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2"/>
  </p:notesMasterIdLst>
  <p:sldIdLst>
    <p:sldId id="306" r:id="rId2"/>
    <p:sldId id="256" r:id="rId3"/>
    <p:sldId id="308" r:id="rId4"/>
    <p:sldId id="318" r:id="rId5"/>
    <p:sldId id="319" r:id="rId6"/>
    <p:sldId id="280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03" r:id="rId15"/>
    <p:sldId id="305" r:id="rId16"/>
    <p:sldId id="304" r:id="rId17"/>
    <p:sldId id="307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399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8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4" r:id="rId118"/>
    <p:sldId id="435" r:id="rId119"/>
    <p:sldId id="436" r:id="rId120"/>
    <p:sldId id="437" r:id="rId121"/>
    <p:sldId id="438" r:id="rId122"/>
    <p:sldId id="439" r:id="rId123"/>
    <p:sldId id="440" r:id="rId124"/>
    <p:sldId id="441" r:id="rId125"/>
    <p:sldId id="442" r:id="rId126"/>
    <p:sldId id="443" r:id="rId127"/>
    <p:sldId id="444" r:id="rId128"/>
    <p:sldId id="445" r:id="rId129"/>
    <p:sldId id="446" r:id="rId130"/>
    <p:sldId id="447" r:id="rId131"/>
    <p:sldId id="448" r:id="rId132"/>
    <p:sldId id="449" r:id="rId133"/>
    <p:sldId id="450" r:id="rId134"/>
    <p:sldId id="451" r:id="rId135"/>
    <p:sldId id="452" r:id="rId136"/>
    <p:sldId id="453" r:id="rId137"/>
    <p:sldId id="454" r:id="rId138"/>
    <p:sldId id="455" r:id="rId139"/>
    <p:sldId id="456" r:id="rId140"/>
    <p:sldId id="457" r:id="rId141"/>
    <p:sldId id="458" r:id="rId142"/>
    <p:sldId id="459" r:id="rId143"/>
    <p:sldId id="460" r:id="rId144"/>
    <p:sldId id="461" r:id="rId145"/>
    <p:sldId id="462" r:id="rId146"/>
    <p:sldId id="463" r:id="rId147"/>
    <p:sldId id="464" r:id="rId148"/>
    <p:sldId id="465" r:id="rId149"/>
    <p:sldId id="466" r:id="rId150"/>
    <p:sldId id="467" r:id="rId151"/>
    <p:sldId id="468" r:id="rId152"/>
    <p:sldId id="469" r:id="rId153"/>
    <p:sldId id="470" r:id="rId154"/>
    <p:sldId id="471" r:id="rId155"/>
    <p:sldId id="472" r:id="rId156"/>
    <p:sldId id="473" r:id="rId157"/>
    <p:sldId id="474" r:id="rId158"/>
    <p:sldId id="475" r:id="rId159"/>
    <p:sldId id="476" r:id="rId160"/>
    <p:sldId id="477" r:id="rId161"/>
    <p:sldId id="478" r:id="rId162"/>
    <p:sldId id="479" r:id="rId163"/>
    <p:sldId id="480" r:id="rId164"/>
    <p:sldId id="481" r:id="rId165"/>
    <p:sldId id="482" r:id="rId166"/>
    <p:sldId id="485" r:id="rId167"/>
    <p:sldId id="486" r:id="rId168"/>
    <p:sldId id="487" r:id="rId169"/>
    <p:sldId id="488" r:id="rId170"/>
    <p:sldId id="489" r:id="rId171"/>
    <p:sldId id="490" r:id="rId172"/>
    <p:sldId id="491" r:id="rId173"/>
    <p:sldId id="492" r:id="rId174"/>
    <p:sldId id="493" r:id="rId175"/>
    <p:sldId id="494" r:id="rId176"/>
    <p:sldId id="495" r:id="rId177"/>
    <p:sldId id="496" r:id="rId178"/>
    <p:sldId id="497" r:id="rId179"/>
    <p:sldId id="498" r:id="rId180"/>
    <p:sldId id="499" r:id="rId181"/>
    <p:sldId id="500" r:id="rId182"/>
    <p:sldId id="501" r:id="rId183"/>
    <p:sldId id="502" r:id="rId184"/>
    <p:sldId id="503" r:id="rId185"/>
    <p:sldId id="504" r:id="rId186"/>
    <p:sldId id="505" r:id="rId187"/>
    <p:sldId id="506" r:id="rId188"/>
    <p:sldId id="507" r:id="rId189"/>
    <p:sldId id="508" r:id="rId190"/>
    <p:sldId id="509" r:id="rId191"/>
    <p:sldId id="510" r:id="rId192"/>
    <p:sldId id="511" r:id="rId193"/>
    <p:sldId id="512" r:id="rId194"/>
    <p:sldId id="513" r:id="rId195"/>
    <p:sldId id="514" r:id="rId196"/>
    <p:sldId id="515" r:id="rId197"/>
    <p:sldId id="516" r:id="rId198"/>
    <p:sldId id="517" r:id="rId199"/>
    <p:sldId id="518" r:id="rId200"/>
    <p:sldId id="519" r:id="rId201"/>
    <p:sldId id="520" r:id="rId202"/>
    <p:sldId id="521" r:id="rId203"/>
    <p:sldId id="522" r:id="rId204"/>
    <p:sldId id="523" r:id="rId205"/>
    <p:sldId id="524" r:id="rId206"/>
    <p:sldId id="525" r:id="rId207"/>
    <p:sldId id="526" r:id="rId208"/>
    <p:sldId id="527" r:id="rId209"/>
    <p:sldId id="528" r:id="rId210"/>
    <p:sldId id="529" r:id="rId211"/>
    <p:sldId id="530" r:id="rId212"/>
    <p:sldId id="531" r:id="rId213"/>
    <p:sldId id="532" r:id="rId214"/>
    <p:sldId id="533" r:id="rId215"/>
    <p:sldId id="534" r:id="rId216"/>
    <p:sldId id="536" r:id="rId217"/>
    <p:sldId id="537" r:id="rId218"/>
    <p:sldId id="538" r:id="rId219"/>
    <p:sldId id="539" r:id="rId220"/>
    <p:sldId id="540" r:id="rId221"/>
    <p:sldId id="541" r:id="rId222"/>
    <p:sldId id="542" r:id="rId223"/>
    <p:sldId id="543" r:id="rId224"/>
    <p:sldId id="544" r:id="rId225"/>
    <p:sldId id="545" r:id="rId226"/>
    <p:sldId id="546" r:id="rId227"/>
    <p:sldId id="547" r:id="rId228"/>
    <p:sldId id="548" r:id="rId229"/>
    <p:sldId id="549" r:id="rId230"/>
    <p:sldId id="550" r:id="rId231"/>
    <p:sldId id="551" r:id="rId232"/>
    <p:sldId id="552" r:id="rId233"/>
    <p:sldId id="553" r:id="rId234"/>
    <p:sldId id="554" r:id="rId235"/>
    <p:sldId id="555" r:id="rId236"/>
    <p:sldId id="556" r:id="rId237"/>
    <p:sldId id="557" r:id="rId238"/>
    <p:sldId id="558" r:id="rId239"/>
    <p:sldId id="559" r:id="rId240"/>
    <p:sldId id="560" r:id="rId241"/>
    <p:sldId id="561" r:id="rId242"/>
    <p:sldId id="562" r:id="rId243"/>
    <p:sldId id="563" r:id="rId244"/>
    <p:sldId id="564" r:id="rId245"/>
    <p:sldId id="565" r:id="rId246"/>
    <p:sldId id="566" r:id="rId247"/>
    <p:sldId id="567" r:id="rId248"/>
    <p:sldId id="568" r:id="rId249"/>
    <p:sldId id="569" r:id="rId250"/>
    <p:sldId id="570" r:id="rId251"/>
    <p:sldId id="571" r:id="rId252"/>
    <p:sldId id="572" r:id="rId253"/>
    <p:sldId id="573" r:id="rId254"/>
    <p:sldId id="574" r:id="rId255"/>
    <p:sldId id="575" r:id="rId256"/>
    <p:sldId id="576" r:id="rId257"/>
    <p:sldId id="577" r:id="rId258"/>
    <p:sldId id="578" r:id="rId259"/>
    <p:sldId id="579" r:id="rId260"/>
    <p:sldId id="580" r:id="rId261"/>
    <p:sldId id="581" r:id="rId262"/>
    <p:sldId id="582" r:id="rId263"/>
    <p:sldId id="583" r:id="rId264"/>
    <p:sldId id="584" r:id="rId265"/>
    <p:sldId id="585" r:id="rId266"/>
    <p:sldId id="586" r:id="rId267"/>
    <p:sldId id="587" r:id="rId268"/>
    <p:sldId id="588" r:id="rId269"/>
    <p:sldId id="589" r:id="rId270"/>
    <p:sldId id="592" r:id="rId271"/>
    <p:sldId id="593" r:id="rId272"/>
    <p:sldId id="594" r:id="rId273"/>
    <p:sldId id="595" r:id="rId274"/>
    <p:sldId id="596" r:id="rId275"/>
    <p:sldId id="597" r:id="rId276"/>
    <p:sldId id="598" r:id="rId277"/>
    <p:sldId id="599" r:id="rId278"/>
    <p:sldId id="600" r:id="rId279"/>
    <p:sldId id="601" r:id="rId280"/>
    <p:sldId id="602" r:id="rId281"/>
    <p:sldId id="603" r:id="rId282"/>
    <p:sldId id="604" r:id="rId283"/>
    <p:sldId id="605" r:id="rId284"/>
    <p:sldId id="606" r:id="rId285"/>
    <p:sldId id="607" r:id="rId286"/>
    <p:sldId id="608" r:id="rId287"/>
    <p:sldId id="609" r:id="rId288"/>
    <p:sldId id="610" r:id="rId289"/>
    <p:sldId id="611" r:id="rId290"/>
    <p:sldId id="612" r:id="rId291"/>
    <p:sldId id="613" r:id="rId292"/>
    <p:sldId id="614" r:id="rId293"/>
    <p:sldId id="615" r:id="rId294"/>
    <p:sldId id="616" r:id="rId295"/>
    <p:sldId id="617" r:id="rId296"/>
    <p:sldId id="618" r:id="rId297"/>
    <p:sldId id="619" r:id="rId298"/>
    <p:sldId id="620" r:id="rId299"/>
    <p:sldId id="621" r:id="rId300"/>
    <p:sldId id="623" r:id="rId301"/>
    <p:sldId id="624" r:id="rId302"/>
    <p:sldId id="625" r:id="rId303"/>
    <p:sldId id="626" r:id="rId304"/>
    <p:sldId id="627" r:id="rId305"/>
    <p:sldId id="628" r:id="rId306"/>
    <p:sldId id="629" r:id="rId307"/>
    <p:sldId id="630" r:id="rId308"/>
    <p:sldId id="631" r:id="rId309"/>
    <p:sldId id="632" r:id="rId310"/>
    <p:sldId id="633" r:id="rId311"/>
    <p:sldId id="635" r:id="rId312"/>
    <p:sldId id="637" r:id="rId313"/>
    <p:sldId id="638" r:id="rId314"/>
    <p:sldId id="639" r:id="rId315"/>
    <p:sldId id="642" r:id="rId316"/>
    <p:sldId id="643" r:id="rId317"/>
    <p:sldId id="644" r:id="rId318"/>
    <p:sldId id="645" r:id="rId319"/>
    <p:sldId id="646" r:id="rId320"/>
    <p:sldId id="647" r:id="rId321"/>
    <p:sldId id="651" r:id="rId322"/>
    <p:sldId id="652" r:id="rId323"/>
    <p:sldId id="653" r:id="rId324"/>
    <p:sldId id="654" r:id="rId325"/>
    <p:sldId id="655" r:id="rId326"/>
    <p:sldId id="656" r:id="rId327"/>
    <p:sldId id="657" r:id="rId328"/>
    <p:sldId id="658" r:id="rId329"/>
    <p:sldId id="659" r:id="rId330"/>
    <p:sldId id="660" r:id="rId331"/>
    <p:sldId id="661" r:id="rId332"/>
    <p:sldId id="662" r:id="rId333"/>
    <p:sldId id="663" r:id="rId334"/>
    <p:sldId id="664" r:id="rId335"/>
    <p:sldId id="665" r:id="rId336"/>
    <p:sldId id="666" r:id="rId337"/>
    <p:sldId id="667" r:id="rId338"/>
    <p:sldId id="668" r:id="rId339"/>
    <p:sldId id="669" r:id="rId340"/>
    <p:sldId id="670" r:id="rId341"/>
    <p:sldId id="671" r:id="rId342"/>
    <p:sldId id="672" r:id="rId343"/>
    <p:sldId id="673" r:id="rId344"/>
    <p:sldId id="674" r:id="rId345"/>
    <p:sldId id="675" r:id="rId346"/>
    <p:sldId id="676" r:id="rId347"/>
    <p:sldId id="677" r:id="rId348"/>
    <p:sldId id="680" r:id="rId349"/>
    <p:sldId id="681" r:id="rId350"/>
    <p:sldId id="682" r:id="rId351"/>
    <p:sldId id="683" r:id="rId352"/>
    <p:sldId id="684" r:id="rId353"/>
    <p:sldId id="685" r:id="rId354"/>
    <p:sldId id="686" r:id="rId355"/>
    <p:sldId id="687" r:id="rId356"/>
    <p:sldId id="688" r:id="rId357"/>
    <p:sldId id="689" r:id="rId358"/>
    <p:sldId id="690" r:id="rId359"/>
    <p:sldId id="691" r:id="rId360"/>
    <p:sldId id="692" r:id="rId361"/>
    <p:sldId id="693" r:id="rId362"/>
    <p:sldId id="694" r:id="rId363"/>
    <p:sldId id="695" r:id="rId364"/>
    <p:sldId id="696" r:id="rId365"/>
    <p:sldId id="697" r:id="rId366"/>
    <p:sldId id="698" r:id="rId367"/>
    <p:sldId id="699" r:id="rId368"/>
    <p:sldId id="700" r:id="rId369"/>
    <p:sldId id="701" r:id="rId370"/>
    <p:sldId id="702" r:id="rId3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06"/>
            <p14:sldId id="256"/>
            <p14:sldId id="308"/>
            <p14:sldId id="318"/>
            <p14:sldId id="319"/>
            <p14:sldId id="280"/>
            <p14:sldId id="320"/>
            <p14:sldId id="321"/>
            <p14:sldId id="322"/>
            <p14:sldId id="323"/>
            <p14:sldId id="324"/>
            <p14:sldId id="325"/>
            <p14:sldId id="326"/>
            <p14:sldId id="303"/>
            <p14:sldId id="305"/>
            <p14:sldId id="304"/>
            <p14:sldId id="307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5"/>
            <p14:sldId id="637"/>
            <p14:sldId id="638"/>
            <p14:sldId id="639"/>
            <p14:sldId id="642"/>
            <p14:sldId id="643"/>
            <p14:sldId id="644"/>
            <p14:sldId id="645"/>
            <p14:sldId id="646"/>
            <p14:sldId id="647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68" d="100"/>
          <a:sy n="68" d="100"/>
        </p:scale>
        <p:origin x="-135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2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3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1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648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74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7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93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1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12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57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6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41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38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877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13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66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139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84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39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990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2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2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97922" y="6597352"/>
            <a:ext cx="533400" cy="26064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2.png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emf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19" y="3735034"/>
            <a:ext cx="1458162" cy="97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685800" y="195897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sz="3600" b="1" smtClean="0">
                <a:solidFill>
                  <a:schemeClr val="bg1"/>
                </a:solidFill>
              </a:rPr>
              <a:t>Server-side Programming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altLang="ko-KR" b="1" smtClean="0">
                <a:solidFill>
                  <a:schemeClr val="bg1"/>
                </a:solidFill>
              </a:rPr>
              <a:t>in JAVA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3527" y="231944"/>
            <a:ext cx="2404826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ko-KR" b="1">
                <a:solidFill>
                  <a:schemeClr val="bg1"/>
                </a:solidFill>
                <a:latin typeface="+mj-ea"/>
                <a:ea typeface="+mj-ea"/>
              </a:rPr>
              <a:t>[M4] </a:t>
            </a:r>
            <a:r>
              <a:rPr lang="ko-KR" altLang="en-US" b="1">
                <a:solidFill>
                  <a:schemeClr val="bg1"/>
                </a:solidFill>
                <a:latin typeface="+mj-ea"/>
                <a:ea typeface="+mj-ea"/>
              </a:rPr>
              <a:t>서버프로그래밍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15648" y="231944"/>
            <a:ext cx="242566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블록체인 전문가 과정</a:t>
            </a:r>
            <a:endParaRPr lang="ko-KR" altLang="en-US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430486" cy="653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8144" y="10772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2132856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1540568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예외가 발생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발생하지 않은 경우 제어의 흐름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6" y="1772816"/>
            <a:ext cx="8254702" cy="3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7485744" y="2276872"/>
            <a:ext cx="1224136" cy="900100"/>
          </a:xfrm>
          <a:prstGeom prst="wedgeRoundRectCallout">
            <a:avLst>
              <a:gd name="adj1" fmla="val -81290"/>
              <a:gd name="adj2" fmla="val 88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발생한 예외가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catch()</a:t>
            </a:r>
            <a:r>
              <a:rPr lang="ko-KR" altLang="en-US" sz="1000" dirty="0" smtClean="0">
                <a:solidFill>
                  <a:schemeClr val="tx1"/>
                </a:solidFill>
              </a:rPr>
              <a:t>의 처리할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타입과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일치하는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블록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플랫폼은 응용프로그램이 실행 중 오류를 탐지할 수 있도록 많은 예외를 클래스 형태로 제공</a:t>
            </a:r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101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840760" cy="396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0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클래스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범위를 벗어나 원소를 접근하는 예외 처리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ArrayIndexOutOfBoundsException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348880"/>
            <a:ext cx="6521176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</a:t>
            </a:r>
            <a:r>
              <a:rPr lang="en-US" altLang="ko-KR" sz="1400" dirty="0" smtClean="0"/>
              <a:t>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[3</a:t>
            </a:r>
            <a:r>
              <a:rPr lang="en-US" altLang="ko-KR" sz="1400" dirty="0"/>
              <a:t>] = 10; // </a:t>
            </a:r>
            <a:r>
              <a:rPr lang="ko-KR" altLang="en-US" sz="1400" dirty="0"/>
              <a:t>예외 발생하지 않음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intArray</a:t>
            </a:r>
            <a:r>
              <a:rPr lang="en-US" altLang="ko-KR" sz="1400" b="1" dirty="0" smtClean="0"/>
              <a:t>[6</a:t>
            </a:r>
            <a:r>
              <a:rPr lang="en-US" altLang="ko-KR" sz="1400" b="1" dirty="0"/>
              <a:t>] = 5; </a:t>
            </a:r>
            <a:r>
              <a:rPr lang="en-US" altLang="ko-KR" sz="1400" dirty="0"/>
              <a:t>// </a:t>
            </a:r>
            <a:r>
              <a:rPr lang="ko-KR" altLang="en-US" sz="1400" dirty="0"/>
              <a:t>예외 발생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catch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dirty="0"/>
              <a:t> e) { // </a:t>
            </a:r>
            <a:r>
              <a:rPr lang="ko-KR" altLang="en-US" sz="1400" dirty="0"/>
              <a:t>객체 </a:t>
            </a:r>
            <a:r>
              <a:rPr lang="en-US" altLang="ko-KR" sz="1400" dirty="0"/>
              <a:t>e</a:t>
            </a:r>
            <a:r>
              <a:rPr lang="ko-KR" altLang="en-US" sz="1400" dirty="0"/>
              <a:t>에 예외 정보가 넘어옴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범위를 초과하여 원소를 접근하였습니다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076056" y="2949256"/>
            <a:ext cx="2376264" cy="630070"/>
          </a:xfrm>
          <a:prstGeom prst="wedgeRoundRectCallout">
            <a:avLst>
              <a:gd name="adj1" fmla="val -99947"/>
              <a:gd name="adj2" fmla="val 164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이 문장 실행 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665768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3-13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나누는 예외에 대처하는 </a:t>
            </a:r>
            <a:r>
              <a:rPr lang="en-US" altLang="ko-KR" sz="2400" dirty="0"/>
              <a:t>try-catch </a:t>
            </a:r>
            <a:r>
              <a:rPr lang="ko-KR" altLang="en-US" sz="2400" dirty="0"/>
              <a:t>블록 만들기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594" y="1917578"/>
            <a:ext cx="8182771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DevideByZeroHandling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dividend; // </a:t>
            </a:r>
            <a:r>
              <a:rPr lang="ko-KR" altLang="en-US" sz="1200" dirty="0"/>
              <a:t>나뉨수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divisor; // </a:t>
            </a:r>
            <a:r>
              <a:rPr lang="ko-KR" altLang="en-US" sz="1200" dirty="0" smtClean="0"/>
              <a:t>나눗수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dividend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divisor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(dividend</a:t>
            </a:r>
            <a:r>
              <a:rPr lang="en-US" altLang="ko-KR" sz="1200" dirty="0"/>
              <a:t>+"</a:t>
            </a:r>
            <a:r>
              <a:rPr lang="ko-KR" altLang="en-US" sz="1200" dirty="0"/>
              <a:t>를 </a:t>
            </a:r>
            <a:r>
              <a:rPr lang="en-US" altLang="ko-KR" sz="1200" dirty="0"/>
              <a:t>" 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 </a:t>
            </a:r>
            <a:r>
              <a:rPr lang="en-US" altLang="ko-KR" sz="1200" dirty="0" smtClean="0"/>
              <a:t>+ </a:t>
            </a:r>
            <a:r>
              <a:rPr lang="en-US" altLang="ko-KR" sz="1200" b="1" dirty="0"/>
              <a:t>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ArithmeticException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ArithmeticException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예외 처리 코드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("0</a:t>
            </a:r>
            <a:r>
              <a:rPr lang="ko-KR" altLang="en-US" sz="1200" dirty="0"/>
              <a:t>으로 나눌 수 없습니다</a:t>
            </a:r>
            <a:r>
              <a:rPr lang="en-US" altLang="ko-KR" sz="1200" dirty="0"/>
              <a:t>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finally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정상적이든 예외가 발생하든 최종적으로 </a:t>
            </a:r>
            <a:r>
              <a:rPr lang="en-US" altLang="ko-KR" sz="1200" dirty="0"/>
              <a:t>scanner</a:t>
            </a:r>
            <a:r>
              <a:rPr lang="ko-KR" altLang="en-US" sz="1200" dirty="0"/>
              <a:t>를 닫는다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294867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try-catch-finally </a:t>
            </a:r>
            <a:r>
              <a:rPr lang="ko-KR" altLang="en-US" dirty="0"/>
              <a:t>블록을 이용하여 예제 </a:t>
            </a:r>
            <a:r>
              <a:rPr lang="en-US" altLang="ko-KR" dirty="0"/>
              <a:t>3-12</a:t>
            </a:r>
            <a:r>
              <a:rPr lang="ko-KR" altLang="en-US" dirty="0"/>
              <a:t>를 수정하여</a:t>
            </a:r>
            <a:r>
              <a:rPr lang="en-US" altLang="ko-KR" dirty="0"/>
              <a:t>, </a:t>
            </a:r>
            <a:r>
              <a:rPr lang="ko-KR" altLang="en-US" dirty="0"/>
              <a:t>정수를 </a:t>
            </a:r>
            <a:r>
              <a:rPr lang="en-US" altLang="ko-KR" dirty="0"/>
              <a:t>0</a:t>
            </a:r>
            <a:r>
              <a:rPr lang="ko-KR" altLang="en-US" dirty="0"/>
              <a:t>으로 나누는 경우에 </a:t>
            </a:r>
            <a:r>
              <a:rPr lang="en-US" altLang="ko-KR" dirty="0"/>
              <a:t>"0</a:t>
            </a:r>
            <a:r>
              <a:rPr lang="ko-KR" altLang="en-US" dirty="0"/>
              <a:t>으로 나눌 수 없습니다</a:t>
            </a:r>
            <a:r>
              <a:rPr lang="en-US" altLang="ko-KR" dirty="0"/>
              <a:t>!"</a:t>
            </a:r>
            <a:r>
              <a:rPr lang="ko-KR" altLang="en-US" dirty="0"/>
              <a:t>를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6112743"/>
            <a:ext cx="8182771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으로 나눌 수 없습니다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378841" y="3671034"/>
            <a:ext cx="2448272" cy="324036"/>
          </a:xfrm>
          <a:prstGeom prst="wedgeRoundRectCallout">
            <a:avLst>
              <a:gd name="adj1" fmla="val -43096"/>
              <a:gd name="adj2" fmla="val 1008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인 경우 </a:t>
            </a:r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341642" y="6309320"/>
            <a:ext cx="3030558" cy="324036"/>
          </a:xfrm>
          <a:prstGeom prst="wedgeRoundRectCallout">
            <a:avLst>
              <a:gd name="adj1" fmla="val -79575"/>
              <a:gd name="adj2" fmla="val 52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예외가 발생해도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프로그램이 강제 종료되지 않고 정상 실행됨</a:t>
            </a:r>
          </a:p>
        </p:txBody>
      </p:sp>
    </p:spTree>
    <p:extLst>
      <p:ext uri="{BB962C8B-B14F-4D97-AF65-F5344CB8AC3E}">
        <p14:creationId xmlns:p14="http://schemas.microsoft.com/office/powerpoint/2010/main" val="29461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3-14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java.util.InputMismatchException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4" y="1259491"/>
            <a:ext cx="8367805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400" dirty="0"/>
              <a:t>Scanner </a:t>
            </a:r>
            <a:r>
              <a:rPr lang="ko-KR" altLang="en-US" sz="1400" dirty="0"/>
              <a:t>클래스를 이용하여 </a:t>
            </a:r>
            <a:r>
              <a:rPr lang="en-US" altLang="ko-KR" sz="1400" dirty="0"/>
              <a:t>3</a:t>
            </a:r>
            <a:r>
              <a:rPr lang="ko-KR" altLang="en-US" sz="1400" dirty="0"/>
              <a:t>개의 정수를 </a:t>
            </a:r>
            <a:r>
              <a:rPr lang="ko-KR" altLang="en-US" sz="1400" dirty="0" err="1"/>
              <a:t>입력받아</a:t>
            </a:r>
            <a:r>
              <a:rPr lang="ko-KR" altLang="en-US" sz="1400" dirty="0"/>
              <a:t> 합을 구하는 프로그램을 작성하라</a:t>
            </a:r>
            <a:r>
              <a:rPr lang="en-US" altLang="ko-KR" sz="1400" dirty="0"/>
              <a:t>. </a:t>
            </a:r>
            <a:r>
              <a:rPr lang="ko-KR" altLang="en-US" sz="1400" dirty="0"/>
              <a:t>사용자가 정수가 아닌 문자를 입력할 때 발생하는 </a:t>
            </a:r>
            <a:r>
              <a:rPr lang="en-US" altLang="ko-KR" sz="1400" dirty="0" err="1"/>
              <a:t>InputMismatchException</a:t>
            </a:r>
            <a:r>
              <a:rPr lang="en-US" altLang="ko-KR" sz="1400" dirty="0"/>
              <a:t> </a:t>
            </a:r>
            <a:r>
              <a:rPr lang="ko-KR" altLang="en-US" sz="1400" dirty="0"/>
              <a:t>예외를 처리하여 다시 </a:t>
            </a:r>
            <a:r>
              <a:rPr lang="ko-KR" altLang="en-US" sz="1400" dirty="0" err="1"/>
              <a:t>입력받도록</a:t>
            </a:r>
            <a:r>
              <a:rPr lang="ko-KR" altLang="en-US" sz="1400" dirty="0"/>
              <a:t> 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dirty="0"/>
              <a:t>정수가 아닙니다</a:t>
            </a:r>
            <a:r>
              <a:rPr lang="en-US" altLang="ko-KR" sz="1200" dirty="0"/>
              <a:t>. </a:t>
            </a:r>
            <a:r>
              <a:rPr lang="ko-KR" altLang="en-US" sz="1200" dirty="0"/>
              <a:t>다시 </a:t>
            </a:r>
            <a:r>
              <a:rPr lang="ko-KR" altLang="en-US" sz="1200" dirty="0" smtClean="0"/>
              <a:t>입력하세요</a:t>
            </a:r>
            <a:r>
              <a:rPr lang="en-US" altLang="ko-KR" sz="1200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104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1848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979712" y="3429000"/>
            <a:ext cx="7123113" cy="309634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 지향의 개념과 특성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 클래스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생성자와 소멸자</a:t>
            </a:r>
            <a:r>
              <a:rPr lang="en-US" altLang="ko-KR" smtClean="0"/>
              <a:t>, </a:t>
            </a:r>
            <a:r>
              <a:rPr lang="ko-KR" altLang="en-US" smtClean="0"/>
              <a:t>그리고 가비지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클래스와 멤버에 대한 접근 지정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객체 </a:t>
            </a:r>
            <a:r>
              <a:rPr lang="ko-KR" altLang="en-US"/>
              <a:t>지향 상속과 자바 상속 개념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클래스 상속 작성 및 객체 생성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업캐스팅과 </a:t>
            </a:r>
            <a:r>
              <a:rPr lang="en-US" altLang="ko-KR"/>
              <a:t>instanceof </a:t>
            </a:r>
            <a:r>
              <a:rPr lang="ko-KR" altLang="en-US"/>
              <a:t>연산자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메소드 오버라이딩과 동적 바인딩의 이해 및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추상 </a:t>
            </a:r>
            <a:r>
              <a:rPr lang="ko-KR" altLang="en-US" smtClean="0"/>
              <a:t>클래스와 인터페이스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객체 지향 프로그래밍 </a:t>
            </a:r>
            <a:r>
              <a:rPr lang="en-US" altLang="ko-KR" sz="3600" b="1" smtClean="0">
                <a:solidFill>
                  <a:srgbClr val="002060"/>
                </a:solidFill>
              </a:rPr>
              <a:t>(OOP)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2.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Object Oriented Programming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654212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살아감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1822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98" y="1484784"/>
            <a:ext cx="4816674" cy="180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객체 지향 특성 </a:t>
            </a:r>
            <a:r>
              <a:rPr lang="en-US" altLang="ko-KR" smtClean="0"/>
              <a:t>: </a:t>
            </a:r>
            <a:r>
              <a:rPr lang="ko-KR" altLang="en-US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캡슐화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객체를 캡슐로 싸서 내부를 볼 수 없게 하는 것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객체의 가장 본질적인 특징</a:t>
            </a:r>
            <a:endParaRPr lang="en-US" altLang="ko-KR" sz="1400" dirty="0" smtClean="0"/>
          </a:p>
          <a:p>
            <a:pPr lvl="2"/>
            <a:r>
              <a:rPr lang="ko-KR" altLang="en-US" sz="1200" dirty="0" smtClean="0"/>
              <a:t>외부의 접근으로부터 객체 보호</a:t>
            </a:r>
            <a:endParaRPr lang="en-US" altLang="ko-KR" sz="1200" dirty="0" smtClean="0"/>
          </a:p>
          <a:p>
            <a:endParaRPr lang="en-US" altLang="ko-KR" sz="1600" dirty="0" smtClean="0"/>
          </a:p>
          <a:p>
            <a:pPr lvl="1"/>
            <a:endParaRPr lang="en-US" altLang="ko-KR" sz="1400" dirty="0" smtClean="0"/>
          </a:p>
          <a:p>
            <a:pPr lvl="1"/>
            <a:endParaRPr lang="en-US" altLang="ko-KR" sz="1400" dirty="0" smtClean="0"/>
          </a:p>
          <a:p>
            <a:r>
              <a:rPr lang="ko-KR" altLang="en-US" sz="1600" dirty="0" smtClean="0"/>
              <a:t>자바의 캡슐화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클래스</a:t>
            </a:r>
            <a:r>
              <a:rPr lang="en-US" altLang="ko-KR" sz="1400" dirty="0" smtClean="0"/>
              <a:t>(class):</a:t>
            </a:r>
            <a:r>
              <a:rPr lang="ko-KR" altLang="en-US" sz="1400" dirty="0" smtClean="0"/>
              <a:t> 객체 모양을 선언한 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캡슐화하는 틀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객체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생성된 실체</a:t>
            </a:r>
            <a:r>
              <a:rPr lang="en-US" altLang="ko-KR" sz="1400" dirty="0" smtClean="0"/>
              <a:t>(instance)</a:t>
            </a:r>
          </a:p>
          <a:p>
            <a:pPr lvl="2"/>
            <a:r>
              <a:rPr lang="ko-KR" altLang="en-US" sz="1200" dirty="0" smtClean="0"/>
              <a:t>클래스 내에 </a:t>
            </a:r>
            <a:r>
              <a:rPr lang="ko-KR" altLang="en-US" sz="1200" dirty="0" err="1" smtClean="0"/>
              <a:t>메소드와</a:t>
            </a:r>
            <a:r>
              <a:rPr lang="ko-KR" altLang="en-US" sz="1200" dirty="0" smtClean="0"/>
              <a:t> 필드 구현</a:t>
            </a:r>
            <a:endParaRPr lang="en-US" altLang="ko-KR" sz="120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63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107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81008"/>
            <a:ext cx="6552728" cy="230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4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상속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개체의 속성이 하위 개체에 물려짐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하위 개체가 상위 개체의 속성을 모두 가지는 관계</a:t>
            </a:r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실세계의</a:t>
            </a:r>
            <a:r>
              <a:rPr lang="ko-KR" altLang="en-US" sz="1800" dirty="0" smtClean="0"/>
              <a:t> 상속 사례</a:t>
            </a:r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56165"/>
            <a:ext cx="4968552" cy="214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60032" y="3420097"/>
            <a:ext cx="37225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나무는 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</p:spTree>
    <p:extLst>
      <p:ext uri="{BB962C8B-B14F-4D97-AF65-F5344CB8AC3E}">
        <p14:creationId xmlns:p14="http://schemas.microsoft.com/office/powerpoint/2010/main" val="41549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2926"/>
            <a:ext cx="5904656" cy="389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상속 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상위 클래스의 멤버를 하위 클래스가 물려받음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상위 클래스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하위 클래스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서브 클래스</a:t>
            </a:r>
            <a:r>
              <a:rPr lang="en-US" altLang="ko-KR" sz="1400" dirty="0" smtClean="0"/>
              <a:t>,  </a:t>
            </a:r>
            <a:r>
              <a:rPr lang="ko-KR" altLang="en-US" sz="1400" dirty="0" err="1" smtClean="0"/>
              <a:t>수퍼</a:t>
            </a:r>
            <a:r>
              <a:rPr lang="ko-KR" altLang="en-US" sz="1400" dirty="0" smtClean="0"/>
              <a:t> 클래스 코드의 재사용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새로운 특성 추가 가능</a:t>
            </a:r>
            <a:endParaRPr lang="en-US" altLang="ko-KR" sz="1400" dirty="0" smtClean="0"/>
          </a:p>
          <a:p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109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555776" y="500718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544" y="2918951"/>
            <a:ext cx="1080120" cy="294026"/>
          </a:xfrm>
          <a:prstGeom prst="wedgeRoundRectCallout">
            <a:avLst>
              <a:gd name="adj1" fmla="val 65112"/>
              <a:gd name="adj2" fmla="val -82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슈퍼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4726703"/>
            <a:ext cx="1008112" cy="298411"/>
          </a:xfrm>
          <a:prstGeom prst="wedgeRoundRectCallout">
            <a:avLst>
              <a:gd name="adj1" fmla="val 101328"/>
              <a:gd name="adj2" fmla="val 782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서브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868144" y="5761599"/>
            <a:ext cx="1944216" cy="830054"/>
            <a:chOff x="5868144" y="5761599"/>
            <a:chExt cx="1944216" cy="83005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5868144" y="6098594"/>
              <a:ext cx="1944216" cy="493059"/>
            </a:xfrm>
            <a:prstGeom prst="wedgeRoundRectCallout">
              <a:avLst>
                <a:gd name="adj1" fmla="val -7934"/>
                <a:gd name="adj2" fmla="val -51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서브 클래스 객체는 슈퍼 클래스의 멤버와 서브 클래스의 멤버를 모두 가짐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601905" y="5761599"/>
              <a:ext cx="136246" cy="346238"/>
            </a:xfrm>
            <a:custGeom>
              <a:avLst/>
              <a:gdLst>
                <a:gd name="connsiteX0" fmla="*/ 11959 w 136246"/>
                <a:gd name="connsiteY0" fmla="*/ 337360 h 346238"/>
                <a:gd name="connsiteX1" fmla="*/ 11959 w 136246"/>
                <a:gd name="connsiteY1" fmla="*/ 9 h 346238"/>
                <a:gd name="connsiteX2" fmla="*/ 136246 w 136246"/>
                <a:gd name="connsiteY2" fmla="*/ 346238 h 34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46" h="346238">
                  <a:moveTo>
                    <a:pt x="11959" y="337360"/>
                  </a:moveTo>
                  <a:cubicBezTo>
                    <a:pt x="1602" y="167944"/>
                    <a:pt x="-8755" y="-1471"/>
                    <a:pt x="11959" y="9"/>
                  </a:cubicBezTo>
                  <a:cubicBezTo>
                    <a:pt x="32673" y="1489"/>
                    <a:pt x="84459" y="173863"/>
                    <a:pt x="136246" y="346238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10612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객체 지향 특성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153400" cy="17110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이름의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클래스 혹은 객체에 따라 다르게 구현되는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클래스 내에서 같은 이름이지만 다르게 작동하는 여러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동일한 이름으로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5912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7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8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순서를 표현하는 컴퓨터 명령 집합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함수들의 집합으로 프로그램 작성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컴퓨터가 수행하는 작업을 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112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3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속성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과 행위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설계도 혹은 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벽시계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우리집</a:t>
            </a:r>
            <a:r>
              <a:rPr lang="ko-KR" altLang="en-US" dirty="0" smtClean="0"/>
              <a:t> 벽에 걸린 벽시계들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우리가 사용중인 실제 책상들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5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25868"/>
            <a:ext cx="6717457" cy="484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6217567"/>
            <a:ext cx="640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동일한 속성을 가지지만 속성 값은 서로 다름</a:t>
            </a:r>
          </a:p>
        </p:txBody>
      </p:sp>
    </p:spTree>
    <p:extLst>
      <p:ext uri="{BB962C8B-B14F-4D97-AF65-F5344CB8AC3E}">
        <p14:creationId xmlns:p14="http://schemas.microsoft.com/office/powerpoint/2010/main" val="31261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클래스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class </a:t>
            </a:r>
            <a:r>
              <a:rPr lang="ko-KR" altLang="en-US" sz="1600" dirty="0" smtClean="0"/>
              <a:t>키워드로 선</a:t>
            </a:r>
            <a:r>
              <a:rPr lang="ko-KR" altLang="en-US" sz="1600" dirty="0"/>
              <a:t>언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멤버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클래스 구성 요소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필드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변수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메소드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멤버 함수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클래스에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클래스에서 클래스 사용 허락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멤버에 대한 </a:t>
            </a:r>
            <a:r>
              <a:rPr lang="en-US" altLang="ko-KR" sz="1600" dirty="0" smtClean="0"/>
              <a:t>public </a:t>
            </a:r>
            <a:r>
              <a:rPr lang="ko-KR" altLang="en-US" sz="1600" dirty="0" smtClean="0"/>
              <a:t>접근 지정 </a:t>
            </a:r>
            <a:r>
              <a:rPr lang="en-US" altLang="ko-KR" sz="1600" dirty="0" smtClean="0"/>
              <a:t>: </a:t>
            </a:r>
            <a:r>
              <a:rPr lang="ko-KR" altLang="en-US" sz="1400" dirty="0" smtClean="0"/>
              <a:t>다른 모든 클래스에게 멤버 접근 허용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6561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06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1099" y="134076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772816"/>
            <a:ext cx="518457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radius;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원의 </a:t>
            </a:r>
            <a:r>
              <a:rPr lang="ko-KR" altLang="en-US" sz="1200" dirty="0" smtClean="0"/>
              <a:t>반지름 필드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name; </a:t>
            </a:r>
            <a:r>
              <a:rPr lang="en-US" altLang="ko-KR" sz="1200" dirty="0" smtClean="0"/>
              <a:t>						// </a:t>
            </a:r>
            <a:r>
              <a:rPr lang="ko-KR" altLang="en-US" sz="1200" dirty="0" smtClean="0"/>
              <a:t>원의 </a:t>
            </a:r>
            <a:r>
              <a:rPr lang="ko-KR" altLang="en-US" sz="1200" dirty="0"/>
              <a:t>이름을 </a:t>
            </a:r>
            <a:r>
              <a:rPr lang="ko-KR" altLang="en-US" sz="1200" dirty="0" smtClean="0"/>
              <a:t>필드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pizza </a:t>
            </a:r>
            <a:r>
              <a:rPr lang="en-US" altLang="ko-KR" sz="1200" b="1" dirty="0"/>
              <a:t>= new Circle(); </a:t>
            </a:r>
            <a:r>
              <a:rPr lang="en-US" altLang="ko-KR" sz="1200" b="1" dirty="0" smtClean="0"/>
              <a:t>			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pizza.radius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10; </a:t>
            </a:r>
            <a:r>
              <a:rPr lang="en-US" altLang="ko-KR" sz="1200" dirty="0" smtClean="0"/>
              <a:t>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 smtClean="0"/>
              <a:t>		pizza.name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donut.radius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2; </a:t>
            </a:r>
            <a:r>
              <a:rPr lang="en-US" altLang="ko-KR" sz="1200" dirty="0" smtClean="0"/>
              <a:t>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</a:t>
            </a:r>
            <a:r>
              <a:rPr lang="en-US" altLang="ko-KR" sz="1200" dirty="0" smtClean="0"/>
              <a:t>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67544" y="6237312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5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118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활용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</a:t>
            </a:r>
            <a:r>
              <a:rPr lang="en-US" altLang="ko-KR" sz="16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-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10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 smtClean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2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면적 값을 제공하는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1651" y="1988840"/>
            <a:ext cx="601829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Rectangle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width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height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/>
              <a:t>width*height;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RectApp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("&gt;&gt;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rect.width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b="1" dirty="0" err="1" smtClean="0"/>
              <a:t>rect.height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04248" y="6082268"/>
            <a:ext cx="18722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 </a:t>
            </a:r>
            <a:r>
              <a:rPr lang="en-US" altLang="ko-KR" sz="1400" dirty="0"/>
              <a:t>4 5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사각형의 면적은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endParaRPr lang="ko-KR" alt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29663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개념과 목적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 목적으로 실행되는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/>
              <a:t>생성되는 순간에 </a:t>
            </a:r>
            <a:r>
              <a:rPr lang="ko-KR" altLang="en-US" dirty="0" smtClean="0"/>
              <a:t>자동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120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9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268760"/>
            <a:ext cx="545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 개의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만들어 보라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Circle </a:t>
            </a:r>
            <a:r>
              <a:rPr lang="en-US" altLang="ko-KR" sz="1200" dirty="0"/>
              <a:t>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27007" y="5965216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23528" y="2680030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90985" y="1988840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이름은 클래스 이름과 동일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여러 개 작성 가능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중복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객체 생성시 한 번만 호출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자바에서 객체 생성은 반드시 </a:t>
            </a:r>
            <a:r>
              <a:rPr lang="en-US" altLang="ko-KR" sz="1400" dirty="0" smtClean="0"/>
              <a:t>new </a:t>
            </a:r>
            <a:r>
              <a:rPr lang="ko-KR" altLang="en-US" sz="1400" dirty="0" smtClean="0"/>
              <a:t>연산자로 함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1"/>
            <a:r>
              <a:rPr lang="ko-KR" altLang="en-US" sz="1600" dirty="0" smtClean="0"/>
              <a:t>생성자의 목적은 객체 생성 시 초기화</a:t>
            </a:r>
            <a:endParaRPr lang="en-US" altLang="ko-KR" sz="1600" dirty="0" smtClean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리턴 타입을 지정할 수 없음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64193" y="2060848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Circle() </a:t>
            </a:r>
            <a:r>
              <a:rPr lang="en-US" altLang="ko-KR" sz="1400" dirty="0"/>
              <a:t>{...} // </a:t>
            </a:r>
            <a:r>
              <a:rPr lang="ko-KR" altLang="en-US" sz="1400" dirty="0"/>
              <a:t>매개 변수 없는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r, String n) </a:t>
            </a:r>
            <a:r>
              <a:rPr lang="en-US" altLang="ko-KR" sz="1400" dirty="0"/>
              <a:t>{...} // 2</a:t>
            </a:r>
            <a:r>
              <a:rPr lang="ko-KR" altLang="en-US" sz="1400" dirty="0"/>
              <a:t>개의 매개 변수를 가진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64193" y="3913892"/>
            <a:ext cx="66247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Circle pizza = </a:t>
            </a:r>
            <a:r>
              <a:rPr lang="en-US" altLang="ko-KR" sz="1400" b="1" dirty="0"/>
              <a:t>new Circle(10, "</a:t>
            </a:r>
            <a:r>
              <a:rPr lang="ko-KR" altLang="en-US" sz="1400" b="1" dirty="0"/>
              <a:t>자바피자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r, String n)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  <a:p>
            <a:r>
              <a:rPr lang="en-US" altLang="ko-KR" sz="1400" dirty="0"/>
              <a:t>Circle donut = </a:t>
            </a:r>
            <a:r>
              <a:rPr lang="en-US" altLang="ko-KR" sz="1400" b="1" dirty="0"/>
              <a:t>new Circle(); </a:t>
            </a:r>
            <a:r>
              <a:rPr lang="en-US" altLang="ko-KR" sz="1400" dirty="0"/>
              <a:t>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2489" y="5445224"/>
            <a:ext cx="66247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</a:t>
            </a:r>
            <a:r>
              <a:rPr lang="en-US" altLang="ko-KR" sz="1400" b="1" strike="sngStrike" dirty="0" smtClean="0"/>
              <a:t> void </a:t>
            </a:r>
            <a:r>
              <a:rPr lang="en-US" altLang="ko-KR" sz="1400" b="1" dirty="0" smtClean="0"/>
              <a:t>Circle</a:t>
            </a:r>
            <a:r>
              <a:rPr lang="en-US" altLang="ko-KR" sz="1400" b="1" dirty="0"/>
              <a:t>() </a:t>
            </a:r>
            <a:r>
              <a:rPr lang="en-US" altLang="ko-KR" sz="1400" dirty="0" smtClean="0"/>
              <a:t>{...} 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void</a:t>
            </a:r>
            <a:r>
              <a:rPr lang="ko-KR" altLang="en-US" sz="1400" dirty="0" smtClean="0"/>
              <a:t>도 사용 안 됨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07" y="542734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82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호출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제목과 저자를 나타내는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title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author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필드를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작성하여 필드를 초기화하라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자유형 7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13577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기본 </a:t>
            </a:r>
            <a:r>
              <a:rPr lang="ko-KR" altLang="en-US" sz="2000" dirty="0" err="1" smtClean="0"/>
              <a:t>생성자</a:t>
            </a:r>
            <a:r>
              <a:rPr lang="en-US" altLang="ko-KR" sz="2000" dirty="0" smtClean="0"/>
              <a:t>(default constructor)</a:t>
            </a:r>
          </a:p>
          <a:p>
            <a:pPr lvl="1"/>
            <a:r>
              <a:rPr lang="ko-KR" altLang="en-US" sz="1800" dirty="0" smtClean="0"/>
              <a:t>매개 변수 없고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아무 작업 없이 단순 </a:t>
            </a:r>
            <a:r>
              <a:rPr lang="ko-KR" altLang="en-US" sz="1800" dirty="0" err="1" smtClean="0"/>
              <a:t>리턴하는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생성자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디폴트 생성자라고도 불림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Circle() { } // </a:t>
            </a:r>
            <a:r>
              <a:rPr lang="ko-KR" altLang="en-US" sz="1400" dirty="0"/>
              <a:t>기본 </a:t>
            </a:r>
            <a:r>
              <a:rPr lang="ko-KR" altLang="en-US" sz="1400" dirty="0" err="1" smtClean="0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475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생성자가 자동 생성되는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클래스에 생성자가 하나도 </a:t>
            </a:r>
            <a:r>
              <a:rPr lang="ko-KR" altLang="en-US" sz="2000" dirty="0" smtClean="0"/>
              <a:t>선언되어 있지 않을 때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컴파일러에 </a:t>
            </a:r>
            <a:r>
              <a:rPr lang="ko-KR" altLang="en-US" sz="1800" dirty="0" smtClean="0"/>
              <a:t>의해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생성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125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228501" cy="328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자유형 4"/>
          <p:cNvSpPr/>
          <p:nvPr/>
        </p:nvSpPr>
        <p:spPr>
          <a:xfrm>
            <a:off x="2663301" y="4607352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7175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2856"/>
            <a:ext cx="7479030" cy="44348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클래스에 생성자가 선언되어 있는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컴파일러는 기본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자동 생성해 주지 않는다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126</a:t>
            </a:fld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2699792" y="5661248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멤버를 접근할 때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9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33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129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35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097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같은 클래스의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있어야 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this() </a:t>
            </a:r>
            <a:r>
              <a:rPr lang="ko-KR" altLang="en-US" dirty="0" smtClean="0"/>
              <a:t>사용 실패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130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645024"/>
            <a:ext cx="554461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smtClean="0"/>
              <a:t>public Book()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호출됨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this("", "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, 0);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9702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4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1736801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</a:t>
            </a:r>
            <a:r>
              <a:rPr lang="en-US" altLang="ko-KR" sz="1050" dirty="0" smtClean="0"/>
              <a:t>“</a:t>
            </a:r>
            <a:r>
              <a:rPr lang="ko-KR" altLang="en-US" sz="1050" dirty="0" smtClean="0"/>
              <a:t>춘향전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16" name="자유형 15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16810" y="5818256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 smtClean="0"/>
              <a:t>춘향전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작자미상</a:t>
            </a:r>
          </a:p>
        </p:txBody>
      </p:sp>
    </p:spTree>
    <p:extLst>
      <p:ext uri="{BB962C8B-B14F-4D97-AF65-F5344CB8AC3E}">
        <p14:creationId xmlns:p14="http://schemas.microsoft.com/office/powerpoint/2010/main" val="674004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8592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자바의 객체 배열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객체에 대한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배열임</a:t>
            </a:r>
            <a:endParaRPr lang="en-US" altLang="ko-KR" sz="1600" dirty="0" smtClean="0"/>
          </a:p>
          <a:p>
            <a:r>
              <a:rPr lang="ko-KR" altLang="en-US" sz="1800" dirty="0" smtClean="0"/>
              <a:t>자바의 객체 배열 만들기 </a:t>
            </a:r>
            <a:r>
              <a:rPr lang="en-US" altLang="ko-KR" sz="1800" dirty="0" smtClean="0"/>
              <a:t>3 </a:t>
            </a:r>
            <a:r>
              <a:rPr lang="ko-KR" altLang="en-US" sz="1800" dirty="0" smtClean="0"/>
              <a:t>단계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 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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배열 생성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ko-KR" altLang="en-US" sz="1600" dirty="0" smtClean="0">
                <a:sym typeface="Wingdings"/>
              </a:rPr>
              <a:t> </a:t>
            </a:r>
            <a:r>
              <a:rPr lang="ko-KR" altLang="en-US" sz="1600" dirty="0" smtClean="0"/>
              <a:t>배열의 각 원소 객체 생성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97021" y="484890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4038" y="350068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0228" y="40050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133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628801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 배열에 대한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ym typeface="Wingdings"/>
                </a:rPr>
                <a:t> </a:t>
              </a:r>
              <a:r>
                <a:rPr lang="ko-KR" altLang="en-US" sz="1200" dirty="0" err="1" smtClean="0">
                  <a:sym typeface="Wingdings"/>
                </a:rPr>
                <a:t>레퍼런스</a:t>
              </a:r>
              <a:r>
                <a:rPr lang="ko-KR" altLang="en-US" sz="1200" dirty="0" smtClean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76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Circle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59" y="1357931"/>
            <a:ext cx="64807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반지름을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까지 각각 지정한 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7" y="2060848"/>
            <a:ext cx="460851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this.radius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CircleArray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[] c;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= new Circle[5];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Circle(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b="1" dirty="0"/>
              <a:t>c[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+ " 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80112" y="5938832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19264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8585" y="1412776"/>
            <a:ext cx="35283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8585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7019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C/C++</a:t>
            </a:r>
            <a:r>
              <a:rPr lang="ko-KR" altLang="en-US" sz="1600" dirty="0" smtClean="0"/>
              <a:t>의 함수와 동일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ko-KR" altLang="en-US" sz="1600" dirty="0" smtClean="0"/>
              <a:t>자바의 모든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반드시 클래스 안에 있어야 함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캡슐화 원칙</a:t>
            </a:r>
            <a:r>
              <a:rPr lang="en-US" altLang="ko-KR" sz="16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형식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pPr lvl="1"/>
            <a:r>
              <a:rPr lang="ko-KR" altLang="en-US" sz="1600" dirty="0" smtClean="0"/>
              <a:t>접근 지정자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다른 클래스에서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접근할 수 있는지 여부 선언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public. private, protected, </a:t>
            </a:r>
            <a:r>
              <a:rPr lang="ko-KR" altLang="en-US" sz="1400" dirty="0" smtClean="0"/>
              <a:t>디폴트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접근 지정자 생략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600" dirty="0" smtClean="0"/>
              <a:t>리턴 타입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리턴하는</a:t>
            </a:r>
            <a:r>
              <a:rPr lang="ko-KR" altLang="en-US" sz="1400" dirty="0" smtClean="0"/>
              <a:t> 값의 데이터 타입</a:t>
            </a:r>
            <a:endParaRPr lang="en-US" altLang="ko-KR" sz="1400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136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490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30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28211" y="764704"/>
            <a:ext cx="8480425" cy="5286375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 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타입으로 선언되었을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 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8" y="2634938"/>
            <a:ext cx="1029098" cy="7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38" y="1436928"/>
            <a:ext cx="7329736" cy="19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95" y="3335295"/>
            <a:ext cx="6839289" cy="34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138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836712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64637"/>
            <a:ext cx="824483" cy="57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5" y="1454169"/>
            <a:ext cx="6952381" cy="182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123" y="3370139"/>
            <a:ext cx="6768306" cy="34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18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1"/>
            <a:r>
              <a:rPr lang="ko-KR" altLang="en-US" sz="1700" dirty="0"/>
              <a:t>객체가 전달되는 경우와 </a:t>
            </a:r>
            <a:r>
              <a:rPr lang="ko-KR" altLang="en-US" sz="1700" dirty="0" smtClean="0"/>
              <a:t>동일</a:t>
            </a:r>
            <a:endParaRPr lang="en-US" altLang="ko-KR" sz="1700" dirty="0" smtClean="0"/>
          </a:p>
          <a:p>
            <a:pPr lvl="2"/>
            <a:r>
              <a:rPr lang="ko-KR" altLang="en-US" sz="1400" dirty="0" smtClean="0"/>
              <a:t>매개 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84918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9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하드웨어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종속되지 않는 바이트 코드로 플랫폼 독립성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클래스로 </a:t>
            </a:r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/>
              <a:t>자바의 모든 변수나 함수는 클래스 내에 선언 </a:t>
            </a:r>
            <a:endParaRPr lang="en-US" altLang="ko-KR" dirty="0"/>
          </a:p>
          <a:p>
            <a:pPr lvl="1"/>
            <a:r>
              <a:rPr lang="ko-KR" altLang="en-US" dirty="0"/>
              <a:t>클래스 안에서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클래스를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파일에는 </a:t>
            </a:r>
            <a:r>
              <a:rPr lang="ko-KR" altLang="en-US" dirty="0" smtClean="0"/>
              <a:t>하나의 </a:t>
            </a:r>
            <a:r>
              <a:rPr lang="ko-KR" altLang="en-US" dirty="0"/>
              <a:t>클래스만 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 smtClean="0"/>
              <a:t>인자로 배열이 전달되는 예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1844824"/>
            <a:ext cx="43204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ArrayParameter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replaceSpace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if (a[i] == ' ')</a:t>
            </a:r>
          </a:p>
          <a:p>
            <a:pPr defTabSz="180000"/>
            <a:r>
              <a:rPr lang="en-US" altLang="ko-KR" sz="1200" dirty="0"/>
              <a:t>				a[i] = ',';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printCharArray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</a:t>
            </a:r>
            <a:r>
              <a:rPr lang="en-US" altLang="ko-KR" sz="1200" dirty="0"/>
              <a:t>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(a[i]);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 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char c[] </a:t>
            </a:r>
            <a:r>
              <a:rPr lang="en-US" altLang="ko-KR" sz="1200" dirty="0"/>
              <a:t>= {'</a:t>
            </a:r>
            <a:r>
              <a:rPr lang="en-US" altLang="ko-KR" sz="1200" dirty="0" err="1"/>
              <a:t>T','h','i','s</a:t>
            </a:r>
            <a:r>
              <a:rPr lang="en-US" altLang="ko-KR" sz="1200" dirty="0"/>
              <a:t>',' ','</a:t>
            </a:r>
            <a:r>
              <a:rPr lang="en-US" altLang="ko-KR" sz="1200" dirty="0" err="1"/>
              <a:t>i','s</a:t>
            </a:r>
            <a:r>
              <a:rPr lang="en-US" altLang="ko-KR" sz="1200" dirty="0"/>
              <a:t>',' ','a',' ','</a:t>
            </a:r>
            <a:r>
              <a:rPr lang="en-US" altLang="ko-KR" sz="1200" dirty="0" err="1"/>
              <a:t>p','e','n','c','i','l</a:t>
            </a:r>
            <a:r>
              <a:rPr lang="en-US" altLang="ko-KR" sz="1200" dirty="0"/>
              <a:t>','.'};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printCharArray</a:t>
            </a:r>
            <a:r>
              <a:rPr lang="en-US" altLang="ko-KR" sz="1200" dirty="0" smtClean="0"/>
              <a:t>(c);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replaceSpace</a:t>
            </a:r>
            <a:r>
              <a:rPr lang="en-US" altLang="ko-KR" sz="1200" dirty="0"/>
              <a:t>(</a:t>
            </a:r>
            <a:r>
              <a:rPr lang="en-US" altLang="ko-KR" sz="1200" b="1" dirty="0"/>
              <a:t>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67544" y="5341947"/>
            <a:ext cx="43204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 is a pencil.</a:t>
            </a:r>
          </a:p>
          <a:p>
            <a:r>
              <a:rPr lang="en-US" altLang="ko-KR" sz="1200" dirty="0" err="1"/>
              <a:t>This,is,a,pencil</a:t>
            </a:r>
            <a:r>
              <a:rPr lang="en-US" altLang="ko-KR" sz="12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4675" y="1317260"/>
            <a:ext cx="815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char[]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배열을 전달받아 배열 속의 공백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(' ')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문자를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','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로 대치하는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239980" y="4068563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040052" y="1982683"/>
            <a:ext cx="3759814" cy="3191414"/>
            <a:chOff x="5267406" y="2613850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585203" y="5135219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77669" y="5238867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485681" y="4983195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270448" y="4344268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67406" y="2613850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5029" y="5495383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5744" y="2619916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9645" y="289431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2111" y="2997964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449231" y="3110340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926837" y="2941167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=0</a:t>
              </a:r>
              <a:r>
                <a:rPr lang="en-US" altLang="ko-KR" sz="1200" dirty="0"/>
                <a:t>; 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 smtClean="0"/>
                <a:t>&lt;</a:t>
              </a:r>
              <a:r>
                <a:rPr lang="en-US" altLang="ko-KR" sz="1200" dirty="0" err="1" smtClean="0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739" y="3587498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68765" y="3948473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6077" y="3758412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18310" y="3948473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6541" y="3929811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00874" y="2284899"/>
            <a:ext cx="2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36734" y="451673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ym typeface="Wingdings"/>
              </a:rPr>
              <a:t>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내에서 두 개 이상의 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이름이 동일하여야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 변수의 개수가 서로 다르거나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타입이 서로 달라야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성공한 오버로딩과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142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71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4" y="2059068"/>
            <a:ext cx="6383058" cy="287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오버로딩 실패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143</a:t>
            </a:fld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72200" y="2852936"/>
            <a:ext cx="2016224" cy="715089"/>
          </a:xfrm>
          <a:prstGeom prst="wedgeRoundRectCallout">
            <a:avLst>
              <a:gd name="adj1" fmla="val -117702"/>
              <a:gd name="adj2" fmla="val -715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매개 변수의 개수와 타입</a:t>
            </a:r>
          </a:p>
          <a:p>
            <a:r>
              <a:rPr lang="ko-KR" altLang="en-US" sz="1200" dirty="0"/>
              <a:t>이 같기 때문에 오버로딩</a:t>
            </a:r>
          </a:p>
          <a:p>
            <a:r>
              <a:rPr lang="ko-KR" altLang="en-US" sz="1200" dirty="0" smtClean="0"/>
              <a:t>실패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5170738" y="3329126"/>
            <a:ext cx="1216251" cy="331847"/>
          </a:xfrm>
          <a:custGeom>
            <a:avLst/>
            <a:gdLst>
              <a:gd name="connsiteX0" fmla="*/ 1198496 w 1216251"/>
              <a:gd name="connsiteY0" fmla="*/ 0 h 331847"/>
              <a:gd name="connsiteX1" fmla="*/ 10 w 1216251"/>
              <a:gd name="connsiteY1" fmla="*/ 328474 h 331847"/>
              <a:gd name="connsiteX2" fmla="*/ 1216251 w 1216251"/>
              <a:gd name="connsiteY2" fmla="*/ 142043 h 33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51" h="331847">
                <a:moveTo>
                  <a:pt x="1198496" y="0"/>
                </a:moveTo>
                <a:cubicBezTo>
                  <a:pt x="597773" y="152400"/>
                  <a:pt x="-2949" y="304800"/>
                  <a:pt x="10" y="328474"/>
                </a:cubicBezTo>
                <a:cubicBezTo>
                  <a:pt x="2969" y="352148"/>
                  <a:pt x="609610" y="247095"/>
                  <a:pt x="1216251" y="14204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2128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 치환 시 주의할 점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5491" y="5538191"/>
            <a:ext cx="420048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 치환은 객체 복사가 아니며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레퍼런스의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복사이다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144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5" y="1970184"/>
            <a:ext cx="8945322" cy="356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483768" y="3966196"/>
            <a:ext cx="1008112" cy="306467"/>
          </a:xfrm>
          <a:prstGeom prst="wedgeRoundRectCallout">
            <a:avLst>
              <a:gd name="adj1" fmla="val -129150"/>
              <a:gd name="adj2" fmla="val 125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smtClean="0"/>
              <a:t>객체 치환</a:t>
            </a:r>
            <a:endParaRPr lang="ko-KR" altLang="en-US" sz="1200" dirty="0"/>
          </a:p>
        </p:txBody>
      </p:sp>
      <p:sp>
        <p:nvSpPr>
          <p:cNvPr id="2" name="자유형 1"/>
          <p:cNvSpPr/>
          <p:nvPr/>
        </p:nvSpPr>
        <p:spPr>
          <a:xfrm>
            <a:off x="665825" y="4607511"/>
            <a:ext cx="1210808" cy="55678"/>
          </a:xfrm>
          <a:custGeom>
            <a:avLst/>
            <a:gdLst>
              <a:gd name="connsiteX0" fmla="*/ 0 w 1210808"/>
              <a:gd name="connsiteY0" fmla="*/ 0 h 55678"/>
              <a:gd name="connsiteX1" fmla="*/ 71022 w 1210808"/>
              <a:gd name="connsiteY1" fmla="*/ 8877 h 55678"/>
              <a:gd name="connsiteX2" fmla="*/ 124288 w 1210808"/>
              <a:gd name="connsiteY2" fmla="*/ 26633 h 55678"/>
              <a:gd name="connsiteX3" fmla="*/ 204187 w 1210808"/>
              <a:gd name="connsiteY3" fmla="*/ 8877 h 55678"/>
              <a:gd name="connsiteX4" fmla="*/ 292963 w 1210808"/>
              <a:gd name="connsiteY4" fmla="*/ 26633 h 55678"/>
              <a:gd name="connsiteX5" fmla="*/ 319596 w 1210808"/>
              <a:gd name="connsiteY5" fmla="*/ 35510 h 55678"/>
              <a:gd name="connsiteX6" fmla="*/ 550416 w 1210808"/>
              <a:gd name="connsiteY6" fmla="*/ 44388 h 55678"/>
              <a:gd name="connsiteX7" fmla="*/ 790113 w 1210808"/>
              <a:gd name="connsiteY7" fmla="*/ 26633 h 55678"/>
              <a:gd name="connsiteX8" fmla="*/ 852257 w 1210808"/>
              <a:gd name="connsiteY8" fmla="*/ 35510 h 55678"/>
              <a:gd name="connsiteX9" fmla="*/ 1145220 w 1210808"/>
              <a:gd name="connsiteY9" fmla="*/ 35510 h 55678"/>
              <a:gd name="connsiteX10" fmla="*/ 1189608 w 1210808"/>
              <a:gd name="connsiteY10" fmla="*/ 26633 h 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08" h="55678">
                <a:moveTo>
                  <a:pt x="0" y="0"/>
                </a:moveTo>
                <a:cubicBezTo>
                  <a:pt x="23674" y="2959"/>
                  <a:pt x="47693" y="3878"/>
                  <a:pt x="71022" y="8877"/>
                </a:cubicBezTo>
                <a:cubicBezTo>
                  <a:pt x="89322" y="12798"/>
                  <a:pt x="124288" y="26633"/>
                  <a:pt x="124288" y="26633"/>
                </a:cubicBezTo>
                <a:cubicBezTo>
                  <a:pt x="136066" y="23688"/>
                  <a:pt x="195288" y="8284"/>
                  <a:pt x="204187" y="8877"/>
                </a:cubicBezTo>
                <a:cubicBezTo>
                  <a:pt x="234298" y="10884"/>
                  <a:pt x="263558" y="19847"/>
                  <a:pt x="292963" y="26633"/>
                </a:cubicBezTo>
                <a:cubicBezTo>
                  <a:pt x="302081" y="28737"/>
                  <a:pt x="310260" y="34866"/>
                  <a:pt x="319596" y="35510"/>
                </a:cubicBezTo>
                <a:cubicBezTo>
                  <a:pt x="396410" y="40807"/>
                  <a:pt x="473476" y="41429"/>
                  <a:pt x="550416" y="44388"/>
                </a:cubicBezTo>
                <a:cubicBezTo>
                  <a:pt x="646699" y="30633"/>
                  <a:pt x="661110" y="26633"/>
                  <a:pt x="790113" y="26633"/>
                </a:cubicBezTo>
                <a:cubicBezTo>
                  <a:pt x="811038" y="26633"/>
                  <a:pt x="831542" y="32551"/>
                  <a:pt x="852257" y="35510"/>
                </a:cubicBezTo>
                <a:cubicBezTo>
                  <a:pt x="961147" y="71808"/>
                  <a:pt x="888621" y="51061"/>
                  <a:pt x="1145220" y="35510"/>
                </a:cubicBezTo>
                <a:cubicBezTo>
                  <a:pt x="1322572" y="24762"/>
                  <a:pt x="1070724" y="26633"/>
                  <a:pt x="1189608" y="266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소멸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에 의해 할당 받은 객체와 배열 메모리를 자바 가상 기계로 되돌려 주는 행위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소멸된 객체 공간은 가용 메모리에 포함</a:t>
            </a:r>
            <a:endParaRPr lang="en-US" altLang="ko-KR" dirty="0" smtClean="0"/>
          </a:p>
          <a:p>
            <a:r>
              <a:rPr lang="ko-KR" altLang="en-US" dirty="0" smtClean="0"/>
              <a:t>자바에서 사용자 임의로 객체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소멸안됨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객체 소멸 연산자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생성 연산자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</a:t>
            </a:r>
          </a:p>
          <a:p>
            <a:pPr lvl="1"/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의 프로그램 작성을 어렵게 만드는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자바에서는 사용하지 않는 객체나 배열을 돌려주는 코딩 책임으로부터 개발자 해방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56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가비지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가리키는 </a:t>
            </a:r>
            <a:r>
              <a:rPr lang="ko-KR" altLang="en-US" sz="1800" dirty="0" err="1"/>
              <a:t>레퍼런스가</a:t>
            </a:r>
            <a:r>
              <a:rPr lang="ko-KR" altLang="en-US" sz="1800" dirty="0"/>
              <a:t> 하나도 없는 객체</a:t>
            </a:r>
            <a:endParaRPr lang="en-US" altLang="ko-KR" sz="1800" dirty="0"/>
          </a:p>
          <a:p>
            <a:pPr lvl="2"/>
            <a:r>
              <a:rPr lang="ko-KR" altLang="en-US" sz="1600" dirty="0"/>
              <a:t>더 이상 </a:t>
            </a:r>
            <a:r>
              <a:rPr lang="ko-KR" altLang="en-US" sz="1600" dirty="0" smtClean="0"/>
              <a:t>접근할 수 없어 사용할 </a:t>
            </a:r>
            <a:r>
              <a:rPr lang="ko-KR" altLang="en-US" sz="1600" dirty="0"/>
              <a:t>수 없게 </a:t>
            </a:r>
            <a:r>
              <a:rPr lang="ko-KR" altLang="en-US" sz="1600" dirty="0" smtClean="0"/>
              <a:t>된 메모리</a:t>
            </a:r>
            <a:endParaRPr lang="en-US" altLang="ko-KR" sz="1600" dirty="0"/>
          </a:p>
          <a:p>
            <a:r>
              <a:rPr lang="ko-KR" altLang="en-US" sz="2000" dirty="0" err="1"/>
              <a:t>가비지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켈렉션</a:t>
            </a:r>
            <a:endParaRPr lang="en-US" altLang="ko-KR" sz="2000" dirty="0"/>
          </a:p>
          <a:p>
            <a:pPr lvl="1"/>
            <a:r>
              <a:rPr lang="ko-KR" altLang="en-US" sz="1800" dirty="0"/>
              <a:t>자바 가상 기계의 </a:t>
            </a:r>
            <a:r>
              <a:rPr lang="ko-KR" altLang="en-US" sz="1800" dirty="0" err="1"/>
              <a:t>가비지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컬렉터가</a:t>
            </a:r>
            <a:r>
              <a:rPr lang="ko-KR" altLang="en-US" sz="1800" dirty="0"/>
              <a:t> 자동으로 </a:t>
            </a:r>
            <a:r>
              <a:rPr lang="ko-KR" altLang="en-US" sz="1800" dirty="0" err="1" smtClean="0"/>
              <a:t>가비지</a:t>
            </a:r>
            <a:r>
              <a:rPr lang="ko-KR" altLang="en-US" sz="1800" dirty="0" smtClean="0"/>
              <a:t> 수집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반환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146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47848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7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286328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소스에서 언제 </a:t>
            </a:r>
            <a:r>
              <a:rPr lang="ko-KR" altLang="en-US" dirty="0" err="1"/>
              <a:t>가비지가</a:t>
            </a:r>
            <a:endParaRPr lang="en-US" altLang="ko-KR" dirty="0"/>
          </a:p>
          <a:p>
            <a:r>
              <a:rPr lang="ko-KR" altLang="en-US" dirty="0"/>
              <a:t>발생하는지 설명하라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2519" y="1313526"/>
            <a:ext cx="381642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GarbageEx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a = new String("Good");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b = new String("Bad");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c = new String("Normal");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d, e;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null; </a:t>
            </a:r>
          </a:p>
          <a:p>
            <a:pPr defTabSz="180000"/>
            <a:r>
              <a:rPr lang="en-US" altLang="ko-KR" sz="1400" dirty="0" smtClean="0"/>
              <a:t>		d </a:t>
            </a:r>
            <a:r>
              <a:rPr lang="en-US" altLang="ko-KR" sz="1400" dirty="0"/>
              <a:t>= c;</a:t>
            </a:r>
          </a:p>
          <a:p>
            <a:pPr defTabSz="180000"/>
            <a:r>
              <a:rPr lang="en-US" altLang="ko-KR" sz="1400" dirty="0" smtClean="0"/>
              <a:t>		c </a:t>
            </a:r>
            <a:r>
              <a:rPr lang="en-US" altLang="ko-KR" sz="1400" dirty="0"/>
              <a:t>= null;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933056"/>
            <a:ext cx="62040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1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/>
              <a:t>컬</a:t>
            </a:r>
            <a:r>
              <a:rPr lang="ko-KR" altLang="en-US" dirty="0" smtClean="0"/>
              <a:t>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자동 회수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 공간이 </a:t>
            </a:r>
            <a:r>
              <a:rPr lang="ko-KR" altLang="en-US" dirty="0"/>
              <a:t>일정 이하로 부족해질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가비지를</a:t>
            </a:r>
            <a:r>
              <a:rPr lang="ko-KR" altLang="en-US" dirty="0" smtClean="0"/>
              <a:t> 수거하여 가용 </a:t>
            </a:r>
            <a:r>
              <a:rPr lang="ko-KR" altLang="en-US" dirty="0"/>
              <a:t>메모리 </a:t>
            </a:r>
            <a:r>
              <a:rPr lang="ko-KR" altLang="en-US" dirty="0" smtClean="0"/>
              <a:t>공간으로 확보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/>
              <a:t>컬</a:t>
            </a:r>
            <a:r>
              <a:rPr lang="ko-KR" altLang="en-US" dirty="0" err="1" smtClean="0"/>
              <a:t>렉터</a:t>
            </a:r>
            <a:r>
              <a:rPr lang="en-US" altLang="ko-KR" dirty="0" smtClean="0"/>
              <a:t>(garbage collector)</a:t>
            </a:r>
            <a:r>
              <a:rPr lang="ko-KR" altLang="en-US" dirty="0" smtClean="0"/>
              <a:t>에 의해 자동 수행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강제 수행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4677390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5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상호 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저장하여 관리하는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149</a:t>
            </a:fld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1" y="2996952"/>
            <a:ext cx="7313158" cy="28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58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2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" y="3861048"/>
            <a:ext cx="8585872" cy="217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</p:spTree>
    <p:extLst>
      <p:ext uri="{BB962C8B-B14F-4D97-AF65-F5344CB8AC3E}">
        <p14:creationId xmlns:p14="http://schemas.microsoft.com/office/powerpoint/2010/main" val="32194873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152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6478960" cy="186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4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09" y="1714042"/>
            <a:ext cx="7557261" cy="22465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96" y="4329087"/>
            <a:ext cx="7534774" cy="23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04664"/>
            <a:ext cx="7183362" cy="21595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4" y="2805546"/>
            <a:ext cx="7200800" cy="400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991" y="2666794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static </a:t>
            </a:r>
            <a:r>
              <a:rPr lang="ko-KR" altLang="en-US" sz="2000" dirty="0" smtClean="0"/>
              <a:t>멤버 선언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 생성과 </a:t>
            </a:r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멤버의 생성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non-static </a:t>
            </a:r>
            <a:r>
              <a:rPr lang="ko-KR" altLang="en-US" sz="1800" dirty="0" smtClean="0"/>
              <a:t>멤버는 객체가 생성될 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객체마다 생긴다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8636" y="1844824"/>
            <a:ext cx="453147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StaticSample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n; 							// non-static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void g() {...} 				// non-static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m; 				// static </a:t>
            </a:r>
            <a:r>
              <a:rPr lang="ko-KR" altLang="en-US" sz="1400" dirty="0" smtClean="0"/>
              <a:t>필드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void f() {...} 		// static </a:t>
            </a:r>
            <a:r>
              <a:rPr lang="ko-KR" altLang="en-US" sz="1400" dirty="0" err="1" smtClean="0"/>
              <a:t>메소드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09120"/>
            <a:ext cx="7653164" cy="14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228184" y="6090161"/>
            <a:ext cx="2016224" cy="432048"/>
          </a:xfrm>
          <a:prstGeom prst="wedgeRoundRectCallout">
            <a:avLst>
              <a:gd name="adj1" fmla="val -37125"/>
              <a:gd name="adj2" fmla="val -916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객체마다 </a:t>
            </a:r>
            <a:r>
              <a:rPr lang="en-US" altLang="ko-KR" sz="1200" dirty="0" smtClean="0">
                <a:solidFill>
                  <a:schemeClr val="tx1"/>
                </a:solidFill>
              </a:rPr>
              <a:t>n, g()</a:t>
            </a:r>
            <a:r>
              <a:rPr lang="ko-KR" altLang="en-US" sz="120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dirty="0" smtClean="0">
                <a:solidFill>
                  <a:schemeClr val="tx1"/>
                </a:solidFill>
              </a:rPr>
              <a:t>non-static </a:t>
            </a:r>
            <a:r>
              <a:rPr lang="ko-KR" altLang="en-US" sz="1200" dirty="0" smtClean="0">
                <a:solidFill>
                  <a:schemeClr val="tx1"/>
                </a:solidFill>
              </a:rPr>
              <a:t>멤버들이 생긴다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688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멤버의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 smtClean="0"/>
              <a:t>static </a:t>
            </a:r>
            <a:r>
              <a:rPr lang="ko-KR" altLang="en-US" sz="1600" dirty="0" smtClean="0"/>
              <a:t>멤버는 클래스당 하나만 생성</a:t>
            </a:r>
            <a:endParaRPr lang="en-US" altLang="ko-KR" sz="1600" dirty="0" smtClean="0"/>
          </a:p>
          <a:p>
            <a:r>
              <a:rPr lang="ko-KR" altLang="en-US" sz="1600" dirty="0" smtClean="0"/>
              <a:t>객체들에 의해 공유됨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8177933" cy="43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404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특성 정리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8569"/>
            <a:ext cx="7375877" cy="45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0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 사</a:t>
            </a:r>
            <a:r>
              <a:rPr lang="ko-KR" altLang="en-US" dirty="0"/>
              <a:t>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클래스 이름으로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객체의 멤버로 접근 가능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non-static </a:t>
            </a:r>
            <a:r>
              <a:rPr lang="ko-KR" altLang="en-US" sz="2000" dirty="0" smtClean="0"/>
              <a:t>멤버는 클래스 이름으로 접근 안 됨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7" y="3068960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</a:t>
            </a:r>
            <a:r>
              <a:rPr lang="en-US" altLang="ko-KR" sz="1400" dirty="0"/>
              <a:t> b1 = new </a:t>
            </a:r>
            <a:r>
              <a:rPr lang="en-US" altLang="ko-KR" sz="1400" dirty="0" err="1"/>
              <a:t>StaticSample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b1.m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/>
              <a:t>b1.f();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184482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StaticSample.m</a:t>
            </a:r>
            <a:r>
              <a:rPr lang="en-US" altLang="ko-KR" sz="1400" dirty="0"/>
              <a:t> = 3;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 err="1"/>
              <a:t>StaticSample.f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2477" y="5085184"/>
            <a:ext cx="656062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StaticSample.n</a:t>
            </a:r>
            <a:r>
              <a:rPr lang="en-US" altLang="ko-KR" sz="1400" dirty="0"/>
              <a:t> = 5;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n</a:t>
            </a:r>
            <a:r>
              <a:rPr lang="ko-KR" altLang="en-US" sz="1400" dirty="0"/>
              <a:t>은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  <a:p>
            <a:r>
              <a:rPr lang="en-US" altLang="ko-KR" sz="1400" dirty="0" err="1"/>
              <a:t>StaticSample.g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g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28534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18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폴더에 걸쳐 다수의 클래스 파일로 구성된 경우 </a:t>
            </a:r>
            <a:r>
              <a:rPr lang="en-US" altLang="ko-KR" dirty="0" smtClean="0"/>
              <a:t>: jar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클래스 파일에 두 개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 있는 여러 클래스를 패키지로 묶어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폴더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java.lang.System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java\</a:t>
            </a:r>
            <a:r>
              <a:rPr lang="en-US" altLang="ko-KR" dirty="0" err="1" smtClean="0"/>
              <a:t>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디렉터리의 </a:t>
            </a:r>
            <a:r>
              <a:rPr lang="en-US" altLang="ko-KR" dirty="0" err="1" smtClean="0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멀티스레드</a:t>
            </a:r>
            <a:endParaRPr lang="en-US" altLang="ko-KR" dirty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</a:t>
            </a:r>
            <a:r>
              <a:rPr lang="ko-KR" altLang="en-US" dirty="0"/>
              <a:t>동시 수행 환경 지원</a:t>
            </a:r>
            <a:endParaRPr lang="en-US" altLang="ko-KR" dirty="0"/>
          </a:p>
          <a:p>
            <a:pPr lvl="2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</a:t>
            </a:r>
            <a:r>
              <a:rPr lang="en-US" altLang="ko-KR" dirty="0" smtClean="0"/>
              <a:t>++ </a:t>
            </a:r>
            <a:r>
              <a:rPr lang="ko-KR" altLang="en-US" dirty="0" smtClean="0"/>
              <a:t>프로그램은 </a:t>
            </a:r>
            <a:r>
              <a:rPr lang="ko-KR" altLang="en-US" dirty="0" err="1" smtClean="0"/>
              <a:t>멀티스레드를</a:t>
            </a:r>
            <a:r>
              <a:rPr lang="ko-KR" altLang="en-US" dirty="0" smtClean="0"/>
              <a:t> </a:t>
            </a:r>
            <a:r>
              <a:rPr lang="ko-KR" altLang="en-US" dirty="0"/>
              <a:t>위해 운영체제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언어는 메모리 할당 기능은 있어도 메모리 반환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사용하지 않는 </a:t>
            </a:r>
            <a:r>
              <a:rPr lang="ko-KR" altLang="en-US" dirty="0"/>
              <a:t>메모리는 자바 가상 </a:t>
            </a:r>
            <a:r>
              <a:rPr lang="ko-KR" altLang="en-US" dirty="0" smtClean="0"/>
              <a:t>기계에 의해 자동 반환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0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</a:t>
            </a:r>
            <a:r>
              <a:rPr lang="ko-KR" altLang="en-US" dirty="0"/>
              <a:t>변수와 전역 함수를 만들 때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만들고자 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으로 선언한 멤버는 클래스의 객체들 사이에 공유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5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전역 함수로 작성하고자 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abs, max, min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함수를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static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작성하고 호출하는 사례를 보여라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731" y="2060848"/>
            <a:ext cx="640871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abs(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a) { return a&gt;0?a:-a;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max(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a:b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min(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b:a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public </a:t>
            </a:r>
            <a:r>
              <a:rPr lang="en-US" altLang="ko-KR" sz="1600" dirty="0"/>
              <a:t>class </a:t>
            </a:r>
            <a:r>
              <a:rPr lang="en-US" altLang="ko-KR" sz="1600" dirty="0" err="1"/>
              <a:t>CalcEx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Calc.abs</a:t>
            </a:r>
            <a:r>
              <a:rPr lang="en-US" altLang="ko-KR" sz="1600" b="1" dirty="0"/>
              <a:t>(-5)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Calc.max</a:t>
            </a:r>
            <a:r>
              <a:rPr lang="en-US" altLang="ko-KR" sz="1600" b="1" dirty="0" smtClean="0"/>
              <a:t>(10</a:t>
            </a:r>
            <a:r>
              <a:rPr lang="en-US" altLang="ko-KR" sz="1600" b="1" dirty="0"/>
              <a:t>, 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Calc.min</a:t>
            </a:r>
            <a:r>
              <a:rPr lang="en-US" altLang="ko-KR" sz="1600" b="1" dirty="0"/>
              <a:t>(-3, -8)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737827" y="5445224"/>
            <a:ext cx="6415616" cy="86177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5</a:t>
            </a:r>
          </a:p>
          <a:p>
            <a:r>
              <a:rPr lang="en-US" altLang="ko-KR" sz="1600" dirty="0"/>
              <a:t>10</a:t>
            </a:r>
          </a:p>
          <a:p>
            <a:r>
              <a:rPr lang="en-US" altLang="ko-KR" sz="1600" dirty="0"/>
              <a:t>-8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86429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</a:t>
            </a:r>
            <a:r>
              <a:rPr lang="ko-KR" altLang="en-US" dirty="0" smtClean="0"/>
              <a:t>접근 가능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활용 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852936"/>
            <a:ext cx="820293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객체 없이도 사용 가능하므로</a:t>
            </a:r>
            <a:r>
              <a:rPr lang="en-US" altLang="ko-KR" dirty="0" smtClean="0"/>
              <a:t>, 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163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756823" cy="93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6020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클래스 상속 불가능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 이상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DerivedClass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 // </a:t>
            </a:r>
            <a:r>
              <a:rPr lang="ko-KR" altLang="en-US" sz="1400" b="1" dirty="0" smtClean="0"/>
              <a:t>컴파일 오류</a:t>
            </a:r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164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3" y="2509257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" y="5353799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9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165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7" y="5322072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5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 </a:t>
            </a:r>
            <a:r>
              <a:rPr lang="en-US" altLang="ko-KR" dirty="0" smtClean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자식이 부모 유전자를 물려 받는 것과 유사한 개념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20888"/>
            <a:ext cx="8287613" cy="311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8" y="980729"/>
            <a:ext cx="5974716" cy="163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5597624" cy="679450"/>
          </a:xfrm>
        </p:spPr>
        <p:txBody>
          <a:bodyPr/>
          <a:lstStyle/>
          <a:p>
            <a:r>
              <a:rPr lang="ko-KR" altLang="en-US" dirty="0" smtClean="0"/>
              <a:t>상속의 필요성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732240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32240" y="4382990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9553" y="980728"/>
            <a:ext cx="6120680" cy="17237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3" y="3013968"/>
            <a:ext cx="6120680" cy="32953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13739"/>
            <a:ext cx="5762888" cy="254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r>
              <a:rPr lang="en-US" altLang="ko-KR" smtClean="0"/>
              <a:t> </a:t>
            </a:r>
            <a:r>
              <a:rPr lang="ko-KR" altLang="en-US" smtClean="0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상속 선언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부모 클래스를 물려받아 확장한다는 의미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부모 클래스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슈퍼 클래스</a:t>
            </a:r>
            <a:r>
              <a:rPr lang="en-US" altLang="ko-KR" sz="1800" dirty="0" smtClean="0"/>
              <a:t>(super class)</a:t>
            </a:r>
          </a:p>
          <a:p>
            <a:pPr lvl="1"/>
            <a:r>
              <a:rPr lang="ko-KR" altLang="en-US" sz="1800" dirty="0" smtClean="0"/>
              <a:t>자식 클래스 </a:t>
            </a:r>
            <a:r>
              <a:rPr lang="en-US" altLang="ko-KR" sz="1800" dirty="0" smtClean="0"/>
              <a:t>-&gt; </a:t>
            </a:r>
            <a:r>
              <a:rPr lang="ko-KR" altLang="en-US" sz="1800" dirty="0" smtClean="0"/>
              <a:t>서브 클래스</a:t>
            </a:r>
            <a:r>
              <a:rPr lang="en-US" altLang="ko-KR" sz="1800" dirty="0" smtClean="0"/>
              <a:t>(sub class)</a:t>
            </a:r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ColorPoint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Point</a:t>
            </a:r>
            <a:r>
              <a:rPr lang="ko-KR" altLang="en-US" sz="1600" dirty="0" smtClean="0"/>
              <a:t>를 물려 받으므로</a:t>
            </a:r>
            <a:r>
              <a:rPr lang="en-US" altLang="ko-KR" sz="1600" dirty="0" smtClean="0"/>
              <a:t>, Point</a:t>
            </a:r>
            <a:r>
              <a:rPr lang="ko-KR" altLang="en-US" sz="1600" dirty="0" smtClean="0"/>
              <a:t>에 선언된 필드와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선언 필요 없음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3122676"/>
            <a:ext cx="64807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y;</a:t>
            </a:r>
          </a:p>
          <a:p>
            <a:pPr lvl="1" defTabSz="180000"/>
            <a:r>
              <a:rPr lang="en-US" altLang="ko-KR" sz="1400" dirty="0" smtClean="0"/>
              <a:t>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ColorPoint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Point { // Point</a:t>
            </a:r>
            <a:r>
              <a:rPr lang="ko-KR" altLang="en-US" sz="1400" dirty="0" smtClean="0"/>
              <a:t>를 상속받는 </a:t>
            </a:r>
            <a:r>
              <a:rPr lang="en-US" altLang="ko-KR" sz="1400" dirty="0" err="1" smtClean="0"/>
              <a:t>ColorPoint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 선언</a:t>
            </a:r>
          </a:p>
          <a:p>
            <a:pPr lvl="1" defTabSz="180000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123728" y="3789040"/>
            <a:ext cx="1008112" cy="306324"/>
          </a:xfrm>
          <a:prstGeom prst="wedgeRoundRectCallout">
            <a:avLst>
              <a:gd name="adj1" fmla="val -38448"/>
              <a:gd name="adj2" fmla="val 972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서브 클래스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513584" y="3789040"/>
            <a:ext cx="1058416" cy="306324"/>
          </a:xfrm>
          <a:prstGeom prst="wedgeRoundRectCallout">
            <a:avLst>
              <a:gd name="adj1" fmla="val -44319"/>
              <a:gd name="adj2" fmla="val 108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슈</a:t>
            </a:r>
            <a:r>
              <a:rPr lang="ko-KR" altLang="en-US" sz="1100" dirty="0">
                <a:solidFill>
                  <a:schemeClr val="tx1"/>
                </a:solidFill>
              </a:rPr>
              <a:t>퍼</a:t>
            </a:r>
            <a:r>
              <a:rPr lang="ko-KR" altLang="en-US" sz="1100" dirty="0" smtClean="0">
                <a:solidFill>
                  <a:schemeClr val="tx1"/>
                </a:solidFill>
              </a:rPr>
              <a:t> 클래스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5-1 : </a:t>
            </a:r>
            <a:r>
              <a:rPr lang="ko-KR" altLang="en-US" smtClean="0"/>
              <a:t>클래스 상속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169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4674" y="1367483"/>
            <a:ext cx="8007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(x, y)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한 점을 표현하는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클래스와 이를 상속받아 점에 색을 추가한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만들고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활용해보자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23934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y; </a:t>
            </a:r>
            <a:r>
              <a:rPr lang="en-US" altLang="ko-KR" sz="1200" dirty="0"/>
              <a:t>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/>
              <a:t>String color; </a:t>
            </a:r>
            <a:r>
              <a:rPr lang="en-US" altLang="ko-KR" sz="1200" dirty="0"/>
              <a:t>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showPoint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Point</a:t>
            </a:r>
            <a:r>
              <a:rPr lang="ko-KR" altLang="en-US" sz="1200" dirty="0" smtClean="0"/>
              <a:t>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249238" y="4623519"/>
            <a:ext cx="45365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2192048"/>
            <a:ext cx="453650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ColorPointEx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Point </a:t>
            </a:r>
            <a:r>
              <a:rPr lang="en-US" altLang="ko-KR" sz="1200" b="1" dirty="0"/>
              <a:t>p = new Point(); </a:t>
            </a:r>
            <a:r>
              <a:rPr lang="en-US" altLang="ko-KR" sz="1200" b="1" dirty="0" smtClean="0"/>
              <a:t>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p.set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, 2); </a:t>
            </a:r>
            <a:r>
              <a:rPr lang="en-US" altLang="ko-KR" sz="1200" dirty="0" smtClean="0"/>
              <a:t>						// </a:t>
            </a:r>
            <a:r>
              <a:rPr lang="en-US" altLang="ko-KR" sz="1200" dirty="0"/>
              <a:t>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p.showPoint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ColorPoint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cp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cp.set</a:t>
            </a:r>
            <a:r>
              <a:rPr lang="en-US" altLang="ko-KR" sz="1200" dirty="0" smtClean="0"/>
              <a:t>(3</a:t>
            </a:r>
            <a:r>
              <a:rPr lang="en-US" altLang="ko-KR" sz="1200" dirty="0"/>
              <a:t>, 4); </a:t>
            </a:r>
            <a:r>
              <a:rPr lang="en-US" altLang="ko-KR" sz="1200" dirty="0" smtClean="0"/>
              <a:t>						// </a:t>
            </a:r>
            <a:r>
              <a:rPr lang="en-US" altLang="ko-KR" sz="1200" dirty="0"/>
              <a:t>Point </a:t>
            </a:r>
            <a:r>
              <a:rPr lang="ko-KR" altLang="en-US" sz="1200" dirty="0"/>
              <a:t>클래스의 </a:t>
            </a:r>
            <a:r>
              <a:rPr lang="en-US" altLang="ko-KR" sz="1200" dirty="0"/>
              <a:t>set()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cp.setColor</a:t>
            </a:r>
            <a:r>
              <a:rPr lang="en-US" altLang="ko-KR" sz="1200" dirty="0"/>
              <a:t>("red"); </a:t>
            </a:r>
            <a:r>
              <a:rPr lang="en-US" altLang="ko-KR" sz="1200" dirty="0" smtClean="0"/>
              <a:t>			// </a:t>
            </a:r>
            <a:r>
              <a:rPr lang="en-US" altLang="ko-KR" sz="1200" dirty="0" err="1" smtClean="0"/>
              <a:t>ColorPoint</a:t>
            </a:r>
            <a:r>
              <a:rPr lang="ko-KR" altLang="en-US" sz="1200" dirty="0" smtClean="0"/>
              <a:t>의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컬러와 좌표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028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실시간 응용프로그램에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도중 예측할 수 없는 시점에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실행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응용프로그램의 일시적 중단 발생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 프로그램은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 체크 엄격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물리적 주소를 사용하는 포인터 개념 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프로그램 작성 쉬</a:t>
            </a:r>
            <a:r>
              <a:rPr lang="ko-KR" altLang="en-US" dirty="0"/>
              <a:t>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포인터 개념이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메모리 반환 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라이브러리 지원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실행 속도 개선을 위한 </a:t>
            </a:r>
            <a:r>
              <a:rPr lang="en-US" altLang="ko-KR" dirty="0" smtClean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바이트 코드를 </a:t>
            </a:r>
            <a:r>
              <a:rPr lang="ko-KR" altLang="en-US" dirty="0"/>
              <a:t>인터프리터 방식으로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기계어가 실행되는 것보다 느림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JIT </a:t>
            </a:r>
            <a:r>
              <a:rPr lang="ko-KR" altLang="en-US" dirty="0" smtClean="0"/>
              <a:t>컴파일 기법으로 실행 속도 개선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JIT </a:t>
            </a:r>
            <a:r>
              <a:rPr lang="ko-KR" altLang="en-US" dirty="0" smtClean="0"/>
              <a:t>컴파일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실행 </a:t>
            </a:r>
            <a:r>
              <a:rPr lang="ko-KR" altLang="en-US" dirty="0"/>
              <a:t>중에 </a:t>
            </a:r>
            <a:r>
              <a:rPr lang="ko-KR" altLang="en-US" dirty="0" smtClean="0"/>
              <a:t>바이트 코드를 기계어 코드로 </a:t>
            </a:r>
            <a:r>
              <a:rPr lang="ko-KR" altLang="en-US" dirty="0" err="1" smtClean="0"/>
              <a:t>컴파일하여</a:t>
            </a:r>
            <a:r>
              <a:rPr lang="ko-KR" altLang="en-US" dirty="0" smtClean="0"/>
              <a:t> 기계어를 실행하는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2620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 객체의 모양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슈퍼 클래스 </a:t>
            </a:r>
            <a:r>
              <a:rPr lang="ko-KR" altLang="en-US" sz="1800" dirty="0" smtClean="0"/>
              <a:t>객체와 서브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클래스의 객체는 별개</a:t>
            </a:r>
            <a:endParaRPr lang="en-US" altLang="ko-KR" sz="1800" dirty="0" smtClean="0"/>
          </a:p>
          <a:p>
            <a:r>
              <a:rPr lang="ko-KR" altLang="en-US" sz="1800" dirty="0" smtClean="0"/>
              <a:t>서브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객체는 슈퍼 클래스 멤버 포함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29393"/>
            <a:ext cx="7695248" cy="40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 클래스에서 슈퍼 클래스 멤버 접근</a:t>
            </a:r>
            <a:endParaRPr lang="ko-KR" altLang="en-US" dirty="0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4"/>
            <a:ext cx="6768752" cy="49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상속의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클래스 다중 상속</a:t>
            </a:r>
            <a:r>
              <a:rPr lang="en-US" altLang="ko-KR" sz="2000" dirty="0" smtClean="0"/>
              <a:t>(multiple inheritance)</a:t>
            </a:r>
            <a:r>
              <a:rPr lang="ko-KR" altLang="en-US" sz="2000" dirty="0" smtClean="0"/>
              <a:t> 불허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C++</a:t>
            </a:r>
            <a:r>
              <a:rPr lang="ko-KR" altLang="en-US" sz="1800" dirty="0" smtClean="0"/>
              <a:t>는 다중 상속 가능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C++</a:t>
            </a:r>
            <a:r>
              <a:rPr lang="ko-KR" altLang="en-US" sz="1600" dirty="0" smtClean="0"/>
              <a:t>는 다중 상속으로 멤버가 중복 생성되는 문제 있음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자바는 인터페이스</a:t>
            </a:r>
            <a:r>
              <a:rPr lang="en-US" altLang="ko-KR" sz="1800" dirty="0" smtClean="0"/>
              <a:t>(interface)</a:t>
            </a:r>
            <a:r>
              <a:rPr lang="ko-KR" altLang="en-US" sz="1800" dirty="0" smtClean="0"/>
              <a:t>의 다중 상속 허용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모든 자바 클래스는 묵시적으로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클래스 상속받음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java.lang.Object</a:t>
            </a:r>
            <a:r>
              <a:rPr lang="ko-KR" altLang="en-US" sz="1800" dirty="0" smtClean="0"/>
              <a:t>는 클래스는 모든 클래스의 슈퍼 클래스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5885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슈퍼 클래스의 멤버에 대한 서브 클래스의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private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클래스에서 접근할 수 없음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디폴트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클래스가 동일한 패키지에 있을 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접근 가능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public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서브 클래스는 항상 접근 가능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슈퍼 클래스의 </a:t>
            </a:r>
            <a:r>
              <a:rPr lang="en-US" altLang="ko-KR" sz="2000" dirty="0" smtClean="0"/>
              <a:t>protected </a:t>
            </a:r>
            <a:r>
              <a:rPr lang="ko-KR" altLang="en-US" sz="2000" dirty="0" smtClean="0"/>
              <a:t>멤버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같은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 내의 모든 클래스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접근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패키지 여부와 상관없이 서브 클래스는 접근 가능</a:t>
            </a:r>
            <a:endParaRPr lang="en-US" altLang="ko-KR" sz="1800" dirty="0" smtClean="0"/>
          </a:p>
          <a:p>
            <a:pPr lvl="1"/>
            <a:endParaRPr lang="ko-KR" altLang="en-US" sz="18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69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슈퍼 클래스 </a:t>
            </a:r>
            <a:r>
              <a:rPr lang="ko-KR" altLang="en-US" dirty="0" smtClean="0"/>
              <a:t>멤버의 접근 </a:t>
            </a:r>
            <a:r>
              <a:rPr lang="ko-KR" altLang="en-US" dirty="0"/>
              <a:t>지정자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331101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4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멤버에 대한 접근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같은 패키지의 모든 클래스에게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상속되는 서브 클래스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같은 패키지든 다른 패키지든 상관 없음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에게 허용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392228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호출과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39552" y="4365104"/>
            <a:ext cx="8153400" cy="187220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서브 클래스의 객체가 생성될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슈퍼클래스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모두 실행</a:t>
            </a:r>
            <a:endParaRPr lang="en-US" altLang="ko-KR" dirty="0" smtClean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먼저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실행 전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lvl="1"/>
            <a:r>
              <a:rPr lang="ko-KR" altLang="en-US" dirty="0" smtClean="0"/>
              <a:t>실행 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생성자가 먼저 실행된 후 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6429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슈퍼 클래스와 서브 클래스의 </a:t>
            </a:r>
            <a:r>
              <a:rPr lang="ko-KR" altLang="en-US" sz="2400" dirty="0" err="1" smtClean="0"/>
              <a:t>생성자</a:t>
            </a:r>
            <a:r>
              <a:rPr lang="ko-KR" altLang="en-US" sz="2400" dirty="0" smtClean="0"/>
              <a:t> 호출 및 실행 관계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084168" y="5805264"/>
            <a:ext cx="103831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B</a:t>
            </a:r>
          </a:p>
          <a:p>
            <a:r>
              <a:rPr lang="ko-KR" altLang="en-US" dirty="0" err="1" smtClean="0">
                <a:solidFill>
                  <a:schemeClr val="tx1"/>
                </a:solidFill>
              </a:rPr>
              <a:t>생성자</a:t>
            </a:r>
            <a:r>
              <a:rPr lang="en-US" altLang="ko-KR" dirty="0" smtClean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177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08710"/>
            <a:ext cx="4935816" cy="503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서브 클래스와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슈퍼 클래스와 서브 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각각 여러 개의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작성 가능</a:t>
            </a:r>
            <a:endParaRPr lang="en-US" altLang="ko-KR" sz="1800" dirty="0" smtClean="0"/>
          </a:p>
          <a:p>
            <a:endParaRPr lang="en-US" altLang="ko-KR" sz="2200" dirty="0" smtClean="0"/>
          </a:p>
          <a:p>
            <a:r>
              <a:rPr lang="ko-KR" altLang="en-US" sz="2200" dirty="0" smtClean="0"/>
              <a:t>서브 클래스의 객체가 생성될 때</a:t>
            </a:r>
            <a:endParaRPr lang="en-US" altLang="ko-KR" sz="2200" dirty="0" smtClean="0"/>
          </a:p>
          <a:p>
            <a:pPr lvl="1"/>
            <a:r>
              <a:rPr lang="ko-KR" altLang="en-US" dirty="0" smtClean="0"/>
              <a:t>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개와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개가 실행</a:t>
            </a:r>
            <a:endParaRPr lang="en-US" altLang="ko-KR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서브 클래스의 </a:t>
            </a:r>
            <a:r>
              <a:rPr lang="ko-KR" altLang="en-US" sz="2000" dirty="0" err="1" smtClean="0"/>
              <a:t>생성자와</a:t>
            </a:r>
            <a:r>
              <a:rPr lang="ko-KR" altLang="en-US" sz="2000" dirty="0" smtClean="0"/>
              <a:t> 슈퍼 클래스의 생성자가 결정되는 방식</a:t>
            </a:r>
            <a:endParaRPr lang="en-US" altLang="ko-KR" sz="2000" dirty="0"/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개발자의 명시적 선택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</a:t>
            </a:r>
            <a:r>
              <a:rPr lang="ko-KR" altLang="en-US" sz="1600" dirty="0"/>
              <a:t>클래스 개발자가 슈퍼 클래스의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명시적 선택</a:t>
            </a:r>
            <a:endParaRPr lang="en-US" altLang="ko-KR" sz="1600" dirty="0"/>
          </a:p>
          <a:p>
            <a:pPr lvl="2"/>
            <a:r>
              <a:rPr lang="en-US" altLang="ko-KR" sz="1600" dirty="0"/>
              <a:t>super() </a:t>
            </a:r>
            <a:r>
              <a:rPr lang="ko-KR" altLang="en-US" sz="1600" dirty="0"/>
              <a:t>키워드를 이용하여 선택</a:t>
            </a:r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컴파일러가 </a:t>
            </a:r>
            <a:r>
              <a:rPr lang="ko-KR" altLang="en-US" sz="1800" dirty="0" err="1" smtClean="0"/>
              <a:t>기본생성자</a:t>
            </a:r>
            <a:r>
              <a:rPr lang="ko-KR" altLang="en-US" sz="1800" dirty="0" smtClean="0"/>
              <a:t> 선택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</a:t>
            </a:r>
            <a:r>
              <a:rPr lang="ko-KR" altLang="en-US" sz="1600" dirty="0"/>
              <a:t>클래스 개발자가 </a:t>
            </a:r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선택하지 않는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컴파일러가 자동으로 슈퍼 클래스의 기본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선택</a:t>
            </a:r>
            <a:endParaRPr lang="en-US" altLang="ko-KR" sz="1600" dirty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178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22" y="1291480"/>
            <a:ext cx="5944146" cy="475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179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43969" y="6123018"/>
            <a:ext cx="359939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79512" y="228600"/>
            <a:ext cx="8964488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컴파일러에 의해 슈퍼 클래스의 기본 생성자가 묵시적 선택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397443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생성자에</a:t>
            </a:r>
            <a:r>
              <a:rPr lang="ko-KR" altLang="en-US" sz="1600" dirty="0" smtClean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600" dirty="0" smtClean="0">
                <a:solidFill>
                  <a:srgbClr val="0070C0"/>
                </a:solidFill>
              </a:rPr>
              <a:t> 명시적으로 선택하지 않은 경우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1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2-1 : Hello, </a:t>
            </a:r>
            <a:r>
              <a:rPr lang="ko-KR" altLang="en-US" sz="2400" dirty="0" smtClean="0"/>
              <a:t>자바 프로그램의 기본 구조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20612" y="480615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>
            <a:off x="6516215" y="3785552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중괄호 18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 클래스에 기본 생성자가 없어 오류 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180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6004198" cy="470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9512" y="342900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smtClean="0"/>
              <a:t>오류 메시지</a:t>
            </a:r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r>
              <a:rPr lang="en-US" altLang="ko-KR" sz="1400" dirty="0">
                <a:solidFill>
                  <a:srgbClr val="FF0000"/>
                </a:solidFill>
              </a:rPr>
              <a:t>Implicit super constructor A() is undefined. Must </a:t>
            </a:r>
            <a:r>
              <a:rPr lang="en-US" altLang="ko-KR" sz="1400" dirty="0" smtClean="0">
                <a:solidFill>
                  <a:srgbClr val="FF0000"/>
                </a:solidFill>
              </a:rPr>
              <a:t>explicitly invoke </a:t>
            </a:r>
            <a:r>
              <a:rPr lang="en-US" altLang="ko-KR" sz="1400" dirty="0">
                <a:solidFill>
                  <a:srgbClr val="FF0000"/>
                </a:solidFill>
              </a:rPr>
              <a:t>another constructor"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059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4439" y="6165304"/>
            <a:ext cx="17281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181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서브 </a:t>
            </a:r>
            <a:r>
              <a:rPr lang="ko-KR" altLang="en-US" dirty="0"/>
              <a:t>클래스의 </a:t>
            </a:r>
            <a:r>
              <a:rPr lang="ko-KR" altLang="en-US" dirty="0" smtClean="0"/>
              <a:t>매개 변수를 가진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대해서도</a:t>
            </a:r>
            <a:r>
              <a:rPr lang="en-US" altLang="ko-KR" dirty="0" smtClean="0"/>
              <a:t> </a:t>
            </a:r>
            <a:r>
              <a:rPr lang="ko-KR" altLang="en-US" dirty="0"/>
              <a:t>슈퍼 클래스의 기본 </a:t>
            </a:r>
            <a:r>
              <a:rPr lang="ko-KR" altLang="en-US" dirty="0" smtClean="0"/>
              <a:t>생성자가 </a:t>
            </a:r>
            <a:r>
              <a:rPr lang="ko-KR" altLang="en-US" dirty="0"/>
              <a:t>자동 </a:t>
            </a:r>
            <a:r>
              <a:rPr lang="ko-KR" altLang="en-US" dirty="0" smtClean="0"/>
              <a:t>선택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283562"/>
            <a:ext cx="4104456" cy="53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1520" y="1484784"/>
            <a:ext cx="3227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0070C0"/>
                </a:solidFill>
              </a:rPr>
              <a:t>개발자가 서브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생성자에</a:t>
            </a:r>
            <a:r>
              <a:rPr lang="ko-KR" altLang="en-US" sz="1600" dirty="0" smtClean="0">
                <a:solidFill>
                  <a:srgbClr val="0070C0"/>
                </a:solidFill>
              </a:rPr>
              <a:t> 대해 슈퍼 클래스의 </a:t>
            </a:r>
            <a:r>
              <a:rPr lang="ko-KR" altLang="en-US" sz="16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600" dirty="0" smtClean="0">
                <a:solidFill>
                  <a:srgbClr val="0070C0"/>
                </a:solidFill>
              </a:rPr>
              <a:t> 명시적으로 선택하지 않은 경우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super()</a:t>
            </a:r>
            <a:r>
              <a:rPr lang="ko-KR" altLang="en-US" dirty="0" smtClean="0"/>
              <a:t>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명시적 </a:t>
            </a:r>
            <a:r>
              <a:rPr lang="ko-KR" altLang="en-US" dirty="0"/>
              <a:t>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super()</a:t>
            </a:r>
          </a:p>
          <a:p>
            <a:pPr lvl="1"/>
            <a:r>
              <a:rPr lang="ko-KR" altLang="en-US" dirty="0" smtClean="0"/>
              <a:t>서브 클래스에서 명시적으로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super(parameter);</a:t>
            </a:r>
          </a:p>
          <a:p>
            <a:pPr lvl="2"/>
            <a:r>
              <a:rPr lang="ko-KR" altLang="en-US" dirty="0" smtClean="0"/>
              <a:t>인자를 이용하여 슈퍼 클래스의 적당한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첫 라인에 와야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9001000" cy="680120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super()</a:t>
            </a:r>
            <a:r>
              <a:rPr lang="ko-KR" altLang="en-US" sz="2400" dirty="0" smtClean="0"/>
              <a:t>로 슈퍼 클래스의 </a:t>
            </a:r>
            <a:r>
              <a:rPr lang="ko-KR" altLang="en-US" sz="2400" dirty="0" err="1" smtClean="0"/>
              <a:t>생성자를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명시적으로 선택한 </a:t>
            </a:r>
            <a:r>
              <a:rPr lang="ko-KR" altLang="en-US" sz="2400" dirty="0" smtClean="0"/>
              <a:t>사례</a:t>
            </a:r>
            <a:endParaRPr lang="ko-KR" altLang="en-US"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4295732" cy="539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436096" y="6089378"/>
            <a:ext cx="1656184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A5</a:t>
            </a:r>
          </a:p>
          <a:p>
            <a:r>
              <a:rPr lang="ko-KR" altLang="en-US" sz="1200" dirty="0" err="1"/>
              <a:t>매개변수생성자</a:t>
            </a:r>
            <a:r>
              <a:rPr lang="en-US" altLang="ko-KR" sz="1200" dirty="0"/>
              <a:t>B5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824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5-2 : </a:t>
            </a:r>
            <a:r>
              <a:rPr lang="en-US" altLang="ko-KR" dirty="0"/>
              <a:t>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268760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서브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8840"/>
            <a:ext cx="4104456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Point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</a:t>
            </a:r>
            <a:r>
              <a:rPr lang="en-US" altLang="ko-KR" sz="1200" dirty="0" smtClean="0"/>
              <a:t> </a:t>
            </a:r>
            <a:r>
              <a:rPr lang="en-US" altLang="ko-KR" sz="1200" b="1" dirty="0" smtClean="0"/>
              <a:t>Point(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 smtClean="0"/>
              <a:t>ColorPoint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super(x</a:t>
            </a:r>
            <a:r>
              <a:rPr lang="en-US" altLang="ko-KR" sz="1200" b="1" dirty="0"/>
              <a:t>, y); </a:t>
            </a:r>
            <a:r>
              <a:rPr lang="en-US" altLang="ko-KR" sz="1200" dirty="0"/>
              <a:t>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932040" y="1988840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</a:t>
            </a:r>
            <a:r>
              <a:rPr lang="en-US" altLang="ko-KR" sz="1200" dirty="0" smtClean="0"/>
              <a:t>main(String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ColorPoint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0" name="자유형 9"/>
          <p:cNvSpPr/>
          <p:nvPr/>
        </p:nvSpPr>
        <p:spPr>
          <a:xfrm>
            <a:off x="107503" y="3056965"/>
            <a:ext cx="864097" cy="2008094"/>
          </a:xfrm>
          <a:custGeom>
            <a:avLst/>
            <a:gdLst>
              <a:gd name="connsiteX0" fmla="*/ 1256100 w 1256100"/>
              <a:gd name="connsiteY0" fmla="*/ 2008094 h 2008094"/>
              <a:gd name="connsiteX1" fmla="*/ 1041 w 1256100"/>
              <a:gd name="connsiteY1" fmla="*/ 762000 h 2008094"/>
              <a:gd name="connsiteX2" fmla="*/ 1085770 w 1256100"/>
              <a:gd name="connsiteY2" fmla="*/ 0 h 200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100" h="2008094">
                <a:moveTo>
                  <a:pt x="1256100" y="2008094"/>
                </a:moveTo>
                <a:cubicBezTo>
                  <a:pt x="642764" y="1552388"/>
                  <a:pt x="29429" y="1096682"/>
                  <a:pt x="1041" y="762000"/>
                </a:cubicBezTo>
                <a:cubicBezTo>
                  <a:pt x="-27347" y="427318"/>
                  <a:pt x="529211" y="213659"/>
                  <a:pt x="108577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948264" y="4116437"/>
            <a:ext cx="1584176" cy="510778"/>
          </a:xfrm>
          <a:prstGeom prst="wedgeRoundRectCallout">
            <a:avLst>
              <a:gd name="adj1" fmla="val -62863"/>
              <a:gd name="adj2" fmla="val -122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x=5, y=6,</a:t>
            </a:r>
          </a:p>
          <a:p>
            <a:r>
              <a:rPr lang="en-US" altLang="ko-KR" sz="1200" dirty="0"/>
              <a:t>color = "blue" </a:t>
            </a:r>
            <a:r>
              <a:rPr lang="ko-KR" altLang="en-US" sz="1200" dirty="0"/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7503" y="2555635"/>
            <a:ext cx="549682" cy="510778"/>
          </a:xfrm>
          <a:prstGeom prst="wedgeRoundRectCallout">
            <a:avLst>
              <a:gd name="adj1" fmla="val -8477"/>
              <a:gd name="adj2" fmla="val 108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x=5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y=6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4932040" y="3356992"/>
            <a:ext cx="3816424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blue(5,6)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4067944" y="2661012"/>
            <a:ext cx="3024336" cy="2208148"/>
          </a:xfrm>
          <a:custGeom>
            <a:avLst/>
            <a:gdLst>
              <a:gd name="connsiteX0" fmla="*/ 2254928 w 2266454"/>
              <a:gd name="connsiteY0" fmla="*/ 0 h 2929631"/>
              <a:gd name="connsiteX1" fmla="*/ 1926455 w 2266454"/>
              <a:gd name="connsiteY1" fmla="*/ 2370338 h 2929631"/>
              <a:gd name="connsiteX2" fmla="*/ 0 w 2266454"/>
              <a:gd name="connsiteY2" fmla="*/ 2929631 h 292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454" h="2929631">
                <a:moveTo>
                  <a:pt x="2254928" y="0"/>
                </a:moveTo>
                <a:cubicBezTo>
                  <a:pt x="2278602" y="941033"/>
                  <a:pt x="2302276" y="1882066"/>
                  <a:pt x="1926455" y="2370338"/>
                </a:cubicBezTo>
                <a:cubicBezTo>
                  <a:pt x="1550634" y="2858610"/>
                  <a:pt x="319596" y="2834936"/>
                  <a:pt x="0" y="2929631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2314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185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10998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9908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err="1" smtClean="0"/>
              <a:t>업캐스팅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upcasting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ko-KR" altLang="en-US" sz="1600" dirty="0" smtClean="0"/>
              <a:t>서브 클래스의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err="1"/>
              <a:t>를</a:t>
            </a:r>
            <a:r>
              <a:rPr lang="ko-KR" altLang="en-US" sz="1600" dirty="0" smtClean="0"/>
              <a:t> 슈퍼 클래스 </a:t>
            </a:r>
            <a:r>
              <a:rPr lang="ko-KR" altLang="en-US" sz="1600" dirty="0" err="1" smtClean="0"/>
              <a:t>레퍼런스에</a:t>
            </a:r>
            <a:r>
              <a:rPr lang="ko-KR" altLang="en-US" sz="1600" dirty="0" smtClean="0"/>
              <a:t> 대입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슈퍼 클래스 </a:t>
            </a:r>
            <a:r>
              <a:rPr lang="ko-KR" altLang="en-US" sz="1600" dirty="0" err="1"/>
              <a:t>레퍼런스로</a:t>
            </a:r>
            <a:r>
              <a:rPr lang="ko-KR" altLang="en-US" sz="1600" dirty="0"/>
              <a:t> 서브 클래스 </a:t>
            </a:r>
            <a:r>
              <a:rPr lang="ko-KR" altLang="en-US" sz="1400" dirty="0" smtClean="0"/>
              <a:t>객체를 </a:t>
            </a:r>
            <a:r>
              <a:rPr lang="ko-KR" altLang="en-US" sz="1400" dirty="0"/>
              <a:t>가리키게 되는 현상</a:t>
            </a:r>
            <a:endParaRPr lang="en-US" altLang="ko-KR" sz="1400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4665534"/>
            <a:ext cx="302433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Person { }</a:t>
            </a:r>
          </a:p>
          <a:p>
            <a:r>
              <a:rPr lang="en-US" altLang="ko-KR" sz="1400" dirty="0" smtClean="0"/>
              <a:t>class Student extends Person { }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Person </a:t>
            </a:r>
            <a:r>
              <a:rPr lang="en-US" altLang="ko-KR" sz="1400" dirty="0" smtClean="0"/>
              <a:t>p;</a:t>
            </a:r>
          </a:p>
          <a:p>
            <a:r>
              <a:rPr lang="en-US" altLang="ko-KR" sz="1400" dirty="0" smtClean="0"/>
              <a:t>Student s = new Student();</a:t>
            </a:r>
          </a:p>
          <a:p>
            <a:r>
              <a:rPr lang="en-US" altLang="ko-KR" sz="1400" b="1" dirty="0" smtClean="0"/>
              <a:t>p = s; // </a:t>
            </a:r>
            <a:r>
              <a:rPr lang="ko-KR" altLang="en-US" sz="1400" b="1" dirty="0" err="1" smtClean="0"/>
              <a:t>업캐스팅</a:t>
            </a:r>
            <a:endParaRPr lang="ko-KR" altLang="en-US" sz="1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5320"/>
            <a:ext cx="5184576" cy="190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4209" y="1916832"/>
            <a:ext cx="22138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생물이 들어가는 박스에 </a:t>
            </a:r>
            <a:endParaRPr lang="en-US" altLang="ko-KR" sz="1100" dirty="0" smtClean="0">
              <a:solidFill>
                <a:srgbClr val="0070C0"/>
              </a:solidFill>
            </a:endParaRPr>
          </a:p>
          <a:p>
            <a:r>
              <a:rPr lang="ko-KR" altLang="en-US" sz="1100" dirty="0" smtClean="0">
                <a:solidFill>
                  <a:srgbClr val="0070C0"/>
                </a:solidFill>
              </a:rPr>
              <a:t>사람이나 코끼리를 넣어도 무방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44208" y="2472062"/>
            <a:ext cx="22138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rgbClr val="0070C0"/>
                </a:solidFill>
              </a:rPr>
              <a:t>*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사람이나 코끼리 모두 생물을 상속받았기 때문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274475" y="5131351"/>
            <a:ext cx="309634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p.grade</a:t>
            </a:r>
            <a:r>
              <a:rPr lang="en-US" altLang="ko-KR" sz="1400" dirty="0"/>
              <a:t> = "A"; // grade</a:t>
            </a:r>
            <a:r>
              <a:rPr lang="ko-KR" altLang="en-US" sz="1400" dirty="0"/>
              <a:t>는 </a:t>
            </a:r>
            <a:r>
              <a:rPr lang="en-US" altLang="ko-KR" sz="1400" dirty="0"/>
              <a:t>Person</a:t>
            </a:r>
            <a:r>
              <a:rPr lang="ko-KR" altLang="en-US" sz="1400" dirty="0"/>
              <a:t>의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     // </a:t>
            </a:r>
            <a:r>
              <a:rPr lang="ko-KR" altLang="en-US" sz="1400" dirty="0" smtClean="0"/>
              <a:t>멤버가 </a:t>
            </a:r>
            <a:r>
              <a:rPr lang="ko-KR" altLang="en-US" sz="1400" dirty="0"/>
              <a:t>아니므로 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     // </a:t>
            </a:r>
            <a:r>
              <a:rPr lang="ko-KR" altLang="en-US" sz="1400" dirty="0" smtClean="0"/>
              <a:t>컴파일 </a:t>
            </a:r>
            <a:r>
              <a:rPr lang="ko-KR" altLang="en-US" sz="1400" dirty="0"/>
              <a:t>오류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267579" y="4618529"/>
            <a:ext cx="3325869" cy="523220"/>
            <a:chOff x="5267579" y="4618529"/>
            <a:chExt cx="3325869" cy="523220"/>
          </a:xfrm>
        </p:grpSpPr>
        <p:sp>
          <p:nvSpPr>
            <p:cNvPr id="6" name="직사각형 5"/>
            <p:cNvSpPr/>
            <p:nvPr/>
          </p:nvSpPr>
          <p:spPr>
            <a:xfrm>
              <a:off x="5267579" y="4618529"/>
              <a:ext cx="3325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 슈퍼클래스 </a:t>
              </a:r>
              <a:r>
                <a:rPr lang="ko-KR" altLang="en-US" sz="1400" dirty="0" err="1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레퍼런스로</a:t>
              </a:r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 객체 내의 슈퍼 </a:t>
              </a:r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클래스의 </a:t>
              </a:r>
              <a:r>
                <a:rPr lang="ko-KR" altLang="en-US" sz="1400" dirty="0" smtClean="0">
                  <a:latin typeface="HY나무L" panose="02030600000101010101" pitchFamily="18" charset="-127"/>
                  <a:ea typeface="HY나무L" panose="02030600000101010101" pitchFamily="18" charset="-127"/>
                </a:rPr>
                <a:t>멤버만 </a:t>
              </a:r>
              <a:r>
                <a:rPr lang="ko-KR" altLang="en-US" sz="1400" dirty="0">
                  <a:latin typeface="HY나무L" panose="02030600000101010101" pitchFamily="18" charset="-127"/>
                  <a:ea typeface="HY나무L" panose="02030600000101010101" pitchFamily="18" charset="-127"/>
                </a:rPr>
                <a:t>접근 가능</a:t>
              </a:r>
              <a:endParaRPr lang="en-US" altLang="ko-KR" sz="1400" dirty="0">
                <a:latin typeface="HY나무L" panose="02030600000101010101" pitchFamily="18" charset="-127"/>
                <a:ea typeface="HY나무L" panose="02030600000101010101" pitchFamily="18" charset="-127"/>
              </a:endParaRPr>
            </a:p>
          </p:txBody>
        </p:sp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838" y="4665534"/>
              <a:ext cx="118078" cy="118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23" y="5145762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9283" y="29829"/>
            <a:ext cx="8153400" cy="752475"/>
          </a:xfrm>
        </p:spPr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4875" y="836713"/>
            <a:ext cx="41111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Person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name;</a:t>
            </a:r>
          </a:p>
          <a:p>
            <a:pPr defTabSz="180000"/>
            <a:r>
              <a:rPr lang="en-US" altLang="ko-KR" sz="1200" dirty="0" smtClean="0"/>
              <a:t>	String id;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Person(String name)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this.name = name;</a:t>
            </a:r>
          </a:p>
          <a:p>
            <a:pPr defTabSz="180000"/>
            <a:r>
              <a:rPr lang="en-US" altLang="ko-KR" sz="1200" dirty="0" smtClean="0"/>
              <a:t>	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Student extends Person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String grade;</a:t>
            </a:r>
          </a:p>
          <a:p>
            <a:pPr defTabSz="180000"/>
            <a:r>
              <a:rPr lang="en-US" altLang="ko-KR" sz="1200" dirty="0" smtClean="0"/>
              <a:t>	String department;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Student(String name) {</a:t>
            </a:r>
          </a:p>
          <a:p>
            <a:pPr defTabSz="180000"/>
            <a:r>
              <a:rPr lang="en-US" altLang="ko-KR" sz="1200" dirty="0" smtClean="0"/>
              <a:t>		super(name);</a:t>
            </a:r>
          </a:p>
          <a:p>
            <a:pPr defTabSz="180000"/>
            <a:r>
              <a:rPr lang="en-US" altLang="ko-KR" sz="1200" dirty="0" smtClean="0"/>
              <a:t>	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UpcastingEx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Person  p;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smtClean="0"/>
              <a:t>Student s = new Student(</a:t>
            </a:r>
            <a:r>
              <a:rPr lang="en-US" altLang="ko-KR" sz="1200" dirty="0" smtClean="0"/>
              <a:t>"</a:t>
            </a:r>
            <a:r>
              <a:rPr lang="ko-KR" altLang="en-US" sz="1200" b="1" dirty="0" smtClean="0"/>
              <a:t>이재문</a:t>
            </a:r>
            <a:r>
              <a:rPr lang="en-US" altLang="ko-KR" sz="1200" dirty="0" smtClean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 = s; // </a:t>
            </a:r>
            <a:r>
              <a:rPr lang="ko-KR" altLang="en-US" sz="1200" b="1" dirty="0" err="1" smtClean="0"/>
              <a:t>업캐스팅</a:t>
            </a:r>
            <a:r>
              <a:rPr lang="ko-KR" altLang="en-US" sz="1200" b="1" dirty="0" smtClean="0"/>
              <a:t> 발생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(p.name); // </a:t>
            </a:r>
            <a:r>
              <a:rPr lang="ko-KR" altLang="en-US" sz="1200" dirty="0" smtClean="0"/>
              <a:t>오류 없음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strike="sngStrike" dirty="0" err="1" smtClean="0"/>
              <a:t>p.grade</a:t>
            </a:r>
            <a:r>
              <a:rPr lang="en-US" altLang="ko-KR" sz="1200" b="1" strike="sngStrike" dirty="0" smtClean="0"/>
              <a:t> = "A"; </a:t>
            </a:r>
            <a:r>
              <a:rPr lang="en-US" altLang="ko-KR" sz="1200" b="1" dirty="0" smtClean="0"/>
              <a:t>// </a:t>
            </a:r>
            <a:r>
              <a:rPr lang="ko-KR" altLang="en-US" sz="1200" b="1" dirty="0" smtClean="0"/>
              <a:t>컴파일 오류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strike="sngStrike" dirty="0" err="1" smtClean="0"/>
              <a:t>p.department</a:t>
            </a:r>
            <a:r>
              <a:rPr lang="en-US" altLang="ko-KR" sz="1200" b="1" strike="sngStrike" dirty="0" smtClean="0"/>
              <a:t> = "Com"; </a:t>
            </a:r>
            <a:r>
              <a:rPr lang="en-US" altLang="ko-KR" sz="1200" b="1" dirty="0" smtClean="0"/>
              <a:t>// </a:t>
            </a:r>
            <a:r>
              <a:rPr lang="ko-KR" altLang="en-US" sz="1200" b="1" dirty="0" smtClean="0"/>
              <a:t>컴파일 오류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30117" y="6169205"/>
            <a:ext cx="649789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이재문</a:t>
            </a:r>
            <a:endParaRPr lang="en-US" altLang="ko-KR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117" y="836712"/>
            <a:ext cx="4247079" cy="36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9" y="5705220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3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downcasting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슈퍼 클래스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업캐스팅된</a:t>
            </a:r>
            <a:r>
              <a:rPr lang="ko-KR" altLang="en-US" dirty="0" smtClean="0"/>
              <a:t> 것을 다시 원래대로 되돌리는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명시적 타입 변환 지정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188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32723" y="3212976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Person { }</a:t>
            </a:r>
          </a:p>
          <a:p>
            <a:r>
              <a:rPr lang="en-US" altLang="ko-KR" sz="1400" dirty="0" smtClean="0"/>
              <a:t>class Student extends Person { 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Person p = new Student(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이재문</a:t>
            </a:r>
            <a:r>
              <a:rPr lang="en-US" altLang="ko-KR" sz="1400" dirty="0" smtClean="0"/>
              <a:t>"); // </a:t>
            </a:r>
            <a:r>
              <a:rPr lang="ko-KR" altLang="en-US" sz="1400" dirty="0" err="1" smtClean="0"/>
              <a:t>업캐스팅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Student s = (Student)p; // </a:t>
            </a:r>
            <a:r>
              <a:rPr lang="ko-KR" altLang="en-US" sz="1400" b="1" dirty="0" smtClean="0"/>
              <a:t>다운캐스팅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강제타입변환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394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2339881"/>
            <a:ext cx="482453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DowncastingEx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Person </a:t>
            </a:r>
            <a:r>
              <a:rPr lang="en-US" altLang="ko-KR" sz="1400" dirty="0"/>
              <a:t>p = new Student("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 // </a:t>
            </a:r>
            <a:r>
              <a:rPr lang="ko-KR" altLang="en-US" sz="1400" dirty="0" err="1" smtClean="0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Student </a:t>
            </a:r>
            <a:r>
              <a:rPr lang="en-US" altLang="ko-KR" sz="1400" dirty="0"/>
              <a:t>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 </a:t>
            </a:r>
            <a:r>
              <a:rPr lang="en-US" altLang="ko-KR" sz="1400" b="1" dirty="0"/>
              <a:t>= (Student)p; // </a:t>
            </a:r>
            <a:r>
              <a:rPr lang="ko-KR" altLang="en-US" sz="1400" b="1" dirty="0" smtClean="0"/>
              <a:t>다운캐스팅</a:t>
            </a:r>
            <a:endParaRPr lang="en-US" altLang="ko-KR" sz="1400" b="1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(s.name</a:t>
            </a:r>
            <a:r>
              <a:rPr lang="en-US" altLang="ko-KR" sz="1400" dirty="0"/>
              <a:t>);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s.grade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"A"; // </a:t>
            </a:r>
            <a:r>
              <a:rPr lang="ko-KR" altLang="en-US" sz="1400" dirty="0"/>
              <a:t>오류 없음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58" y="1700808"/>
            <a:ext cx="3001954" cy="32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4950232"/>
            <a:ext cx="482453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이재문</a:t>
            </a:r>
          </a:p>
        </p:txBody>
      </p:sp>
    </p:spTree>
    <p:extLst>
      <p:ext uri="{BB962C8B-B14F-4D97-AF65-F5344CB8AC3E}">
        <p14:creationId xmlns:p14="http://schemas.microsoft.com/office/powerpoint/2010/main" val="53366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으로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 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7957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7"/>
            <a:ext cx="2601408" cy="2816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10);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5472608" cy="220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레퍼런스로</a:t>
            </a:r>
            <a:r>
              <a:rPr lang="ko-KR" altLang="en-US" dirty="0" smtClean="0"/>
              <a:t> 객체 구별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업캐스팅된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레퍼런스로는</a:t>
            </a:r>
            <a:r>
              <a:rPr lang="ko-KR" altLang="en-US" sz="1600" dirty="0" smtClean="0"/>
              <a:t> 객체의 실제 타입을 구분하기 어려움</a:t>
            </a:r>
            <a:endParaRPr lang="en-US" altLang="ko-KR" sz="1600" dirty="0" smtClean="0"/>
          </a:p>
          <a:p>
            <a:pPr lvl="1"/>
            <a:r>
              <a:rPr lang="ko-KR" altLang="en-US" sz="1400" dirty="0" smtClean="0"/>
              <a:t>슈퍼 클래스는 여러 서브 클래스에 상속되기 때문</a:t>
            </a:r>
            <a:endParaRPr lang="en-US" altLang="ko-KR" sz="14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400" dirty="0" smtClean="0"/>
              <a:t>예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아래의 클래스 계층 구조에서</a:t>
            </a:r>
            <a:r>
              <a:rPr lang="en-US" altLang="ko-KR" sz="1400" dirty="0" smtClean="0"/>
              <a:t>, p</a:t>
            </a:r>
            <a:r>
              <a:rPr lang="ko-KR" altLang="en-US" sz="1400" dirty="0" smtClean="0"/>
              <a:t>가 가리키는 객체가 </a:t>
            </a:r>
            <a:r>
              <a:rPr lang="en-US" altLang="ko-KR" sz="1400" dirty="0" smtClean="0"/>
              <a:t>Person </a:t>
            </a:r>
            <a:r>
              <a:rPr lang="ko-KR" altLang="en-US" sz="1400" dirty="0" smtClean="0"/>
              <a:t>객체인지</a:t>
            </a:r>
            <a:r>
              <a:rPr lang="en-US" altLang="ko-KR" sz="1400" dirty="0" smtClean="0"/>
              <a:t>, Student </a:t>
            </a:r>
            <a:r>
              <a:rPr lang="ko-KR" altLang="en-US" sz="1400" dirty="0" smtClean="0"/>
              <a:t>객체인지</a:t>
            </a:r>
            <a:r>
              <a:rPr lang="en-US" altLang="ko-KR" sz="1400" dirty="0" smtClean="0"/>
              <a:t>, Professor </a:t>
            </a:r>
            <a:r>
              <a:rPr lang="ko-KR" altLang="en-US" sz="1400" dirty="0" smtClean="0"/>
              <a:t>객체인지 구분하기 어려움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0904" y="3078295"/>
            <a:ext cx="297331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Person p = new Person();</a:t>
            </a:r>
          </a:p>
          <a:p>
            <a:r>
              <a:rPr lang="en-US" altLang="ko-KR" sz="1200" dirty="0" smtClean="0"/>
              <a:t>Person p = new Student(); // </a:t>
            </a:r>
            <a:r>
              <a:rPr lang="ko-KR" altLang="en-US" sz="1200" dirty="0" err="1" smtClean="0"/>
              <a:t>업캐스팅</a:t>
            </a:r>
            <a:endParaRPr lang="en-US" altLang="ko-KR" sz="1200" dirty="0" smtClean="0"/>
          </a:p>
          <a:p>
            <a:r>
              <a:rPr lang="en-US" altLang="ko-KR" sz="1200" dirty="0" smtClean="0"/>
              <a:t>Person p = new Professor();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업캐스팅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19672" y="538449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샘플 클래스 계층 구조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960571" y="3726332"/>
            <a:ext cx="25939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Person </a:t>
            </a:r>
            <a:r>
              <a:rPr lang="ko-KR" altLang="en-US" sz="1100" dirty="0"/>
              <a:t>타입의 </a:t>
            </a:r>
            <a:r>
              <a:rPr lang="ko-KR" altLang="en-US" sz="1100" dirty="0" err="1"/>
              <a:t>레퍼런스</a:t>
            </a:r>
            <a:r>
              <a:rPr lang="ko-KR" altLang="en-US" sz="1100" dirty="0"/>
              <a:t> </a:t>
            </a:r>
            <a:r>
              <a:rPr lang="en-US" altLang="ko-KR" sz="1100" dirty="0"/>
              <a:t>p</a:t>
            </a:r>
            <a:r>
              <a:rPr lang="ko-KR" altLang="en-US" sz="1100" dirty="0"/>
              <a:t>로 </a:t>
            </a:r>
            <a:r>
              <a:rPr lang="ko-KR" altLang="en-US" sz="1100" dirty="0" err="1" smtClean="0"/>
              <a:t>업캐스팅</a:t>
            </a:r>
            <a:endParaRPr lang="ko-KR" altLang="en-US" sz="1100" dirty="0"/>
          </a:p>
        </p:txBody>
      </p:sp>
      <p:grpSp>
        <p:nvGrpSpPr>
          <p:cNvPr id="1024" name="그룹 1023"/>
          <p:cNvGrpSpPr/>
          <p:nvPr/>
        </p:nvGrpSpPr>
        <p:grpSpPr>
          <a:xfrm>
            <a:off x="5770904" y="4502437"/>
            <a:ext cx="2520280" cy="1105575"/>
            <a:chOff x="5842912" y="5120768"/>
            <a:chExt cx="2520280" cy="1105575"/>
          </a:xfrm>
        </p:grpSpPr>
        <p:sp>
          <p:nvSpPr>
            <p:cNvPr id="14" name="TextBox 13"/>
            <p:cNvSpPr txBox="1"/>
            <p:nvPr/>
          </p:nvSpPr>
          <p:spPr>
            <a:xfrm>
              <a:off x="5842912" y="5458320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</a:t>
              </a:r>
              <a:endParaRPr lang="ko-KR" altLang="en-US" dirty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177558" y="5474002"/>
              <a:ext cx="576064" cy="369332"/>
              <a:chOff x="6228184" y="5805264"/>
              <a:chExt cx="576064" cy="369332"/>
            </a:xfrm>
          </p:grpSpPr>
          <p:sp>
            <p:nvSpPr>
              <p:cNvPr id="17" name="TextBox 16"/>
              <p:cNvSpPr txBox="1"/>
              <p:nvPr/>
            </p:nvSpPr>
            <p:spPr>
              <a:xfrm flipH="1">
                <a:off x="6264188" y="5805264"/>
                <a:ext cx="5400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ym typeface="Wingdings"/>
                  </a:rPr>
                  <a:t></a:t>
                </a:r>
                <a:endParaRPr lang="ko-KR" altLang="en-US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6228184" y="5872483"/>
                <a:ext cx="360040" cy="23719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모서리가 둥근 직사각형 19"/>
            <p:cNvSpPr/>
            <p:nvPr/>
          </p:nvSpPr>
          <p:spPr>
            <a:xfrm>
              <a:off x="7211064" y="5120768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smtClean="0">
                  <a:solidFill>
                    <a:schemeClr val="tx1"/>
                  </a:solidFill>
                </a:rPr>
                <a:t>Person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211064" y="5552816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Student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211064" y="5943100"/>
              <a:ext cx="1152128" cy="28324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Professor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객체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화살표 연결선 23"/>
            <p:cNvCxnSpPr>
              <a:endCxn id="20" idx="1"/>
            </p:cNvCxnSpPr>
            <p:nvPr/>
          </p:nvCxnSpPr>
          <p:spPr>
            <a:xfrm flipV="1">
              <a:off x="6357578" y="5262390"/>
              <a:ext cx="853486" cy="39627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endCxn id="22" idx="1"/>
            </p:cNvCxnSpPr>
            <p:nvPr/>
          </p:nvCxnSpPr>
          <p:spPr>
            <a:xfrm>
              <a:off x="6357578" y="5659820"/>
              <a:ext cx="853486" cy="3461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23" idx="1"/>
            </p:cNvCxnSpPr>
            <p:nvPr/>
          </p:nvCxnSpPr>
          <p:spPr>
            <a:xfrm>
              <a:off x="6357578" y="5677129"/>
              <a:ext cx="853486" cy="407593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39089" y="5402885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FF0000"/>
                  </a:solidFill>
                </a:rPr>
                <a:t>?</a:t>
              </a:r>
              <a:endParaRPr lang="ko-KR" altLang="en-US" sz="3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25" name="직사각형 1024"/>
          <p:cNvSpPr/>
          <p:nvPr/>
        </p:nvSpPr>
        <p:spPr>
          <a:xfrm>
            <a:off x="5925851" y="5741574"/>
            <a:ext cx="25098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p</a:t>
            </a:r>
            <a:r>
              <a:rPr lang="ko-KR" altLang="en-US" sz="1050" dirty="0"/>
              <a:t>가 </a:t>
            </a:r>
            <a:r>
              <a:rPr lang="ko-KR" altLang="en-US" sz="1050" dirty="0" smtClean="0"/>
              <a:t>가리키는 객체가</a:t>
            </a:r>
            <a:endParaRPr lang="en-US" altLang="ko-KR" sz="1050" dirty="0" smtClean="0"/>
          </a:p>
          <a:p>
            <a:r>
              <a:rPr lang="en-US" altLang="ko-KR" sz="1050" dirty="0" smtClean="0"/>
              <a:t>Person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</a:t>
            </a:r>
            <a:r>
              <a:rPr lang="en-US" altLang="ko-KR" sz="1050" dirty="0" smtClean="0"/>
              <a:t>Student </a:t>
            </a:r>
            <a:r>
              <a:rPr lang="ko-KR" altLang="en-US" sz="1050" dirty="0"/>
              <a:t>객체인지</a:t>
            </a:r>
            <a:r>
              <a:rPr lang="en-US" altLang="ko-KR" sz="1050" dirty="0"/>
              <a:t>, </a:t>
            </a:r>
            <a:endParaRPr lang="en-US" altLang="ko-KR" sz="1050" dirty="0" smtClean="0"/>
          </a:p>
          <a:p>
            <a:r>
              <a:rPr lang="en-US" altLang="ko-KR" sz="1050" dirty="0" smtClean="0"/>
              <a:t>Professor </a:t>
            </a:r>
            <a:r>
              <a:rPr lang="ko-KR" altLang="en-US" sz="1050" dirty="0" smtClean="0"/>
              <a:t>객체인지 구분하기 </a:t>
            </a:r>
            <a:r>
              <a:rPr lang="ko-KR" altLang="en-US" sz="1050" dirty="0"/>
              <a:t>어려움</a:t>
            </a:r>
          </a:p>
        </p:txBody>
      </p:sp>
      <p:sp>
        <p:nvSpPr>
          <p:cNvPr id="1027" name="직사각형 1026"/>
          <p:cNvSpPr/>
          <p:nvPr/>
        </p:nvSpPr>
        <p:spPr>
          <a:xfrm>
            <a:off x="6963344" y="4302430"/>
            <a:ext cx="1472372" cy="1439143"/>
          </a:xfrm>
          <a:prstGeom prst="rect">
            <a:avLst/>
          </a:prstGeom>
          <a:solidFill>
            <a:srgbClr val="7F7F7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29739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instanceof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instanceof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연산자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레퍼런스가</a:t>
            </a:r>
            <a:r>
              <a:rPr lang="ko-KR" altLang="en-US" sz="1600" dirty="0" smtClean="0"/>
              <a:t> 가리키는 객체의 타입 식별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instanceof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연산자 사용 사례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191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55641" y="2492896"/>
            <a:ext cx="38164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객체레퍼런스</a:t>
            </a:r>
            <a:r>
              <a:rPr lang="ko-KR" altLang="en-US" sz="1400" dirty="0"/>
              <a:t> </a:t>
            </a:r>
            <a:r>
              <a:rPr lang="en-US" altLang="ko-KR" sz="1400" b="1" dirty="0" err="1"/>
              <a:t>instanceof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클래스타입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516081" y="2523673"/>
            <a:ext cx="2531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연산의 결과 </a:t>
            </a:r>
            <a:r>
              <a:rPr lang="en-US" altLang="ko-KR" sz="1200" dirty="0" smtClean="0"/>
              <a:t>: true/false</a:t>
            </a:r>
            <a:r>
              <a:rPr lang="ko-KR" altLang="en-US" sz="1200" dirty="0"/>
              <a:t>의 불린 값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94815" y="3717032"/>
            <a:ext cx="640871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Person p = new Professor</a:t>
            </a:r>
            <a:r>
              <a:rPr lang="en-US" altLang="ko-KR" sz="1400" dirty="0" smtClean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Student)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false. Student</a:t>
            </a:r>
            <a:r>
              <a:rPr lang="ko-KR" altLang="en-US" sz="1400" dirty="0"/>
              <a:t>를 상속받지 않기 때문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</a:p>
          <a:p>
            <a:r>
              <a:rPr lang="en-US" altLang="ko-KR" sz="1400" dirty="0"/>
              <a:t>if(p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1495142" y="5297343"/>
            <a:ext cx="640837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if("java"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String) </a:t>
            </a:r>
            <a:r>
              <a:rPr lang="en-US" altLang="ko-KR" sz="1400" dirty="0" smtClean="0"/>
              <a:t>	// </a:t>
            </a:r>
            <a:r>
              <a:rPr lang="en-US" altLang="ko-KR" sz="1400" b="1" dirty="0"/>
              <a:t>true</a:t>
            </a:r>
            <a:endParaRPr lang="ko-KR" altLang="en-US" sz="1400" b="1" dirty="0"/>
          </a:p>
        </p:txBody>
      </p:sp>
      <p:sp>
        <p:nvSpPr>
          <p:cNvPr id="11" name="직사각형 10"/>
          <p:cNvSpPr/>
          <p:nvPr/>
        </p:nvSpPr>
        <p:spPr>
          <a:xfrm>
            <a:off x="1480995" y="5729391"/>
            <a:ext cx="64227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if(3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</a:t>
            </a:r>
            <a:r>
              <a:rPr lang="en-US" altLang="ko-KR" sz="1400" b="1" strike="sngStrike" dirty="0" err="1"/>
              <a:t>int</a:t>
            </a:r>
            <a:r>
              <a:rPr lang="en-US" altLang="ko-KR" sz="1400" dirty="0"/>
              <a:t>) // </a:t>
            </a:r>
            <a:r>
              <a:rPr lang="ko-KR" altLang="en-US" sz="1400" dirty="0"/>
              <a:t>문법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instanceof</a:t>
            </a:r>
            <a:r>
              <a:rPr lang="ko-KR" altLang="en-US" sz="1400" dirty="0"/>
              <a:t>는 객체에 대한 </a:t>
            </a:r>
            <a:r>
              <a:rPr lang="ko-KR" altLang="en-US" sz="1400" dirty="0" err="1"/>
              <a:t>레퍼런스에만</a:t>
            </a:r>
            <a:r>
              <a:rPr lang="ko-KR" altLang="en-US" sz="1400" dirty="0"/>
              <a:t> 사용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757549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27984" y="3356992"/>
            <a:ext cx="3938991" cy="510778"/>
          </a:xfrm>
          <a:prstGeom prst="wedgeRoundRectCallout">
            <a:avLst>
              <a:gd name="adj1" fmla="val -64651"/>
              <a:gd name="adj2" fmla="val 520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new Professor() </a:t>
            </a:r>
            <a:r>
              <a:rPr lang="ko-KR" altLang="en-US" sz="1200" dirty="0" smtClean="0"/>
              <a:t>객체는 </a:t>
            </a:r>
            <a:r>
              <a:rPr lang="en-US" altLang="ko-KR" sz="1200" dirty="0" smtClean="0"/>
              <a:t>Professor </a:t>
            </a:r>
            <a:r>
              <a:rPr lang="ko-KR" altLang="en-US" sz="1200" dirty="0" smtClean="0"/>
              <a:t>타입이면서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동시에 </a:t>
            </a:r>
            <a:endParaRPr lang="en-US" altLang="ko-KR" sz="1200" dirty="0"/>
          </a:p>
          <a:p>
            <a:r>
              <a:rPr lang="en-US" altLang="ko-KR" sz="1200" dirty="0" smtClean="0"/>
              <a:t>Researcher </a:t>
            </a:r>
            <a:r>
              <a:rPr lang="ko-KR" altLang="en-US" sz="1200" dirty="0" smtClean="0"/>
              <a:t>타입이기도 하고</a:t>
            </a:r>
            <a:r>
              <a:rPr lang="en-US" altLang="ko-KR" sz="1200" dirty="0" smtClean="0"/>
              <a:t>, Person </a:t>
            </a:r>
            <a:r>
              <a:rPr lang="ko-KR" altLang="en-US" sz="1200" dirty="0" smtClean="0"/>
              <a:t>타입이기도 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03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: </a:t>
            </a:r>
            <a:r>
              <a:rPr lang="en-US" altLang="ko-KR" dirty="0" err="1" smtClean="0"/>
              <a:t>instanceof</a:t>
            </a:r>
            <a:r>
              <a:rPr lang="ko-KR" altLang="en-US" dirty="0" smtClean="0"/>
              <a:t> 연산자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92086"/>
            <a:ext cx="201622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연산자를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[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5-15]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1727" y="1412776"/>
            <a:ext cx="535661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Person { }</a:t>
            </a:r>
          </a:p>
          <a:p>
            <a:pPr defTabSz="180000"/>
            <a:r>
              <a:rPr lang="en-US" altLang="ko-KR" sz="1200" dirty="0"/>
              <a:t>class Student extends Person { }</a:t>
            </a:r>
          </a:p>
          <a:p>
            <a:pPr defTabSz="180000"/>
            <a:r>
              <a:rPr lang="en-US" altLang="ko-KR" sz="1200" dirty="0"/>
              <a:t>class Researcher extends Person { }</a:t>
            </a:r>
          </a:p>
          <a:p>
            <a:pPr defTabSz="180000"/>
            <a:r>
              <a:rPr lang="en-US" altLang="ko-KR" sz="1200" dirty="0"/>
              <a:t>class Professor extends Researcher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InstanceOfEx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static </a:t>
            </a:r>
            <a:r>
              <a:rPr lang="en-US" altLang="ko-KR" sz="1200" b="1" dirty="0"/>
              <a:t>void print(Person p)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Person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("Person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Student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("Student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Researcher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("Researcher ");</a:t>
            </a:r>
          </a:p>
          <a:p>
            <a:pPr defTabSz="180000"/>
            <a:r>
              <a:rPr lang="en-US" altLang="ko-KR" sz="1200" dirty="0" smtClean="0"/>
              <a:t>		if(p </a:t>
            </a:r>
            <a:r>
              <a:rPr lang="en-US" altLang="ko-KR" sz="1200" b="1" dirty="0" err="1"/>
              <a:t>instanceof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Professor</a:t>
            </a:r>
            <a:r>
              <a:rPr lang="en-US" altLang="ko-KR" sz="1200" dirty="0"/>
              <a:t>)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("Professor 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Student() -&gt; "); </a:t>
            </a:r>
            <a:r>
              <a:rPr lang="en-US" altLang="ko-KR" sz="1200" dirty="0" smtClean="0"/>
              <a:t>		print(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Student()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Researcher() -&gt; "); print(</a:t>
            </a:r>
            <a:r>
              <a:rPr lang="en-US" altLang="ko-KR" sz="1200" b="1" dirty="0"/>
              <a:t>new Researcher()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("new Professor() -&gt; "); </a:t>
            </a:r>
            <a:r>
              <a:rPr lang="en-US" altLang="ko-KR" sz="1200" dirty="0" smtClean="0"/>
              <a:t>	print(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Professor()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1728" y="6023029"/>
            <a:ext cx="535661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Person Researcher Professor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8184" y="5852114"/>
            <a:ext cx="2041641" cy="817245"/>
          </a:xfrm>
          <a:prstGeom prst="wedgeRoundRectCallout">
            <a:avLst>
              <a:gd name="adj1" fmla="val -75087"/>
              <a:gd name="adj2" fmla="val 357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new Professor() </a:t>
            </a:r>
            <a:r>
              <a:rPr lang="ko-KR" altLang="en-US" sz="1050" dirty="0" smtClean="0"/>
              <a:t>객체는 </a:t>
            </a:r>
            <a:endParaRPr lang="en-US" altLang="ko-KR" sz="1050" dirty="0" smtClean="0"/>
          </a:p>
          <a:p>
            <a:r>
              <a:rPr lang="en-US" altLang="ko-KR" sz="1050" dirty="0" smtClean="0"/>
              <a:t>Person </a:t>
            </a:r>
            <a:r>
              <a:rPr lang="ko-KR" altLang="en-US" sz="1050" dirty="0" smtClean="0"/>
              <a:t>타입이기도 하고</a:t>
            </a:r>
            <a:endParaRPr lang="en-US" altLang="ko-KR" sz="1050" dirty="0"/>
          </a:p>
          <a:p>
            <a:r>
              <a:rPr lang="en-US" altLang="ko-KR" sz="1050" dirty="0" smtClean="0"/>
              <a:t>Researcher </a:t>
            </a:r>
            <a:r>
              <a:rPr lang="ko-KR" altLang="en-US" sz="1050" dirty="0" smtClean="0"/>
              <a:t>타입이기도 하고</a:t>
            </a:r>
            <a:r>
              <a:rPr lang="en-US" altLang="ko-KR" sz="1050" dirty="0" smtClean="0"/>
              <a:t>, </a:t>
            </a:r>
          </a:p>
          <a:p>
            <a:r>
              <a:rPr lang="en-US" altLang="ko-KR" sz="1050" dirty="0" smtClean="0"/>
              <a:t>Professor </a:t>
            </a:r>
            <a:r>
              <a:rPr lang="ko-KR" altLang="en-US" sz="1050" dirty="0" smtClean="0"/>
              <a:t>타입이기도 함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6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01417"/>
            <a:ext cx="8552375" cy="34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오버라이딩의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 fontScale="925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sz="1700" dirty="0" err="1" smtClean="0"/>
              <a:t>메소드</a:t>
            </a:r>
            <a:r>
              <a:rPr lang="ko-KR" altLang="en-US" sz="1700" dirty="0" smtClean="0"/>
              <a:t> </a:t>
            </a:r>
            <a:r>
              <a:rPr lang="ko-KR" altLang="en-US" sz="1700" dirty="0" err="1" smtClean="0"/>
              <a:t>오버라이딩</a:t>
            </a:r>
            <a:r>
              <a:rPr lang="en-US" altLang="ko-KR" sz="1700" dirty="0" smtClean="0"/>
              <a:t>(Method Overriding)</a:t>
            </a:r>
          </a:p>
          <a:p>
            <a:pPr lvl="1"/>
            <a:r>
              <a:rPr lang="ko-KR" altLang="en-US" sz="1300" dirty="0" smtClean="0"/>
              <a:t>서브 클래스에서 슈퍼 클래스의 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중복 작성</a:t>
            </a:r>
            <a:endParaRPr lang="en-US" altLang="ko-KR" sz="1300" dirty="0" smtClean="0"/>
          </a:p>
          <a:p>
            <a:pPr lvl="1"/>
            <a:r>
              <a:rPr lang="ko-KR" altLang="en-US" sz="1300" dirty="0" smtClean="0"/>
              <a:t>슈퍼 클래스의 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무력화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항상 서브 클래스에 </a:t>
            </a:r>
            <a:r>
              <a:rPr lang="ko-KR" altLang="en-US" sz="1300" dirty="0" err="1" smtClean="0"/>
              <a:t>오버라이딩한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메소드가</a:t>
            </a:r>
            <a:r>
              <a:rPr lang="ko-KR" altLang="en-US" sz="1300" dirty="0" smtClean="0"/>
              <a:t> 실행되도록 보장됨</a:t>
            </a:r>
            <a:endParaRPr lang="en-US" altLang="ko-KR" sz="1300" dirty="0" smtClean="0"/>
          </a:p>
          <a:p>
            <a:pPr lvl="1"/>
            <a:r>
              <a:rPr lang="en-US" altLang="ko-KR" sz="1300" dirty="0" smtClean="0"/>
              <a:t>“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무시하기</a:t>
            </a:r>
            <a:r>
              <a:rPr lang="en-US" altLang="ko-KR" sz="1300" dirty="0" smtClean="0"/>
              <a:t>”</a:t>
            </a:r>
            <a:r>
              <a:rPr lang="ko-KR" altLang="en-US" sz="1300" dirty="0" smtClean="0"/>
              <a:t>로 번역되기도 함</a:t>
            </a:r>
            <a:endParaRPr lang="en-US" altLang="ko-KR" sz="1300" dirty="0" smtClean="0"/>
          </a:p>
          <a:p>
            <a:r>
              <a:rPr lang="ko-KR" altLang="en-US" sz="1700" dirty="0" err="1" smtClean="0"/>
              <a:t>오버라이딩</a:t>
            </a:r>
            <a:r>
              <a:rPr lang="ko-KR" altLang="en-US" sz="1700" dirty="0" smtClean="0"/>
              <a:t> 조건</a:t>
            </a:r>
            <a:endParaRPr lang="en-US" altLang="ko-KR" sz="1700" dirty="0" smtClean="0"/>
          </a:p>
          <a:p>
            <a:pPr lvl="1"/>
            <a:r>
              <a:rPr lang="ko-KR" altLang="en-US" sz="1300" dirty="0" smtClean="0"/>
              <a:t>슈퍼 클래스 </a:t>
            </a:r>
            <a:r>
              <a:rPr lang="ko-KR" altLang="en-US" sz="1300" dirty="0" err="1" smtClean="0"/>
              <a:t>메소드의</a:t>
            </a:r>
            <a:r>
              <a:rPr lang="ko-KR" altLang="en-US" sz="1300" dirty="0" smtClean="0"/>
              <a:t> 원형</a:t>
            </a:r>
            <a:r>
              <a:rPr lang="en-US" altLang="ko-KR" sz="1300" dirty="0" smtClean="0"/>
              <a:t>(</a:t>
            </a:r>
            <a:r>
              <a:rPr lang="ko-KR" altLang="en-US" sz="1300" dirty="0" err="1" smtClean="0"/>
              <a:t>메소드</a:t>
            </a:r>
            <a:r>
              <a:rPr lang="ko-KR" altLang="en-US" sz="1300" dirty="0" smtClean="0"/>
              <a:t> 이름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인자 타입 및 개수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리턴 타입</a:t>
            </a:r>
            <a:r>
              <a:rPr lang="en-US" altLang="ko-KR" sz="1300" dirty="0" smtClean="0"/>
              <a:t>) </a:t>
            </a:r>
            <a:r>
              <a:rPr lang="ko-KR" altLang="en-US" sz="1300" dirty="0" smtClean="0"/>
              <a:t>동일하게 작성</a:t>
            </a:r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8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서브 클래스 객체와 </a:t>
            </a:r>
            <a:r>
              <a:rPr lang="ko-KR" altLang="en-US" sz="2400" dirty="0" err="1" smtClean="0"/>
              <a:t>오버라이딩된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메소드</a:t>
            </a:r>
            <a:r>
              <a:rPr lang="ko-KR" altLang="en-US" sz="2400" dirty="0" smtClean="0"/>
              <a:t> 호출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err="1" smtClean="0"/>
              <a:t>오버라이딩한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메소드가</a:t>
            </a:r>
            <a:r>
              <a:rPr lang="ko-KR" altLang="en-US" sz="2400" dirty="0" smtClean="0"/>
              <a:t> 실행됨을 보장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8471" y="1717028"/>
            <a:ext cx="4324481" cy="165618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194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4499047"/>
            <a:ext cx="4248472" cy="164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9512" y="2613772"/>
            <a:ext cx="391434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A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B extends A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void </a:t>
            </a:r>
            <a:r>
              <a:rPr lang="en-US" altLang="ko-KR" sz="1400" b="1" dirty="0"/>
              <a:t>f()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A</a:t>
            </a:r>
            <a:r>
              <a:rPr lang="ko-KR" altLang="en-US" sz="1400" dirty="0"/>
              <a:t>의 </a:t>
            </a:r>
            <a:r>
              <a:rPr lang="en-US" altLang="ko-KR" sz="1400" dirty="0"/>
              <a:t>f()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오버라이딩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("B</a:t>
            </a:r>
            <a:r>
              <a:rPr lang="ko-KR" altLang="en-US" sz="1400" dirty="0"/>
              <a:t>의 </a:t>
            </a:r>
            <a:r>
              <a:rPr lang="en-US" altLang="ko-KR" sz="1400" dirty="0"/>
              <a:t>f() </a:t>
            </a:r>
            <a:r>
              <a:rPr lang="ko-KR" altLang="en-US" sz="1400" dirty="0"/>
              <a:t>호출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4181398"/>
            <a:ext cx="4597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(b)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A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를 호출해도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dirty="0" err="1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 err="1">
                <a:solidFill>
                  <a:srgbClr val="0070C0"/>
                </a:solidFill>
              </a:rPr>
              <a:t>메소드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</a:t>
            </a:r>
            <a:r>
              <a:rPr lang="ko-KR" altLang="en-US" sz="1200" b="1" dirty="0">
                <a:solidFill>
                  <a:srgbClr val="0070C0"/>
                </a:solidFill>
              </a:rPr>
              <a:t>가 실행됨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11960" y="1546719"/>
            <a:ext cx="3770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err="1" smtClean="0">
                <a:solidFill>
                  <a:srgbClr val="0070C0"/>
                </a:solidFill>
              </a:rPr>
              <a:t>오버라이딩된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메소드</a:t>
            </a:r>
            <a:r>
              <a:rPr lang="en-US" altLang="ko-KR" sz="1200" dirty="0" smtClean="0">
                <a:solidFill>
                  <a:srgbClr val="0070C0"/>
                </a:solidFill>
              </a:rPr>
              <a:t>,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B</a:t>
            </a:r>
            <a:r>
              <a:rPr lang="ko-KR" altLang="en-US" sz="1200" b="1" dirty="0">
                <a:solidFill>
                  <a:srgbClr val="0070C0"/>
                </a:solidFill>
              </a:rPr>
              <a:t>의 </a:t>
            </a:r>
            <a:r>
              <a:rPr lang="en-US" altLang="ko-KR" sz="1200" b="1" dirty="0">
                <a:solidFill>
                  <a:srgbClr val="0070C0"/>
                </a:solidFill>
              </a:rPr>
              <a:t>f()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직접 호출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61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오버라이딩의 목적</a:t>
            </a:r>
            <a:r>
              <a:rPr lang="en-US" altLang="ko-KR" smtClean="0"/>
              <a:t>,</a:t>
            </a:r>
            <a:r>
              <a:rPr lang="ko-KR" altLang="en-US" smtClean="0"/>
              <a:t> 다형성 실현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오버라이딩으로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다형성</a:t>
            </a:r>
            <a:r>
              <a:rPr lang="ko-KR" altLang="en-US" sz="1800" dirty="0" smtClean="0"/>
              <a:t> 실현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하나의 인터페이스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같은 이름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서로 다른 구현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서브 </a:t>
            </a:r>
            <a:r>
              <a:rPr lang="ko-KR" altLang="en-US" sz="1600" dirty="0" smtClean="0"/>
              <a:t>클래스에서 각각 </a:t>
            </a:r>
            <a:r>
              <a:rPr lang="ko-KR" altLang="en-US" sz="1600" dirty="0"/>
              <a:t>목적에 맞게 </a:t>
            </a:r>
            <a:r>
              <a:rPr lang="ko-KR" altLang="en-US" sz="1600" dirty="0" smtClean="0"/>
              <a:t>다르게 구현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Shape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draw()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Line, 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, Circle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오버라이딩하여</a:t>
            </a:r>
            <a:r>
              <a:rPr lang="ko-KR" altLang="en-US" sz="1400" dirty="0" smtClean="0"/>
              <a:t> 다르게 구현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" y="3284984"/>
            <a:ext cx="9025391" cy="293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95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5-4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988840"/>
            <a:ext cx="3384376" cy="3877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도형의 슈퍼 클래스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988842"/>
            <a:ext cx="5178313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static </a:t>
            </a:r>
            <a:r>
              <a:rPr lang="en-US" altLang="ko-KR" sz="1200" b="1" dirty="0"/>
              <a:t>void paint(Shape p) </a:t>
            </a:r>
            <a:r>
              <a:rPr lang="en-US" altLang="ko-KR" sz="1200" dirty="0"/>
              <a:t>{ // Shape</a:t>
            </a:r>
            <a:r>
              <a:rPr lang="ko-KR" altLang="en-US" sz="1200" dirty="0"/>
              <a:t>을 상속받은 </a:t>
            </a:r>
            <a:r>
              <a:rPr lang="ko-KR" altLang="en-US" sz="1200" dirty="0" smtClean="0"/>
              <a:t>객체들이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		// </a:t>
            </a:r>
            <a:r>
              <a:rPr lang="ko-KR" altLang="en-US" sz="1200" dirty="0" smtClean="0"/>
              <a:t>매개 </a:t>
            </a:r>
            <a:r>
              <a:rPr lang="ko-KR" altLang="en-US" sz="1200" dirty="0"/>
              <a:t>변수로 넘어올 수 있음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p.draw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</a:t>
            </a:r>
            <a:r>
              <a:rPr lang="ko-KR" altLang="en-US" sz="1200" dirty="0"/>
              <a:t>가 가리키는 객체에 </a:t>
            </a:r>
            <a:r>
              <a:rPr lang="ko-KR" altLang="en-US" sz="1200" dirty="0" err="1" smtClean="0"/>
              <a:t>오버라이딩된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  // </a:t>
            </a:r>
            <a:r>
              <a:rPr lang="ko-KR" altLang="en-US" sz="1200" dirty="0" err="1" smtClean="0"/>
              <a:t>동적바인딩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Line </a:t>
            </a:r>
            <a:r>
              <a:rPr lang="en-US" altLang="ko-KR" sz="1200" b="1" dirty="0" err="1"/>
              <a:t>line</a:t>
            </a:r>
            <a:r>
              <a:rPr lang="en-US" altLang="ko-KR" sz="1200" b="1" dirty="0"/>
              <a:t> = new Line();</a:t>
            </a:r>
          </a:p>
          <a:p>
            <a:pPr defTabSz="180000"/>
            <a:r>
              <a:rPr lang="en-US" altLang="ko-KR" sz="1200" b="1" dirty="0" smtClean="0"/>
              <a:t>		paint(line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"Line" </a:t>
            </a:r>
            <a:r>
              <a:rPr lang="ko-KR" altLang="en-US" sz="1200" dirty="0"/>
              <a:t>출력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Shape()); // Shape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/>
              <a:t>실행</a:t>
            </a:r>
            <a:r>
              <a:rPr lang="en-US" altLang="ko-KR" sz="1200" dirty="0"/>
              <a:t>. "Shape"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Line());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Line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Rect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	</a:t>
            </a:r>
          </a:p>
          <a:p>
            <a:pPr defTabSz="180000"/>
            <a:r>
              <a:rPr lang="en-US" altLang="ko-KR" sz="1200" dirty="0" smtClean="0"/>
              <a:t>		paint(new </a:t>
            </a:r>
            <a:r>
              <a:rPr lang="en-US" altLang="ko-KR" sz="1200" dirty="0"/>
              <a:t>Circle());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/>
              <a:t>Circle</a:t>
            </a:r>
            <a:r>
              <a:rPr lang="ko-KR" altLang="en-US" sz="1200" dirty="0"/>
              <a:t>의 </a:t>
            </a:r>
            <a:r>
              <a:rPr lang="en-US" altLang="ko-KR" sz="1200" dirty="0"/>
              <a:t>draw() </a:t>
            </a:r>
            <a:r>
              <a:rPr lang="ko-KR" altLang="en-US" sz="1200" dirty="0" smtClean="0"/>
              <a:t>실행</a:t>
            </a:r>
            <a:r>
              <a:rPr lang="en-US" altLang="ko-KR" sz="1200" dirty="0" smtClean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86171" y="5301208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0688" y="1340768"/>
            <a:ext cx="75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Shape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draw()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Line, Circle,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클래스에서 목적에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오버라이딩하는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다형성의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059831" y="2348880"/>
            <a:ext cx="981789" cy="306467"/>
          </a:xfrm>
          <a:prstGeom prst="wedgeRoundRectCallout">
            <a:avLst>
              <a:gd name="adj1" fmla="val 63261"/>
              <a:gd name="adj2" fmla="val 596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 err="1"/>
              <a:t>동적바인딩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54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79512" y="404664"/>
            <a:ext cx="3365376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5-4</a:t>
            </a:r>
            <a:br>
              <a:rPr lang="en-US" altLang="ko-KR" dirty="0" smtClean="0"/>
            </a:br>
            <a:r>
              <a:rPr lang="ko-KR" altLang="en-US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04664"/>
            <a:ext cx="6095327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8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바인딩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198</a:t>
            </a:fld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4077" y="5063628"/>
            <a:ext cx="109837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 Object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929190" y="5052595"/>
            <a:ext cx="96212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 Object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03944" y="1613627"/>
            <a:ext cx="3244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오버라이딩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메소드가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항상 호출된다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95536" y="2487597"/>
            <a:ext cx="3745792" cy="2492990"/>
            <a:chOff x="395536" y="2487597"/>
            <a:chExt cx="3745792" cy="2492990"/>
          </a:xfrm>
        </p:grpSpPr>
        <p:sp>
          <p:nvSpPr>
            <p:cNvPr id="5" name="TextBox 4"/>
            <p:cNvSpPr txBox="1"/>
            <p:nvPr/>
          </p:nvSpPr>
          <p:spPr>
            <a:xfrm>
              <a:off x="569428" y="2487597"/>
              <a:ext cx="3571900" cy="24929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public class </a:t>
              </a:r>
              <a:r>
                <a:rPr lang="en-US" altLang="ko-KR" sz="1200" b="1" dirty="0" err="1" smtClean="0"/>
                <a:t>SuperObject</a:t>
              </a:r>
              <a:r>
                <a:rPr lang="en-US" altLang="ko-KR" sz="1200" b="1" dirty="0" smtClean="0"/>
                <a:t>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protected String name;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paint()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smtClean="0"/>
                <a:t>draw();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draw()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("Super </a:t>
              </a:r>
              <a:r>
                <a:rPr lang="en-US" altLang="ko-KR" sz="1200" dirty="0"/>
                <a:t>Object");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static void main(String [] </a:t>
              </a:r>
              <a:r>
                <a:rPr lang="en-US" altLang="ko-KR" sz="1200" dirty="0" err="1" smtClean="0"/>
                <a:t>args</a:t>
              </a:r>
              <a:r>
                <a:rPr lang="en-US" altLang="ko-KR" sz="1200" dirty="0" smtClean="0"/>
                <a:t>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a = new 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err="1" smtClean="0"/>
                <a:t>a.paint</a:t>
              </a:r>
              <a:r>
                <a:rPr lang="en-US" altLang="ko-KR" sz="1200" b="1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95536" y="3130540"/>
              <a:ext cx="543277" cy="1345991"/>
            </a:xfrm>
            <a:custGeom>
              <a:avLst/>
              <a:gdLst>
                <a:gd name="connsiteX0" fmla="*/ 543277 w 543277"/>
                <a:gd name="connsiteY0" fmla="*/ 1947334 h 1947334"/>
                <a:gd name="connsiteX1" fmla="*/ 77611 w 543277"/>
                <a:gd name="connsiteY1" fmla="*/ 1253067 h 1947334"/>
                <a:gd name="connsiteX2" fmla="*/ 77611 w 543277"/>
                <a:gd name="connsiteY2" fmla="*/ 381000 h 1947334"/>
                <a:gd name="connsiteX3" fmla="*/ 373944 w 543277"/>
                <a:gd name="connsiteY3" fmla="*/ 0 h 194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277" h="1947334">
                  <a:moveTo>
                    <a:pt x="543277" y="1947334"/>
                  </a:moveTo>
                  <a:cubicBezTo>
                    <a:pt x="349249" y="1730728"/>
                    <a:pt x="155222" y="1514123"/>
                    <a:pt x="77611" y="1253067"/>
                  </a:cubicBezTo>
                  <a:cubicBezTo>
                    <a:pt x="0" y="992011"/>
                    <a:pt x="28222" y="589844"/>
                    <a:pt x="77611" y="381000"/>
                  </a:cubicBezTo>
                  <a:cubicBezTo>
                    <a:pt x="127000" y="172156"/>
                    <a:pt x="250472" y="86078"/>
                    <a:pt x="373944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1642369" y="3190320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510962" y="1564267"/>
            <a:ext cx="4418756" cy="3416320"/>
            <a:chOff x="4510962" y="1564267"/>
            <a:chExt cx="4418756" cy="3416320"/>
          </a:xfrm>
        </p:grpSpPr>
        <p:sp>
          <p:nvSpPr>
            <p:cNvPr id="39" name="TextBox 38"/>
            <p:cNvSpPr txBox="1"/>
            <p:nvPr/>
          </p:nvSpPr>
          <p:spPr>
            <a:xfrm>
              <a:off x="4929190" y="1564267"/>
              <a:ext cx="4000528" cy="34163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class </a:t>
              </a:r>
              <a:r>
                <a:rPr lang="en-US" altLang="ko-KR" sz="1200" b="1" dirty="0" err="1" smtClean="0"/>
                <a:t>SuperObject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 smtClean="0"/>
                <a:t>	protected String name;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paint()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smtClean="0"/>
                <a:t>draw();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void draw()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/>
                <a:t>("Super Object</a:t>
              </a:r>
              <a:r>
                <a:rPr lang="en-US" altLang="ko-KR" sz="1200" dirty="0" smtClean="0"/>
                <a:t>");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  <a:p>
              <a:pPr defTabSz="180000"/>
              <a:r>
                <a:rPr lang="en-US" altLang="ko-KR" sz="1200" dirty="0" smtClean="0"/>
                <a:t>public class </a:t>
              </a:r>
              <a:r>
                <a:rPr lang="en-US" altLang="ko-KR" sz="1200" b="1" dirty="0" err="1" smtClean="0"/>
                <a:t>SubObject</a:t>
              </a:r>
              <a:r>
                <a:rPr lang="en-US" altLang="ko-KR" sz="1200" dirty="0" smtClean="0"/>
                <a:t> extends 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 smtClean="0"/>
                <a:t>	public void </a:t>
              </a:r>
              <a:r>
                <a:rPr lang="en-US" altLang="ko-KR" sz="1200" b="1" dirty="0" smtClean="0"/>
                <a:t>draw() </a:t>
              </a:r>
              <a:r>
                <a:rPr lang="en-US" altLang="ko-KR" sz="1200" dirty="0" smtClean="0"/>
                <a:t>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("Sub Object");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public static void main(String [] </a:t>
              </a:r>
              <a:r>
                <a:rPr lang="en-US" altLang="ko-KR" sz="1200" dirty="0" err="1" smtClean="0"/>
                <a:t>args</a:t>
              </a:r>
              <a:r>
                <a:rPr lang="en-US" altLang="ko-KR" sz="1200" dirty="0" smtClean="0"/>
                <a:t>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SuperObject</a:t>
              </a:r>
              <a:r>
                <a:rPr lang="en-US" altLang="ko-KR" sz="1200" dirty="0" smtClean="0"/>
                <a:t> b = new </a:t>
              </a:r>
              <a:r>
                <a:rPr lang="en-US" altLang="ko-KR" sz="1200" dirty="0" err="1" smtClean="0"/>
                <a:t>SubObject</a:t>
              </a:r>
              <a:r>
                <a:rPr lang="en-US" altLang="ko-KR" sz="1200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b="1" dirty="0" err="1" smtClean="0"/>
                <a:t>b.paint</a:t>
              </a:r>
              <a:r>
                <a:rPr lang="en-US" altLang="ko-KR" sz="1200" b="1" dirty="0" smtClean="0"/>
                <a:t>();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43" name="곱셈 기호 42"/>
            <p:cNvSpPr/>
            <p:nvPr/>
          </p:nvSpPr>
          <p:spPr>
            <a:xfrm>
              <a:off x="6446488" y="2204864"/>
              <a:ext cx="285752" cy="285752"/>
            </a:xfrm>
            <a:prstGeom prst="mathMultiply">
              <a:avLst>
                <a:gd name="adj1" fmla="val 131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80874" y="2390931"/>
              <a:ext cx="11488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i="1" dirty="0" err="1" smtClean="0">
                  <a:solidFill>
                    <a:srgbClr val="7030A0"/>
                  </a:solidFill>
                </a:rPr>
                <a:t>동적바인딩</a:t>
              </a:r>
              <a:endParaRPr lang="ko-KR" altLang="en-US" sz="1200" b="1" i="1" dirty="0">
                <a:solidFill>
                  <a:srgbClr val="7030A0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4510962" y="2112978"/>
              <a:ext cx="844324" cy="2322491"/>
            </a:xfrm>
            <a:custGeom>
              <a:avLst/>
              <a:gdLst>
                <a:gd name="connsiteX0" fmla="*/ 722488 w 722488"/>
                <a:gd name="connsiteY0" fmla="*/ 3141133 h 3141133"/>
                <a:gd name="connsiteX1" fmla="*/ 214488 w 722488"/>
                <a:gd name="connsiteY1" fmla="*/ 2616200 h 3141133"/>
                <a:gd name="connsiteX2" fmla="*/ 19755 w 722488"/>
                <a:gd name="connsiteY2" fmla="*/ 1625600 h 3141133"/>
                <a:gd name="connsiteX3" fmla="*/ 95955 w 722488"/>
                <a:gd name="connsiteY3" fmla="*/ 575733 h 3141133"/>
                <a:gd name="connsiteX4" fmla="*/ 587021 w 722488"/>
                <a:gd name="connsiteY4" fmla="*/ 0 h 314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488" h="3141133">
                  <a:moveTo>
                    <a:pt x="722488" y="3141133"/>
                  </a:moveTo>
                  <a:cubicBezTo>
                    <a:pt x="527049" y="3004961"/>
                    <a:pt x="331610" y="2868789"/>
                    <a:pt x="214488" y="2616200"/>
                  </a:cubicBezTo>
                  <a:cubicBezTo>
                    <a:pt x="97366" y="2363611"/>
                    <a:pt x="39510" y="1965678"/>
                    <a:pt x="19755" y="1625600"/>
                  </a:cubicBezTo>
                  <a:cubicBezTo>
                    <a:pt x="0" y="1285522"/>
                    <a:pt x="1411" y="846666"/>
                    <a:pt x="95955" y="575733"/>
                  </a:cubicBezTo>
                  <a:cubicBezTo>
                    <a:pt x="190499" y="304800"/>
                    <a:pt x="388760" y="152400"/>
                    <a:pt x="587021" y="0"/>
                  </a:cubicBezTo>
                </a:path>
              </a:pathLst>
            </a:cu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891313" y="2240973"/>
              <a:ext cx="698293" cy="324214"/>
            </a:xfrm>
            <a:custGeom>
              <a:avLst/>
              <a:gdLst>
                <a:gd name="connsiteX0" fmla="*/ 0 w 698293"/>
                <a:gd name="connsiteY0" fmla="*/ 22374 h 324214"/>
                <a:gd name="connsiteX1" fmla="*/ 674703 w 698293"/>
                <a:gd name="connsiteY1" fmla="*/ 31251 h 324214"/>
                <a:gd name="connsiteX2" fmla="*/ 479394 w 698293"/>
                <a:gd name="connsiteY2" fmla="*/ 324214 h 3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293" h="324214">
                  <a:moveTo>
                    <a:pt x="0" y="22374"/>
                  </a:moveTo>
                  <a:cubicBezTo>
                    <a:pt x="297402" y="1659"/>
                    <a:pt x="594804" y="-19056"/>
                    <a:pt x="674703" y="31251"/>
                  </a:cubicBezTo>
                  <a:cubicBezTo>
                    <a:pt x="754602" y="81558"/>
                    <a:pt x="616998" y="202886"/>
                    <a:pt x="479394" y="324214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894773" y="2110624"/>
              <a:ext cx="2460523" cy="1452455"/>
            </a:xfrm>
            <a:custGeom>
              <a:avLst/>
              <a:gdLst>
                <a:gd name="connsiteX0" fmla="*/ 0 w 2525873"/>
                <a:gd name="connsiteY0" fmla="*/ 132396 h 2556000"/>
                <a:gd name="connsiteX1" fmla="*/ 1322773 w 2525873"/>
                <a:gd name="connsiteY1" fmla="*/ 8109 h 2556000"/>
                <a:gd name="connsiteX2" fmla="*/ 2157274 w 2525873"/>
                <a:gd name="connsiteY2" fmla="*/ 336582 h 2556000"/>
                <a:gd name="connsiteX3" fmla="*/ 2512380 w 2525873"/>
                <a:gd name="connsiteY3" fmla="*/ 1073429 h 2556000"/>
                <a:gd name="connsiteX4" fmla="*/ 2396971 w 2525873"/>
                <a:gd name="connsiteY4" fmla="*/ 1774765 h 2556000"/>
                <a:gd name="connsiteX5" fmla="*/ 1890944 w 2525873"/>
                <a:gd name="connsiteY5" fmla="*/ 2334058 h 2556000"/>
                <a:gd name="connsiteX6" fmla="*/ 772357 w 2525873"/>
                <a:gd name="connsiteY6" fmla="*/ 2556000 h 2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25873" h="2556000">
                  <a:moveTo>
                    <a:pt x="0" y="132396"/>
                  </a:moveTo>
                  <a:cubicBezTo>
                    <a:pt x="481613" y="53237"/>
                    <a:pt x="963227" y="-25922"/>
                    <a:pt x="1322773" y="8109"/>
                  </a:cubicBezTo>
                  <a:cubicBezTo>
                    <a:pt x="1682319" y="42140"/>
                    <a:pt x="1959006" y="159029"/>
                    <a:pt x="2157274" y="336582"/>
                  </a:cubicBezTo>
                  <a:cubicBezTo>
                    <a:pt x="2355542" y="514135"/>
                    <a:pt x="2472430" y="833732"/>
                    <a:pt x="2512380" y="1073429"/>
                  </a:cubicBezTo>
                  <a:cubicBezTo>
                    <a:pt x="2552330" y="1313126"/>
                    <a:pt x="2500544" y="1564660"/>
                    <a:pt x="2396971" y="1774765"/>
                  </a:cubicBezTo>
                  <a:cubicBezTo>
                    <a:pt x="2293398" y="1984870"/>
                    <a:pt x="2161713" y="2203852"/>
                    <a:pt x="1890944" y="2334058"/>
                  </a:cubicBezTo>
                  <a:cubicBezTo>
                    <a:pt x="1620175" y="2464264"/>
                    <a:pt x="1196266" y="2510132"/>
                    <a:pt x="772357" y="255600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8" y="5556651"/>
            <a:ext cx="3571900" cy="77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016" y="5556651"/>
            <a:ext cx="3293558" cy="96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2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</a:t>
            </a:r>
            <a:r>
              <a:rPr lang="ko-KR" altLang="en-US" dirty="0" smtClean="0"/>
              <a:t>키워드로 슈퍼 클래스의 멤버 접근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3851920" y="1340768"/>
            <a:ext cx="4914128" cy="5040560"/>
          </a:xfrm>
        </p:spPr>
        <p:txBody>
          <a:bodyPr/>
          <a:lstStyle/>
          <a:p>
            <a:pPr lvl="1"/>
            <a:r>
              <a:rPr lang="en-US" altLang="ko-KR" sz="1600" dirty="0" smtClean="0"/>
              <a:t>super</a:t>
            </a:r>
            <a:endParaRPr lang="en-US" altLang="ko-KR" sz="1600" dirty="0"/>
          </a:p>
          <a:p>
            <a:pPr lvl="2"/>
            <a:r>
              <a:rPr lang="ko-KR" altLang="en-US" sz="1400" dirty="0" smtClean="0"/>
              <a:t>슈퍼 </a:t>
            </a:r>
            <a:r>
              <a:rPr lang="ko-KR" altLang="en-US" sz="1400" dirty="0"/>
              <a:t>클래스의 멤버를 접근할 때 사용되는 </a:t>
            </a:r>
            <a:r>
              <a:rPr lang="ko-KR" altLang="en-US" sz="1400" dirty="0" err="1" smtClean="0"/>
              <a:t>레퍼런스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 smtClean="0"/>
              <a:t>     </a:t>
            </a:r>
            <a:r>
              <a:rPr lang="en-US" altLang="ko-KR" sz="1400" b="1" dirty="0" smtClean="0"/>
              <a:t>super.</a:t>
            </a:r>
            <a:r>
              <a:rPr lang="ko-KR" altLang="en-US" sz="1400" b="1" dirty="0" err="1" smtClean="0"/>
              <a:t>슈퍼클래스의멤</a:t>
            </a:r>
            <a:r>
              <a:rPr lang="ko-KR" altLang="en-US" sz="1400" b="1" dirty="0" err="1"/>
              <a:t>버</a:t>
            </a:r>
            <a:endParaRPr lang="en-US" altLang="ko-KR" sz="1400" b="1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서브 </a:t>
            </a:r>
            <a:r>
              <a:rPr lang="ko-KR" altLang="en-US" sz="1400" dirty="0"/>
              <a:t>클래스에서만 사용</a:t>
            </a:r>
            <a:endParaRPr lang="en-US" altLang="ko-KR" sz="1400" dirty="0"/>
          </a:p>
          <a:p>
            <a:pPr lvl="2"/>
            <a:r>
              <a:rPr lang="ko-KR" altLang="en-US" sz="1400" dirty="0" smtClean="0"/>
              <a:t>슈퍼 </a:t>
            </a:r>
            <a:r>
              <a:rPr lang="ko-KR" altLang="en-US" sz="1400" dirty="0"/>
              <a:t>클래스의 </a:t>
            </a:r>
            <a:r>
              <a:rPr lang="ko-KR" altLang="en-US" sz="1400" dirty="0" smtClean="0"/>
              <a:t>필드 접근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슈퍼 클래스의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 </a:t>
            </a:r>
            <a:r>
              <a:rPr lang="ko-KR" altLang="en-US" sz="1400" dirty="0" smtClean="0"/>
              <a:t>시</a:t>
            </a:r>
            <a:endParaRPr lang="en-US" altLang="ko-KR" sz="1400" dirty="0"/>
          </a:p>
          <a:p>
            <a:pPr lvl="2"/>
            <a:r>
              <a:rPr lang="en-US" altLang="ko-KR" sz="1400" dirty="0" smtClean="0"/>
              <a:t>super</a:t>
            </a:r>
            <a:r>
              <a:rPr lang="ko-KR" altLang="en-US" sz="1400" dirty="0" smtClean="0"/>
              <a:t>로 이루어지는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호출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정적 </a:t>
            </a:r>
            <a:r>
              <a:rPr lang="ko-KR" altLang="en-US" sz="1400" dirty="0" smtClean="0"/>
              <a:t>바인딩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199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50722" y="1823913"/>
            <a:ext cx="359284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b="1" dirty="0" err="1" smtClean="0"/>
              <a:t>SuperObject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protected String name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public void paint() {</a:t>
            </a:r>
          </a:p>
          <a:p>
            <a:pPr defTabSz="180000"/>
            <a:r>
              <a:rPr lang="en-US" altLang="ko-KR" sz="1200" dirty="0" smtClean="0"/>
              <a:t>		draw();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(name);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b="1" dirty="0" err="1" smtClean="0"/>
              <a:t>SubObject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SuperObject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protected String </a:t>
            </a:r>
            <a:r>
              <a:rPr lang="en-US" altLang="ko-KR" sz="1200" b="1" dirty="0" smtClean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public void </a:t>
            </a:r>
            <a:r>
              <a:rPr lang="en-US" altLang="ko-KR" sz="1200" b="1" dirty="0" smtClean="0"/>
              <a:t>draw()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name = "Sub";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smtClean="0"/>
              <a:t>super.name = "Super";</a:t>
            </a:r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		</a:t>
            </a:r>
            <a:r>
              <a:rPr lang="en-US" altLang="ko-KR" sz="1200" b="1" dirty="0" err="1" smtClean="0"/>
              <a:t>super.draw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(name);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SuperObject</a:t>
            </a:r>
            <a:r>
              <a:rPr lang="en-US" altLang="ko-KR" sz="1200" dirty="0" smtClean="0"/>
              <a:t> b = new </a:t>
            </a:r>
            <a:r>
              <a:rPr lang="en-US" altLang="ko-KR" sz="1200" dirty="0" err="1" smtClean="0"/>
              <a:t>SubObject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b.paint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0722" y="6149127"/>
            <a:ext cx="359284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</a:t>
            </a:r>
          </a:p>
          <a:p>
            <a:r>
              <a:rPr lang="en-US" altLang="ko-KR" sz="1200" dirty="0"/>
              <a:t>Sub</a:t>
            </a:r>
            <a:endParaRPr lang="ko-KR" alt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4813610"/>
            <a:ext cx="4110645" cy="179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자유형 6"/>
          <p:cNvSpPr/>
          <p:nvPr/>
        </p:nvSpPr>
        <p:spPr>
          <a:xfrm>
            <a:off x="107504" y="2152543"/>
            <a:ext cx="904075" cy="2215026"/>
          </a:xfrm>
          <a:custGeom>
            <a:avLst/>
            <a:gdLst>
              <a:gd name="connsiteX0" fmla="*/ 656444 w 656444"/>
              <a:gd name="connsiteY0" fmla="*/ 2277035 h 2277035"/>
              <a:gd name="connsiteX1" fmla="*/ 235103 w 656444"/>
              <a:gd name="connsiteY1" fmla="*/ 2017059 h 2277035"/>
              <a:gd name="connsiteX2" fmla="*/ 19950 w 656444"/>
              <a:gd name="connsiteY2" fmla="*/ 1461247 h 2277035"/>
              <a:gd name="connsiteX3" fmla="*/ 37880 w 656444"/>
              <a:gd name="connsiteY3" fmla="*/ 546847 h 2277035"/>
              <a:gd name="connsiteX4" fmla="*/ 270962 w 656444"/>
              <a:gd name="connsiteY4" fmla="*/ 134471 h 2277035"/>
              <a:gd name="connsiteX5" fmla="*/ 566797 w 656444"/>
              <a:gd name="connsiteY5" fmla="*/ 0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6444" h="2277035">
                <a:moveTo>
                  <a:pt x="656444" y="2277035"/>
                </a:moveTo>
                <a:cubicBezTo>
                  <a:pt x="498814" y="2215029"/>
                  <a:pt x="341185" y="2153024"/>
                  <a:pt x="235103" y="2017059"/>
                </a:cubicBezTo>
                <a:cubicBezTo>
                  <a:pt x="129021" y="1881094"/>
                  <a:pt x="52820" y="1706282"/>
                  <a:pt x="19950" y="1461247"/>
                </a:cubicBezTo>
                <a:cubicBezTo>
                  <a:pt x="-12920" y="1216212"/>
                  <a:pt x="-3955" y="767976"/>
                  <a:pt x="37880" y="546847"/>
                </a:cubicBezTo>
                <a:cubicBezTo>
                  <a:pt x="79715" y="325718"/>
                  <a:pt x="182809" y="225612"/>
                  <a:pt x="270962" y="134471"/>
                </a:cubicBezTo>
                <a:cubicBezTo>
                  <a:pt x="359115" y="43330"/>
                  <a:pt x="462956" y="21665"/>
                  <a:pt x="566797" y="0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159062" y="2897246"/>
            <a:ext cx="2196914" cy="1647860"/>
          </a:xfrm>
          <a:custGeom>
            <a:avLst/>
            <a:gdLst>
              <a:gd name="connsiteX0" fmla="*/ 0 w 2196914"/>
              <a:gd name="connsiteY0" fmla="*/ 1647860 h 1647860"/>
              <a:gd name="connsiteX1" fmla="*/ 842682 w 2196914"/>
              <a:gd name="connsiteY1" fmla="*/ 1594072 h 1647860"/>
              <a:gd name="connsiteX2" fmla="*/ 1712259 w 2196914"/>
              <a:gd name="connsiteY2" fmla="*/ 1343060 h 1647860"/>
              <a:gd name="connsiteX3" fmla="*/ 2142564 w 2196914"/>
              <a:gd name="connsiteY3" fmla="*/ 858966 h 1647860"/>
              <a:gd name="connsiteX4" fmla="*/ 2133600 w 2196914"/>
              <a:gd name="connsiteY4" fmla="*/ 276260 h 1647860"/>
              <a:gd name="connsiteX5" fmla="*/ 1622612 w 2196914"/>
              <a:gd name="connsiteY5" fmla="*/ 34213 h 1647860"/>
              <a:gd name="connsiteX6" fmla="*/ 197223 w 2196914"/>
              <a:gd name="connsiteY6" fmla="*/ 7319 h 164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6914" h="1647860">
                <a:moveTo>
                  <a:pt x="0" y="1647860"/>
                </a:moveTo>
                <a:cubicBezTo>
                  <a:pt x="278653" y="1646366"/>
                  <a:pt x="557306" y="1644872"/>
                  <a:pt x="842682" y="1594072"/>
                </a:cubicBezTo>
                <a:cubicBezTo>
                  <a:pt x="1128058" y="1543272"/>
                  <a:pt x="1495612" y="1465578"/>
                  <a:pt x="1712259" y="1343060"/>
                </a:cubicBezTo>
                <a:cubicBezTo>
                  <a:pt x="1928906" y="1220542"/>
                  <a:pt x="2072340" y="1036766"/>
                  <a:pt x="2142564" y="858966"/>
                </a:cubicBezTo>
                <a:cubicBezTo>
                  <a:pt x="2212788" y="681166"/>
                  <a:pt x="2220259" y="413719"/>
                  <a:pt x="2133600" y="276260"/>
                </a:cubicBezTo>
                <a:cubicBezTo>
                  <a:pt x="2046941" y="138801"/>
                  <a:pt x="1945342" y="79036"/>
                  <a:pt x="1622612" y="34213"/>
                </a:cubicBezTo>
                <a:cubicBezTo>
                  <a:pt x="1299883" y="-10611"/>
                  <a:pt x="748553" y="-1646"/>
                  <a:pt x="197223" y="7319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9081" y="2348880"/>
            <a:ext cx="1037873" cy="306467"/>
          </a:xfrm>
          <a:prstGeom prst="wedgeRoundRectCallout">
            <a:avLst>
              <a:gd name="adj1" fmla="val 9007"/>
              <a:gd name="adj2" fmla="val 126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200" dirty="0" smtClean="0"/>
              <a:t>정적 바인딩</a:t>
            </a:r>
            <a:endParaRPr lang="ko-KR" altLang="en-US" sz="1200" dirty="0"/>
          </a:p>
        </p:txBody>
      </p:sp>
      <p:sp>
        <p:nvSpPr>
          <p:cNvPr id="9" name="자유형 8"/>
          <p:cNvSpPr/>
          <p:nvPr/>
        </p:nvSpPr>
        <p:spPr>
          <a:xfrm>
            <a:off x="490947" y="2530136"/>
            <a:ext cx="565496" cy="1455938"/>
          </a:xfrm>
          <a:custGeom>
            <a:avLst/>
            <a:gdLst>
              <a:gd name="connsiteX0" fmla="*/ 565496 w 565496"/>
              <a:gd name="connsiteY0" fmla="*/ 0 h 1455938"/>
              <a:gd name="connsiteX1" fmla="*/ 201511 w 565496"/>
              <a:gd name="connsiteY1" fmla="*/ 142043 h 1455938"/>
              <a:gd name="connsiteX2" fmla="*/ 23958 w 565496"/>
              <a:gd name="connsiteY2" fmla="*/ 435006 h 1455938"/>
              <a:gd name="connsiteX3" fmla="*/ 15080 w 565496"/>
              <a:gd name="connsiteY3" fmla="*/ 976544 h 1455938"/>
              <a:gd name="connsiteX4" fmla="*/ 148245 w 565496"/>
              <a:gd name="connsiteY4" fmla="*/ 1287262 h 1455938"/>
              <a:gd name="connsiteX5" fmla="*/ 396820 w 565496"/>
              <a:gd name="connsiteY5" fmla="*/ 1455938 h 145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5496" h="1455938">
                <a:moveTo>
                  <a:pt x="565496" y="0"/>
                </a:moveTo>
                <a:cubicBezTo>
                  <a:pt x="428631" y="34771"/>
                  <a:pt x="291767" y="69542"/>
                  <a:pt x="201511" y="142043"/>
                </a:cubicBezTo>
                <a:cubicBezTo>
                  <a:pt x="111255" y="214544"/>
                  <a:pt x="55030" y="295923"/>
                  <a:pt x="23958" y="435006"/>
                </a:cubicBezTo>
                <a:cubicBezTo>
                  <a:pt x="-7114" y="574089"/>
                  <a:pt x="-5634" y="834501"/>
                  <a:pt x="15080" y="976544"/>
                </a:cubicBezTo>
                <a:cubicBezTo>
                  <a:pt x="35794" y="1118587"/>
                  <a:pt x="84622" y="1207363"/>
                  <a:pt x="148245" y="1287262"/>
                </a:cubicBezTo>
                <a:cubicBezTo>
                  <a:pt x="211868" y="1367161"/>
                  <a:pt x="304344" y="1411549"/>
                  <a:pt x="396820" y="1455938"/>
                </a:cubicBezTo>
              </a:path>
            </a:pathLst>
          </a:custGeom>
          <a:noFill/>
          <a:ln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8404" y="1445419"/>
            <a:ext cx="825086" cy="255389"/>
          </a:xfrm>
          <a:prstGeom prst="wedgeRoundRectCallout">
            <a:avLst>
              <a:gd name="adj1" fmla="val -1753"/>
              <a:gd name="adj2" fmla="val 52598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900" smtClean="0"/>
              <a:t>동적 </a:t>
            </a:r>
            <a:r>
              <a:rPr lang="ko-KR" altLang="en-US" sz="900" dirty="0" smtClean="0"/>
              <a:t>바인딩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6301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38300" y="2743200"/>
            <a:ext cx="6856413" cy="1673225"/>
          </a:xfrm>
        </p:spPr>
        <p:txBody>
          <a:bodyPr/>
          <a:lstStyle/>
          <a:p>
            <a:r>
              <a:rPr lang="en-US" altLang="ko-KR" b="1" smtClean="0"/>
              <a:t>Java Programming Language</a:t>
            </a:r>
            <a:endParaRPr lang="ko-KR" alt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05800" y="228600"/>
            <a:ext cx="838200" cy="381000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언어 기초 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9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1.</a:t>
            </a:r>
            <a:endParaRPr lang="ko-KR" altLang="en-US" sz="3600" dirty="0"/>
          </a:p>
        </p:txBody>
      </p:sp>
      <p:sp>
        <p:nvSpPr>
          <p:cNvPr id="10" name="텍스트 개체 틀 5"/>
          <p:cNvSpPr txBox="1">
            <a:spLocks/>
          </p:cNvSpPr>
          <p:nvPr/>
        </p:nvSpPr>
        <p:spPr>
          <a:xfrm>
            <a:off x="2029338" y="3429000"/>
            <a:ext cx="7123113" cy="2197968"/>
          </a:xfrm>
          <a:prstGeom prst="rect">
            <a:avLst/>
          </a:prstGeom>
        </p:spPr>
        <p:txBody>
          <a:bodyPr vert="horz" anchor="t">
            <a:normAutofit fontScale="40000" lnSpcReduction="20000"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프로그램의 기본 구조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데이터 타입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연산자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자바의 조건문</a:t>
            </a:r>
            <a:r>
              <a:rPr lang="en-US" altLang="ko-KR" smtClean="0"/>
              <a:t>(if-else</a:t>
            </a:r>
            <a:r>
              <a:rPr lang="ko-KR" altLang="en-US" smtClean="0"/>
              <a:t>와 </a:t>
            </a:r>
            <a:r>
              <a:rPr lang="en-US" altLang="ko-KR" smtClean="0"/>
              <a:t>switch)</a:t>
            </a:r>
            <a:r>
              <a:rPr lang="ko-KR" altLang="en-US" smtClean="0"/>
              <a:t> 이해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자바의 반복문</a:t>
            </a:r>
            <a:r>
              <a:rPr lang="en-US" altLang="ko-KR"/>
              <a:t>(for, while, do-while)</a:t>
            </a:r>
            <a:r>
              <a:rPr lang="ko-KR" altLang="en-US"/>
              <a:t> 이해</a:t>
            </a:r>
            <a:r>
              <a:rPr lang="en-US" altLang="ko-KR"/>
              <a:t>,</a:t>
            </a:r>
            <a:r>
              <a:rPr lang="ko-KR" altLang="en-US"/>
              <a:t>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continue</a:t>
            </a:r>
            <a:r>
              <a:rPr lang="ko-KR" altLang="en-US"/>
              <a:t>문과 </a:t>
            </a:r>
            <a:r>
              <a:rPr lang="en-US" altLang="ko-KR"/>
              <a:t>break</a:t>
            </a:r>
            <a:r>
              <a:rPr lang="ko-KR" altLang="en-US"/>
              <a:t>문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자바의 배열 선언 및 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배열을 리턴하는 메소드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예외 개념과 자바에서의 예외 처리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저장 공간 반환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44814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30248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오버로딩과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200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632836" cy="3515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5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</a:t>
            </a:r>
            <a:r>
              <a:rPr lang="en-US" altLang="ko-KR" sz="1800" dirty="0" smtClean="0"/>
              <a:t>(abstract method)</a:t>
            </a:r>
          </a:p>
          <a:p>
            <a:pPr lvl="1"/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선언된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메소드의</a:t>
            </a:r>
            <a:r>
              <a:rPr lang="ko-KR" altLang="en-US" sz="1600" dirty="0" smtClean="0"/>
              <a:t> 코드는 없고 원형만 선언</a:t>
            </a:r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추상 클래스</a:t>
            </a:r>
            <a:r>
              <a:rPr lang="en-US" altLang="ko-KR" sz="1800" dirty="0" smtClean="0"/>
              <a:t>(abstract class)</a:t>
            </a:r>
          </a:p>
          <a:p>
            <a:pPr lvl="1"/>
            <a:r>
              <a:rPr lang="ko-KR" altLang="en-US" sz="1600" dirty="0" smtClean="0"/>
              <a:t>추상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가지며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선언된 클래스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없이</a:t>
            </a:r>
            <a:r>
              <a:rPr lang="en-US" altLang="ko-KR" sz="1600" dirty="0" smtClean="0"/>
              <a:t>, abstract</a:t>
            </a:r>
            <a:r>
              <a:rPr lang="ko-KR" altLang="en-US" sz="1600" dirty="0" smtClean="0"/>
              <a:t>로 선언한 클래스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204864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abstract </a:t>
            </a:r>
            <a:r>
              <a:rPr lang="en-US" altLang="ko-KR" sz="1200" dirty="0"/>
              <a:t>public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String 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 smtClean="0"/>
              <a:t>메소드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b="1" dirty="0" smtClean="0"/>
              <a:t>abstract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public</a:t>
            </a:r>
            <a:r>
              <a:rPr lang="en-US" altLang="ko-KR" sz="1200" b="1" dirty="0"/>
              <a:t> </a:t>
            </a:r>
            <a:r>
              <a:rPr lang="en-US" altLang="ko-KR" sz="1200" dirty="0" smtClean="0"/>
              <a:t>String </a:t>
            </a:r>
            <a:r>
              <a:rPr lang="en-US" altLang="ko-KR" sz="1200" dirty="0"/>
              <a:t>fail() { return "Good Bye"; }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아님</a:t>
            </a:r>
            <a:r>
              <a:rPr lang="en-US" altLang="ko-KR" sz="1200" dirty="0"/>
              <a:t>. </a:t>
            </a:r>
            <a:r>
              <a:rPr lang="ko-KR" altLang="en-US" sz="1200" dirty="0"/>
              <a:t>컴파일 오류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1" y="2566338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331640" y="4077072"/>
            <a:ext cx="3384376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메소드를</a:t>
            </a:r>
            <a:r>
              <a:rPr lang="ko-KR" altLang="en-US" sz="1200" b="1" dirty="0"/>
              <a:t> 가진 추상 클래스</a:t>
            </a:r>
          </a:p>
          <a:p>
            <a:pPr defTabSz="180000"/>
            <a:r>
              <a:rPr lang="en-US" altLang="ko-KR" sz="1200" b="1" dirty="0"/>
              <a:t>abstract class Shape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Shape</a:t>
            </a:r>
            <a:r>
              <a:rPr lang="en-US" altLang="ko-KR" sz="1200" dirty="0"/>
              <a:t>() { ... }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edit() { ...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public void draw(); // </a:t>
            </a:r>
            <a:r>
              <a:rPr lang="ko-KR" altLang="en-US" sz="1200" dirty="0"/>
              <a:t>추상 </a:t>
            </a:r>
            <a:r>
              <a:rPr lang="ko-KR" altLang="en-US" sz="1200" dirty="0" err="1" smtClean="0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5108650" y="4089443"/>
            <a:ext cx="30637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// </a:t>
            </a:r>
            <a:r>
              <a:rPr lang="ko-KR" altLang="en-US" sz="1200" b="1" dirty="0"/>
              <a:t>추상 </a:t>
            </a:r>
            <a:r>
              <a:rPr lang="ko-KR" altLang="en-US" sz="1200" b="1" dirty="0" err="1"/>
              <a:t>메소드</a:t>
            </a:r>
            <a:r>
              <a:rPr lang="ko-KR" altLang="en-US" sz="1200" b="1" dirty="0"/>
              <a:t> 없는 추상 클래스</a:t>
            </a:r>
          </a:p>
          <a:p>
            <a:pPr defTabSz="180000"/>
            <a:r>
              <a:rPr lang="en-US" altLang="ko-KR" sz="1200" b="1" dirty="0"/>
              <a:t>abstract class </a:t>
            </a:r>
            <a:r>
              <a:rPr lang="en-US" altLang="ko-KR" sz="1200" b="1" dirty="0" err="1"/>
              <a:t>JComponent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name;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load(String name ) {</a:t>
            </a:r>
          </a:p>
          <a:p>
            <a:pPr defTabSz="180000"/>
            <a:r>
              <a:rPr lang="en-US" altLang="ko-KR" sz="1200" dirty="0" smtClean="0"/>
              <a:t>		this.name</a:t>
            </a:r>
            <a:r>
              <a:rPr lang="en-US" altLang="ko-KR" sz="1200" dirty="0"/>
              <a:t>= name;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1331640" y="5805264"/>
            <a:ext cx="619268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fault { // </a:t>
            </a:r>
            <a:r>
              <a:rPr lang="ko-KR" altLang="en-US" sz="1200" dirty="0"/>
              <a:t>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가지고 있으므로 </a:t>
            </a:r>
            <a:r>
              <a:rPr lang="en-US" altLang="ko-KR" sz="1200" dirty="0"/>
              <a:t>abstract</a:t>
            </a:r>
            <a:r>
              <a:rPr lang="ko-KR" altLang="en-US" sz="1200" dirty="0"/>
              <a:t>로 선언되어야 함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 </a:t>
            </a:r>
            <a:r>
              <a:rPr lang="en-US" altLang="ko-KR" sz="1200" dirty="0"/>
              <a:t>public void f</a:t>
            </a:r>
            <a:r>
              <a:rPr lang="en-US" altLang="ko-KR" sz="1200" dirty="0" smtClean="0"/>
              <a:t>(); // </a:t>
            </a:r>
            <a:r>
              <a:rPr lang="ko-KR" altLang="en-US" sz="1200" dirty="0" smtClean="0"/>
              <a:t>추상 </a:t>
            </a:r>
            <a:r>
              <a:rPr lang="ko-KR" altLang="en-US" sz="1200" dirty="0" err="1" smtClean="0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69" y="580526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1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불가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추상 클래스는 온전한 클래스가 아니기 때문에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생성할 수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9656" y="2564904"/>
            <a:ext cx="7056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JComponent</a:t>
            </a:r>
            <a:r>
              <a:rPr lang="en-US" altLang="ko-KR" sz="1400" dirty="0"/>
              <a:t> p;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오류 없음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레퍼런스</a:t>
            </a:r>
            <a:r>
              <a:rPr lang="ko-KR" altLang="en-US" sz="1400" dirty="0"/>
              <a:t> 선언</a:t>
            </a:r>
          </a:p>
          <a:p>
            <a:r>
              <a:rPr lang="en-US" altLang="ko-KR" sz="1400" dirty="0"/>
              <a:t>p = new </a:t>
            </a:r>
            <a:r>
              <a:rPr lang="en-US" altLang="ko-KR" sz="1400" dirty="0" err="1"/>
              <a:t>JComponent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  <a:p>
            <a:r>
              <a:rPr lang="en-US" altLang="ko-KR" sz="1400" dirty="0"/>
              <a:t>Shape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 = </a:t>
            </a:r>
            <a:r>
              <a:rPr lang="en-US" altLang="ko-KR" sz="1400" strike="sngStrike" dirty="0"/>
              <a:t>new Shape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클래스의 </a:t>
            </a:r>
            <a:r>
              <a:rPr lang="ko-KR" altLang="en-US" sz="1400" dirty="0" err="1"/>
              <a:t>인스턴스</a:t>
            </a:r>
            <a:r>
              <a:rPr lang="ko-KR" altLang="en-US" sz="1400" dirty="0"/>
              <a:t> 생성 불가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54" y="3033524"/>
            <a:ext cx="293371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95736" y="3933056"/>
            <a:ext cx="5760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Unresolved compilation problem: Cannot instantiate the type </a:t>
            </a:r>
            <a:r>
              <a:rPr lang="en-US" altLang="ko-KR" sz="1400" dirty="0" smtClean="0">
                <a:solidFill>
                  <a:srgbClr val="FF0000"/>
                </a:solidFill>
              </a:rPr>
              <a:t>Shape</a:t>
            </a:r>
          </a:p>
        </p:txBody>
      </p:sp>
      <p:sp>
        <p:nvSpPr>
          <p:cNvPr id="9" name="자유형 8"/>
          <p:cNvSpPr/>
          <p:nvPr/>
        </p:nvSpPr>
        <p:spPr>
          <a:xfrm>
            <a:off x="2343705" y="3240350"/>
            <a:ext cx="26633" cy="674702"/>
          </a:xfrm>
          <a:custGeom>
            <a:avLst/>
            <a:gdLst>
              <a:gd name="connsiteX0" fmla="*/ 26633 w 26633"/>
              <a:gd name="connsiteY0" fmla="*/ 0 h 674702"/>
              <a:gd name="connsiteX1" fmla="*/ 0 w 26633"/>
              <a:gd name="connsiteY1" fmla="*/ 674702 h 67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633" h="674702">
                <a:moveTo>
                  <a:pt x="26633" y="0"/>
                </a:moveTo>
                <a:lnTo>
                  <a:pt x="0" y="674702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86984" y="3567499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컴파일 오류 메시지</a:t>
            </a:r>
          </a:p>
        </p:txBody>
      </p:sp>
    </p:spTree>
    <p:extLst>
      <p:ext uri="{BB962C8B-B14F-4D97-AF65-F5344CB8AC3E}">
        <p14:creationId xmlns:p14="http://schemas.microsoft.com/office/powerpoint/2010/main" val="23647133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상속과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추상 클래스 상속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추상 클래스를 상속받으면 추상 클래스가 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서브 클래스도 </a:t>
            </a:r>
            <a:r>
              <a:rPr lang="en-US" altLang="ko-KR" sz="1600" dirty="0" smtClean="0"/>
              <a:t>abstract</a:t>
            </a:r>
            <a:r>
              <a:rPr lang="ko-KR" altLang="en-US" sz="1600" dirty="0" smtClean="0"/>
              <a:t>로 선언해야 함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클래스 구현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서브 클래스에서 슈퍼 클래스의 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구현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오버라이딩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ko-KR" altLang="en-US" sz="1600" dirty="0" smtClean="0"/>
              <a:t>추상 클래스를 구현한 서브 클래스는 추상 클래스 아님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23614" y="2348880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A { // </a:t>
            </a:r>
            <a:r>
              <a:rPr lang="ko-KR" altLang="en-US" sz="1200" dirty="0"/>
              <a:t>추상 클래스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abstract </a:t>
            </a:r>
            <a:r>
              <a:rPr lang="en-US" altLang="ko-KR" sz="1200" b="1" dirty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y); </a:t>
            </a:r>
            <a:r>
              <a:rPr lang="en-US" altLang="ko-KR" sz="1200" dirty="0"/>
              <a:t>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B extends A { // </a:t>
            </a:r>
            <a:r>
              <a:rPr lang="ko-KR" altLang="en-US" sz="1200" dirty="0"/>
              <a:t>추상 </a:t>
            </a:r>
            <a:r>
              <a:rPr lang="ko-KR" altLang="en-US" sz="1200" dirty="0" smtClean="0"/>
              <a:t>클래스</a:t>
            </a:r>
            <a:r>
              <a:rPr lang="en-US" altLang="ko-KR" sz="1200" dirty="0" smtClean="0"/>
              <a:t>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("B"); 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623614" y="3717033"/>
            <a:ext cx="582870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A </a:t>
            </a:r>
            <a:r>
              <a:rPr lang="en-US" altLang="ko-KR" sz="1200" dirty="0" err="1"/>
              <a:t>a</a:t>
            </a:r>
            <a:r>
              <a:rPr lang="en-US" altLang="ko-KR" sz="1200" dirty="0"/>
              <a:t> = new A();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  <a:p>
            <a:r>
              <a:rPr lang="en-US" altLang="ko-KR" sz="1200" dirty="0"/>
              <a:t>B </a:t>
            </a:r>
            <a:r>
              <a:rPr lang="en-US" altLang="ko-KR" sz="1200" dirty="0" err="1"/>
              <a:t>b</a:t>
            </a:r>
            <a:r>
              <a:rPr lang="en-US" altLang="ko-KR" sz="1200" dirty="0"/>
              <a:t> = new B(); // </a:t>
            </a:r>
            <a:r>
              <a:rPr lang="ko-KR" altLang="en-US" sz="1200" dirty="0"/>
              <a:t>컴파일 오류</a:t>
            </a:r>
            <a:r>
              <a:rPr lang="en-US" altLang="ko-KR" sz="1200" dirty="0"/>
              <a:t>. </a:t>
            </a:r>
            <a:r>
              <a:rPr lang="ko-KR" altLang="en-US" sz="1200" dirty="0"/>
              <a:t>추상 클래스의 </a:t>
            </a:r>
            <a:r>
              <a:rPr lang="ko-KR" altLang="en-US" sz="1200" dirty="0" err="1"/>
              <a:t>인스턴스</a:t>
            </a:r>
            <a:r>
              <a:rPr lang="ko-KR" altLang="en-US" sz="1200" dirty="0"/>
              <a:t> 생성 불가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4" y="3822135"/>
            <a:ext cx="279556" cy="25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23614" y="5373216"/>
            <a:ext cx="582870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 extends A { // </a:t>
            </a:r>
            <a:r>
              <a:rPr lang="ko-KR" altLang="en-US" sz="1200" dirty="0"/>
              <a:t>추상 클래스 구현</a:t>
            </a:r>
            <a:r>
              <a:rPr lang="en-US" altLang="ko-KR" sz="1200" dirty="0"/>
              <a:t>. C</a:t>
            </a:r>
            <a:r>
              <a:rPr lang="ko-KR" altLang="en-US" sz="1200" dirty="0"/>
              <a:t>는 정상 클래스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y) { return </a:t>
            </a:r>
            <a:r>
              <a:rPr lang="en-US" altLang="ko-KR" sz="1200" b="1" dirty="0" err="1"/>
              <a:t>x+y</a:t>
            </a:r>
            <a:r>
              <a:rPr lang="en-US" altLang="ko-KR" sz="1200" b="1" dirty="0"/>
              <a:t>; }</a:t>
            </a:r>
            <a:r>
              <a:rPr lang="en-US" altLang="ko-KR" sz="1200" dirty="0"/>
              <a:t>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C </a:t>
            </a:r>
            <a:r>
              <a:rPr lang="en-US" altLang="ko-KR" sz="1200" dirty="0" err="1"/>
              <a:t>c</a:t>
            </a:r>
            <a:r>
              <a:rPr lang="en-US" altLang="ko-KR" sz="1200" dirty="0"/>
              <a:t> = new C(); // </a:t>
            </a:r>
            <a:r>
              <a:rPr lang="ko-KR" altLang="en-US" sz="1200" dirty="0"/>
              <a:t>정상</a:t>
            </a:r>
          </a:p>
        </p:txBody>
      </p:sp>
    </p:spTree>
    <p:extLst>
      <p:ext uri="{BB962C8B-B14F-4D97-AF65-F5344CB8AC3E}">
        <p14:creationId xmlns:p14="http://schemas.microsoft.com/office/powerpoint/2010/main" val="413611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클래스의 목적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4535416" cy="504056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추상 클래스의 목적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상속을 위한 슈퍼 클래스로 활용하는 것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서브 클래스에서 추상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구현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실현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14348" y="5149641"/>
            <a:ext cx="2571768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Line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("Line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00430" y="5149641"/>
            <a:ext cx="2571666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err="1" smtClean="0"/>
              <a:t>Rect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215074" y="5149641"/>
            <a:ext cx="2627579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 smtClean="0"/>
              <a:t>class Circle extends </a:t>
            </a:r>
            <a:r>
              <a:rPr lang="en-US" altLang="ko-KR" sz="1200" dirty="0" err="1" smtClean="0"/>
              <a:t>DObject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void draw() {</a:t>
            </a:r>
          </a:p>
          <a:p>
            <a:pPr defTabSz="180000"/>
            <a:r>
              <a:rPr lang="en-US" altLang="ko-KR" sz="1200" b="1" dirty="0" smtClean="0"/>
              <a:t>		 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 smtClean="0"/>
              <a:t>("Circle");</a:t>
            </a:r>
          </a:p>
          <a:p>
            <a:pPr defTabSz="180000"/>
            <a:r>
              <a:rPr lang="en-US" altLang="ko-KR" sz="1200" b="1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5" idx="0"/>
          </p:cNvCxnSpPr>
          <p:nvPr/>
        </p:nvCxnSpPr>
        <p:spPr>
          <a:xfrm rot="5400000" flipH="1" flipV="1">
            <a:off x="3147791" y="3511118"/>
            <a:ext cx="490964" cy="2786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0"/>
            <a:endCxn id="12" idx="2"/>
          </p:cNvCxnSpPr>
          <p:nvPr/>
        </p:nvCxnSpPr>
        <p:spPr>
          <a:xfrm rot="16200000" flipV="1">
            <a:off x="4292125" y="4655503"/>
            <a:ext cx="981926" cy="63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7" idx="0"/>
          </p:cNvCxnSpPr>
          <p:nvPr/>
        </p:nvCxnSpPr>
        <p:spPr>
          <a:xfrm rot="16200000" flipV="1">
            <a:off x="5908907" y="3529684"/>
            <a:ext cx="490964" cy="27489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8310" y="3521384"/>
            <a:ext cx="2643206" cy="646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abstract</a:t>
            </a:r>
            <a:r>
              <a:rPr lang="en-US" altLang="ko-KR" sz="1200" dirty="0"/>
              <a:t> class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b="1" dirty="0"/>
              <a:t>abstract</a:t>
            </a:r>
            <a:r>
              <a:rPr lang="en-US" altLang="ko-KR" sz="1200" dirty="0"/>
              <a:t> void draw();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482321" y="1274707"/>
            <a:ext cx="3325764" cy="2252881"/>
            <a:chOff x="4699838" y="432608"/>
            <a:chExt cx="3325764" cy="2252881"/>
          </a:xfrm>
        </p:grpSpPr>
        <p:sp>
          <p:nvSpPr>
            <p:cNvPr id="13" name="TextBox 12"/>
            <p:cNvSpPr txBox="1"/>
            <p:nvPr/>
          </p:nvSpPr>
          <p:spPr>
            <a:xfrm>
              <a:off x="4739454" y="1062792"/>
              <a:ext cx="3286148" cy="101566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class Shape {</a:t>
              </a:r>
            </a:p>
            <a:p>
              <a:pPr defTabSz="180000"/>
              <a:r>
                <a:rPr lang="en-US" altLang="ko-KR" sz="1200" dirty="0" smtClean="0"/>
                <a:t>	public </a:t>
              </a:r>
              <a:r>
                <a:rPr lang="en-US" altLang="ko-KR" sz="1200" dirty="0"/>
                <a:t>void draw()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/>
                <a:t>("Shape");</a:t>
              </a:r>
            </a:p>
            <a:p>
              <a:pPr defTabSz="180000"/>
              <a:r>
                <a:rPr lang="en-US" altLang="ko-KR" sz="1200" dirty="0" smtClean="0"/>
                <a:t>	}</a:t>
              </a:r>
              <a:endParaRPr lang="en-US" altLang="ko-KR" sz="1200" dirty="0"/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4" name="곱셈 기호 13"/>
            <p:cNvSpPr/>
            <p:nvPr/>
          </p:nvSpPr>
          <p:spPr>
            <a:xfrm>
              <a:off x="4699838" y="432608"/>
              <a:ext cx="3290670" cy="2252881"/>
            </a:xfrm>
            <a:prstGeom prst="mathMultiply">
              <a:avLst>
                <a:gd name="adj1" fmla="val 7956"/>
              </a:avLst>
            </a:prstGeom>
            <a:solidFill>
              <a:srgbClr val="FF00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6072097" y="2920554"/>
            <a:ext cx="1092914" cy="923995"/>
          </a:xfrm>
          <a:custGeom>
            <a:avLst/>
            <a:gdLst>
              <a:gd name="connsiteX0" fmla="*/ 943897 w 943897"/>
              <a:gd name="connsiteY0" fmla="*/ 0 h 580104"/>
              <a:gd name="connsiteX1" fmla="*/ 776749 w 943897"/>
              <a:gd name="connsiteY1" fmla="*/ 432620 h 580104"/>
              <a:gd name="connsiteX2" fmla="*/ 0 w 943897"/>
              <a:gd name="connsiteY2" fmla="*/ 580104 h 5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897" h="580104">
                <a:moveTo>
                  <a:pt x="943897" y="0"/>
                </a:moveTo>
                <a:cubicBezTo>
                  <a:pt x="938981" y="167968"/>
                  <a:pt x="934065" y="335936"/>
                  <a:pt x="776749" y="432620"/>
                </a:cubicBezTo>
                <a:cubicBezTo>
                  <a:pt x="619433" y="529304"/>
                  <a:pt x="309716" y="554704"/>
                  <a:pt x="0" y="580104"/>
                </a:cubicBezTo>
              </a:path>
            </a:pathLst>
          </a:cu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6904873" y="3527588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추상 클래스로 작성</a:t>
            </a:r>
            <a:endParaRPr lang="ko-KR" altLang="en-US" sz="12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30880" y="4573577"/>
            <a:ext cx="1676824" cy="337128"/>
          </a:xfrm>
          <a:prstGeom prst="wedgeRoundRectCallout">
            <a:avLst>
              <a:gd name="adj1" fmla="val -7868"/>
              <a:gd name="adj2" fmla="val 1201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추상 클래스를 상속받아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추상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draw()</a:t>
            </a:r>
            <a:r>
              <a:rPr lang="ko-KR" altLang="en-US" sz="1000" dirty="0" smtClean="0">
                <a:solidFill>
                  <a:schemeClr val="tx1"/>
                </a:solidFill>
              </a:rPr>
              <a:t>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9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 : </a:t>
            </a:r>
            <a:r>
              <a:rPr lang="ko-KR" altLang="en-US" dirty="0" smtClean="0"/>
              <a:t>추상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1600" y="2060848"/>
            <a:ext cx="5214974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abstract </a:t>
            </a:r>
            <a:r>
              <a:rPr lang="en-US" altLang="ko-KR" sz="1400" dirty="0" smtClean="0"/>
              <a:t>class Calculator {</a:t>
            </a:r>
          </a:p>
          <a:p>
            <a:pPr lvl="1"/>
            <a:r>
              <a:rPr lang="fr-FR" altLang="ko-KR" sz="1400" dirty="0" smtClean="0"/>
              <a:t>public </a:t>
            </a:r>
            <a:r>
              <a:rPr lang="fr-FR" altLang="ko-KR" sz="1400" b="1" dirty="0" smtClean="0"/>
              <a:t>abstract</a:t>
            </a:r>
            <a:r>
              <a:rPr lang="fr-FR" altLang="ko-KR" sz="1400" dirty="0" smtClean="0"/>
              <a:t> int add(int a, int b);</a:t>
            </a:r>
          </a:p>
          <a:p>
            <a:pPr lvl="1"/>
            <a:r>
              <a:rPr lang="en-US" altLang="ko-KR" sz="1400" dirty="0" smtClean="0"/>
              <a:t>public 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subtract(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b);</a:t>
            </a:r>
          </a:p>
          <a:p>
            <a:pPr lvl="1"/>
            <a:r>
              <a:rPr lang="en-US" altLang="ko-KR" sz="1400" dirty="0" smtClean="0"/>
              <a:t>public 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double average(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 a);</a:t>
            </a:r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850" y="1484784"/>
            <a:ext cx="7484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추상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Calculator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상속받는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GoodCalc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구현하라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2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628800"/>
            <a:ext cx="579046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 extends Calculator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add(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</a:t>
            </a:r>
            <a:r>
              <a:rPr lang="en-US" altLang="ko-KR" sz="1200" dirty="0"/>
              <a:t>) 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a + b;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subtract(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a - b;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double average(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[] a) </a:t>
            </a:r>
            <a:r>
              <a:rPr lang="en-US" altLang="ko-KR" sz="1200" dirty="0"/>
              <a:t>{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sum = 0;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 = 0; i &lt; a.length; i++)</a:t>
            </a:r>
          </a:p>
          <a:p>
            <a:pPr defTabSz="180000"/>
            <a:r>
              <a:rPr lang="en-US" altLang="ko-KR" sz="1200" dirty="0" smtClean="0"/>
              <a:t>			sum </a:t>
            </a:r>
            <a:r>
              <a:rPr lang="en-US" altLang="ko-KR" sz="1200" dirty="0"/>
              <a:t>+= a[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sum/</a:t>
            </a:r>
            <a:r>
              <a:rPr lang="en-US" altLang="ko-KR" sz="1200" dirty="0" err="1"/>
              <a:t>a.length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GoodCalc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 = new </a:t>
            </a:r>
            <a:r>
              <a:rPr lang="en-US" altLang="ko-KR" sz="1200" b="1" dirty="0" err="1"/>
              <a:t>GoodCalc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(2,3</a:t>
            </a:r>
            <a:r>
              <a:rPr lang="en-US" altLang="ko-KR" sz="1200" b="1" dirty="0"/>
              <a:t>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c.subtract</a:t>
            </a:r>
            <a:r>
              <a:rPr lang="en-US" altLang="ko-KR" sz="1200" b="1" dirty="0" smtClean="0"/>
              <a:t>(2,3</a:t>
            </a:r>
            <a:r>
              <a:rPr lang="en-US" altLang="ko-KR" sz="1200" b="1" dirty="0"/>
              <a:t>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c.average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{ 2,3,4 })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32240" y="5506784"/>
            <a:ext cx="3882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</a:t>
            </a:r>
          </a:p>
          <a:p>
            <a:r>
              <a:rPr lang="en-US" altLang="ko-KR" sz="1200" dirty="0" smtClean="0"/>
              <a:t>-1</a:t>
            </a:r>
          </a:p>
          <a:p>
            <a:r>
              <a:rPr lang="en-US" altLang="ko-KR" sz="1200" dirty="0" smtClean="0"/>
              <a:t>3.0</a:t>
            </a:r>
            <a:endParaRPr lang="ko-KR" altLang="en-US" sz="12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 </a:t>
            </a:r>
            <a:r>
              <a:rPr lang="ko-KR" altLang="en-US" dirty="0" smtClean="0"/>
              <a:t>정</a:t>
            </a:r>
            <a:r>
              <a:rPr lang="ko-KR" altLang="en-US" dirty="0"/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2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필요성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3" y="1844824"/>
            <a:ext cx="8293871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1763688" y="5013176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3258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0538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자바의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클래스가 구현해야 할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선언되는 </a:t>
            </a:r>
            <a:r>
              <a:rPr lang="ko-KR" altLang="en-US" dirty="0" err="1" smtClean="0"/>
              <a:t>추상형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 smtClean="0"/>
              <a:t>자바 인터페이스에 대한 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7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인터페이스는 상수와 추상 </a:t>
            </a:r>
            <a:r>
              <a:rPr lang="ko-KR" altLang="en-US" dirty="0" err="1" smtClean="0"/>
              <a:t>메소드로만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en-US" altLang="ko-KR" dirty="0"/>
              <a:t>Java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상수와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8)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여전히 인터페이스에는 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멤버 변수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선언 불가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2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9" y="2060848"/>
            <a:ext cx="7753350" cy="24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0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</a:t>
            </a:r>
            <a:r>
              <a:rPr lang="en-US" altLang="ko-KR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barChart</a:t>
            </a:r>
            <a:r>
              <a:rPr lang="en-US" altLang="ko-KR" dirty="0" smtClean="0"/>
              <a:t>;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barchart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서로 다른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11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ko-KR" altLang="en-US" dirty="0" smtClean="0"/>
              <a:t>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인터페이스의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</a:t>
            </a:r>
            <a:r>
              <a:rPr lang="ko-KR" altLang="en-US" dirty="0" smtClean="0"/>
              <a:t>만 허용</a:t>
            </a:r>
            <a:r>
              <a:rPr lang="en-US" altLang="ko-KR" dirty="0" smtClean="0"/>
              <a:t>, public static final </a:t>
            </a:r>
            <a:r>
              <a:rPr lang="ko-KR" altLang="en-US" dirty="0" smtClean="0"/>
              <a:t>생략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abstract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인터페이스에 코드가 작성된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구현하는 클래스에 자동 상속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접근 지정만 허용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코드가 작성되어야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있는 다른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의해서만 호출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 </a:t>
            </a:r>
            <a:r>
              <a:rPr lang="ko-KR" altLang="en-US" dirty="0" smtClean="0"/>
              <a:t>모두 지정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생략하면 </a:t>
            </a:r>
            <a:r>
              <a:rPr lang="en-US" altLang="ko-KR" dirty="0" smtClean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7533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객체 생성 불가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</a:t>
            </a:r>
            <a:r>
              <a:rPr lang="ko-KR" altLang="en-US" dirty="0"/>
              <a:t>타입의 레퍼런스 </a:t>
            </a:r>
            <a:r>
              <a:rPr lang="ko-KR" altLang="en-US" dirty="0" smtClean="0"/>
              <a:t>변수 </a:t>
            </a:r>
            <a:r>
              <a:rPr lang="ko-KR" altLang="en-US" dirty="0"/>
              <a:t>선언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인터페이스 간에 상속 가능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인터페이스를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상속하여 확장된 인터페이스 작성 가능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r>
              <a:rPr lang="ko-KR" altLang="en-US" sz="2000" dirty="0" smtClean="0"/>
              <a:t>인터페이스 다중 상속 허용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51720" y="2636912"/>
            <a:ext cx="53607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MobilePhoneInterface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	// </a:t>
            </a:r>
            <a:r>
              <a:rPr lang="ko-KR" altLang="en-US" sz="1400" dirty="0" smtClean="0"/>
              <a:t>추상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추가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1720" y="4571836"/>
            <a:ext cx="607234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/>
              <a:t>interface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MusicPhoneInterface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PhoneInterface</a:t>
            </a:r>
            <a:r>
              <a:rPr lang="en-US" altLang="ko-KR" sz="1400" dirty="0"/>
              <a:t>, MP3Interface {</a:t>
            </a:r>
          </a:p>
          <a:p>
            <a:r>
              <a:rPr lang="en-US" altLang="ko-KR" sz="1400" dirty="0" smtClean="0"/>
              <a:t>	......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06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인터페이스 동시 구현 가능</a:t>
            </a:r>
            <a:endParaRPr lang="en-US" altLang="ko-KR" dirty="0" smtClean="0"/>
          </a:p>
          <a:p>
            <a:r>
              <a:rPr lang="ko-KR" altLang="en-US" dirty="0" smtClean="0"/>
              <a:t>인터페이스 구현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구현한 </a:t>
            </a:r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PhoneInterface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err="1" smtClean="0"/>
              <a:t>메소드상속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6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5-6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 smtClean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 smtClean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SamsungPhone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931426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5-7 : </a:t>
            </a:r>
            <a:r>
              <a:rPr lang="ko-KR" altLang="en-US" sz="2400" dirty="0" smtClean="0"/>
              <a:t>인터페이스 구현과 동시에 슈퍼 클래스 상속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1591" y="1478119"/>
            <a:ext cx="343394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b="1" dirty="0"/>
              <a:t>interface </a:t>
            </a:r>
            <a:r>
              <a:rPr lang="en-US" altLang="ko-KR" sz="1050" b="1" dirty="0" err="1"/>
              <a:t>PhoneInterface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인터페이스 선언</a:t>
            </a:r>
          </a:p>
          <a:p>
            <a:pPr defTabSz="180000"/>
            <a:r>
              <a:rPr lang="en-US" altLang="ko-KR" sz="1050" dirty="0" smtClean="0"/>
              <a:t>	final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TIMEOUT = 10000; </a:t>
            </a:r>
            <a:r>
              <a:rPr lang="en-US" altLang="ko-KR" sz="1050" dirty="0" smtClean="0"/>
              <a:t>	// </a:t>
            </a:r>
            <a:r>
              <a:rPr lang="ko-KR" altLang="en-US" sz="1050" dirty="0"/>
              <a:t>상수 필드 선언</a:t>
            </a:r>
          </a:p>
          <a:p>
            <a:pPr defTabSz="180000"/>
            <a:r>
              <a:rPr lang="en-US" altLang="ko-KR" sz="1050" dirty="0" smtClean="0"/>
              <a:t>	void </a:t>
            </a:r>
            <a:r>
              <a:rPr lang="en-US" altLang="ko-KR" sz="1050" dirty="0" err="1"/>
              <a:t>sendCall</a:t>
            </a:r>
            <a:r>
              <a:rPr lang="en-US" altLang="ko-KR" sz="1050" dirty="0"/>
              <a:t>(); </a:t>
            </a:r>
            <a:r>
              <a:rPr lang="en-US" altLang="ko-KR" sz="1050" dirty="0" smtClean="0"/>
              <a:t>	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void </a:t>
            </a:r>
            <a:r>
              <a:rPr lang="en-US" altLang="ko-KR" sz="1050" dirty="0" err="1"/>
              <a:t>receiveCall</a:t>
            </a:r>
            <a:r>
              <a:rPr lang="en-US" altLang="ko-KR" sz="1050" dirty="0"/>
              <a:t>(); </a:t>
            </a:r>
            <a:r>
              <a:rPr lang="en-US" altLang="ko-KR" sz="1050" dirty="0" smtClean="0"/>
              <a:t>				// </a:t>
            </a:r>
            <a:r>
              <a:rPr lang="ko-KR" altLang="en-US" sz="1050" dirty="0"/>
              <a:t>추상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default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printLogo</a:t>
            </a:r>
            <a:r>
              <a:rPr lang="en-US" altLang="ko-KR" sz="1050" dirty="0"/>
              <a:t>() { </a:t>
            </a:r>
            <a:r>
              <a:rPr lang="en-US" altLang="ko-KR" sz="1050" dirty="0" smtClean="0"/>
              <a:t>		// </a:t>
            </a:r>
            <a:r>
              <a:rPr lang="en-US" altLang="ko-KR" sz="1050" dirty="0"/>
              <a:t>default </a:t>
            </a:r>
            <a:r>
              <a:rPr lang="ko-KR" altLang="en-US" sz="1050" dirty="0" err="1"/>
              <a:t>메소드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System.out.println</a:t>
            </a:r>
            <a:r>
              <a:rPr lang="en-US" altLang="ko-KR" sz="1050" dirty="0"/>
              <a:t>("** Phone **");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b="1" dirty="0" smtClean="0"/>
              <a:t>class </a:t>
            </a:r>
            <a:r>
              <a:rPr lang="en-US" altLang="ko-KR" sz="1050" b="1" dirty="0" err="1"/>
              <a:t>Calc</a:t>
            </a:r>
            <a:r>
              <a:rPr lang="en-US" altLang="ko-KR" sz="1050" b="1" dirty="0"/>
              <a:t> </a:t>
            </a:r>
            <a:r>
              <a:rPr lang="en-US" altLang="ko-KR" sz="1050" dirty="0"/>
              <a:t>{ // </a:t>
            </a:r>
            <a:r>
              <a:rPr lang="ko-KR" altLang="en-US" sz="1050" dirty="0"/>
              <a:t>클래스 작성</a:t>
            </a:r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calculate(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x,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y) { return x + y; }</a:t>
            </a:r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9" name="직사각형 8"/>
          <p:cNvSpPr/>
          <p:nvPr/>
        </p:nvSpPr>
        <p:spPr>
          <a:xfrm>
            <a:off x="3734772" y="1484773"/>
            <a:ext cx="4572000" cy="43704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en-US" altLang="ko-KR" sz="1100" dirty="0" err="1"/>
              <a:t>SmartPhone</a:t>
            </a:r>
            <a:r>
              <a:rPr lang="en-US" altLang="ko-KR" sz="1100" dirty="0"/>
              <a:t> </a:t>
            </a:r>
            <a:r>
              <a:rPr lang="ko-KR" altLang="en-US" sz="1100" dirty="0"/>
              <a:t>클래스는 </a:t>
            </a:r>
            <a:r>
              <a:rPr lang="en-US" altLang="ko-KR" sz="1100" dirty="0" err="1"/>
              <a:t>Calc</a:t>
            </a:r>
            <a:r>
              <a:rPr lang="ko-KR" altLang="en-US" sz="1100" dirty="0"/>
              <a:t>를 상속받고</a:t>
            </a:r>
            <a:r>
              <a:rPr lang="en-US" altLang="ko-KR" sz="1100" dirty="0"/>
              <a:t>,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// </a:t>
            </a:r>
            <a:r>
              <a:rPr lang="en-US" altLang="ko-KR" sz="1100" dirty="0" err="1" smtClean="0"/>
              <a:t>PhoneInterface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인터페이스의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모두 </a:t>
            </a:r>
            <a:r>
              <a:rPr lang="ko-KR" altLang="en-US" sz="1100" dirty="0" smtClean="0"/>
              <a:t>구현</a:t>
            </a:r>
            <a:endParaRPr lang="en-US" altLang="ko-KR" sz="1100" dirty="0" smtClean="0"/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SmartPhone</a:t>
            </a:r>
            <a:r>
              <a:rPr lang="en-US" altLang="ko-KR" sz="1100" dirty="0"/>
              <a:t> extends </a:t>
            </a:r>
            <a:r>
              <a:rPr lang="en-US" altLang="ko-KR" sz="1100" b="1" dirty="0" err="1"/>
              <a:t>Calc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PhoneInterface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en-US" altLang="ko-KR" sz="1100" dirty="0" err="1"/>
              <a:t>PhoneInterface</a:t>
            </a:r>
            <a:r>
              <a:rPr lang="ko-KR" altLang="en-US" sz="1100" dirty="0"/>
              <a:t>의 추상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구현</a:t>
            </a:r>
            <a:endParaRPr lang="en-US" altLang="ko-KR" sz="1100" dirty="0" smtClean="0"/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sendCall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 err="1"/>
              <a:t>따르릉따르릉</a:t>
            </a:r>
            <a:r>
              <a:rPr lang="en-US" altLang="ko-KR" sz="1100" dirty="0"/>
              <a:t>~~"); </a:t>
            </a:r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receiveCall</a:t>
            </a:r>
            <a:r>
              <a:rPr lang="en-US" altLang="ko-KR" sz="1100" dirty="0"/>
              <a:t>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전화 왔어요</a:t>
            </a:r>
            <a:r>
              <a:rPr lang="en-US" altLang="ko-KR" sz="1100" dirty="0"/>
              <a:t>."); 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/>
              <a:t>추가로 작성한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schedule() { 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일정 관리합니다</a:t>
            </a:r>
            <a:r>
              <a:rPr lang="en-US" altLang="ko-KR" sz="1100" dirty="0"/>
              <a:t>."); }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InterfaceEx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SmartPhone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phone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SmartPhone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phone.printLogo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phone.sendCall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phone.calculate</a:t>
            </a:r>
            <a:r>
              <a:rPr lang="en-US" altLang="ko-KR" sz="1100" dirty="0"/>
              <a:t>(3, 5));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phone.schedule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3731556" y="5949280"/>
            <a:ext cx="4575216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1906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899292" y="3429000"/>
            <a:ext cx="7123113" cy="316835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패키지와 모듈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smtClean="0"/>
              <a:t>자바에서 </a:t>
            </a:r>
            <a:r>
              <a:rPr lang="ko-KR" altLang="en-US" dirty="0" smtClean="0"/>
              <a:t>제공하는 표준 패키지 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Object </a:t>
            </a:r>
            <a:r>
              <a:rPr lang="ko-KR" altLang="en-US" smtClean="0"/>
              <a:t>클래스의 이해와 </a:t>
            </a:r>
            <a:r>
              <a:rPr lang="en-US" altLang="ko-KR" smtClean="0"/>
              <a:t>Wrapper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String,</a:t>
            </a:r>
            <a:r>
              <a:rPr lang="ko-KR" altLang="en-US" smtClean="0"/>
              <a:t> </a:t>
            </a:r>
            <a:r>
              <a:rPr lang="en-US" altLang="ko-KR"/>
              <a:t>StringBuffer, StringTokenizer </a:t>
            </a:r>
            <a:r>
              <a:rPr lang="ko-KR" altLang="en-US" dirty="0" smtClean="0"/>
              <a:t>클래스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smtClean="0"/>
              <a:t>Math </a:t>
            </a:r>
            <a:r>
              <a:rPr lang="ko-KR" altLang="en-US" smtClean="0"/>
              <a:t>클래스 활용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컬렉션과 제네릭 개념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Vector&lt;E&gt; </a:t>
            </a:r>
            <a:r>
              <a:rPr lang="en-US" altLang="ko-KR" smtClean="0"/>
              <a:t>, ArrayList&lt;E&gt; </a:t>
            </a:r>
            <a:r>
              <a:rPr lang="ko-KR" altLang="en-US" smtClean="0"/>
              <a:t>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/>
              <a:t>HashMap&lt;K,V</a:t>
            </a:r>
            <a:r>
              <a:rPr lang="en-US" altLang="ko-KR" smtClean="0"/>
              <a:t>&gt;, Iterator&lt;E</a:t>
            </a:r>
            <a:r>
              <a:rPr lang="en-US" altLang="ko-KR"/>
              <a:t>&gt; </a:t>
            </a:r>
            <a:r>
              <a:rPr lang="ko-KR" altLang="en-US"/>
              <a:t>활용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사용자 제네릭 클래스 만들기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확장과 유틸리티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3.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Extended Utilities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787280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488" y="2493530"/>
            <a:ext cx="6109692" cy="393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 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동일한 이름의 클래스가 존재할 가능성 있음</a:t>
            </a:r>
            <a:endParaRPr lang="en-US" altLang="ko-KR" sz="1600" dirty="0" smtClean="0"/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 발생 가능성</a:t>
            </a:r>
            <a:endParaRPr lang="en-US" altLang="ko-KR" sz="1600" dirty="0" smtClean="0"/>
          </a:p>
          <a:p>
            <a:r>
              <a:rPr lang="en-US" altLang="ko-KR" sz="1600" dirty="0" smtClean="0"/>
              <a:t>	-&gt; </a:t>
            </a:r>
            <a:r>
              <a:rPr lang="ko-KR" altLang="en-US" sz="1600" dirty="0"/>
              <a:t>개발자가 서로 다른 디렉터리로 코드 </a:t>
            </a:r>
            <a:r>
              <a:rPr lang="ko-KR" altLang="en-US" sz="1600" dirty="0" smtClean="0"/>
              <a:t>관리하여 해결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217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91680" y="5949280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587518" y="5373216"/>
            <a:ext cx="10801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50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55" y="1484784"/>
            <a:ext cx="4804517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개발자가 서로 다른 디렉터리로 코드 관리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580112" y="4293096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218</a:t>
            </a:fld>
            <a:endParaRPr lang="ko-KR" altLang="en-US"/>
          </a:p>
        </p:txBody>
      </p:sp>
      <p:cxnSp>
        <p:nvCxnSpPr>
          <p:cNvPr id="8" name="직선 화살표 연결선 7"/>
          <p:cNvCxnSpPr>
            <a:stCxn id="40" idx="1"/>
          </p:cNvCxnSpPr>
          <p:nvPr/>
        </p:nvCxnSpPr>
        <p:spPr>
          <a:xfrm flipH="1" flipV="1">
            <a:off x="5004048" y="3356992"/>
            <a:ext cx="576064" cy="1197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004048" y="4707106"/>
            <a:ext cx="576064" cy="12421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패키지와 모듈이란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클래스와 인터페이스를 컴파일한 클래스 파일들을 묶어 놓은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응용프로그램은 한 개 이상의 패키지로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패키지는 </a:t>
            </a:r>
            <a:r>
              <a:rPr lang="en-US" altLang="ko-KR" dirty="0" smtClean="0"/>
              <a:t>jar </a:t>
            </a:r>
            <a:r>
              <a:rPr lang="ko-KR" altLang="en-US" dirty="0" smtClean="0"/>
              <a:t>파일로 압축할 수 있음</a:t>
            </a:r>
            <a:endParaRPr lang="en-US" altLang="ko-KR" dirty="0" smtClean="0"/>
          </a:p>
          <a:p>
            <a:r>
              <a:rPr lang="ko-KR" altLang="en-US" dirty="0" smtClean="0"/>
              <a:t>모듈</a:t>
            </a:r>
            <a:r>
              <a:rPr lang="en-US" altLang="ko-KR" dirty="0" smtClean="0"/>
              <a:t>(module)</a:t>
            </a: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모듈을 하나의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r>
              <a:rPr lang="en-US" altLang="ko-KR" dirty="0" smtClean="0"/>
              <a:t>Java</a:t>
            </a:r>
            <a:r>
              <a:rPr lang="ko-KR" altLang="en-US" dirty="0" smtClean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부터 모듈화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플랫폼의 모듈화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9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 실행 환경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패키지 기반에서 모듈들로 완전히 재구성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응용프로그램의 모듈화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</a:t>
            </a:r>
            <a:r>
              <a:rPr lang="ko-KR" altLang="en-US" dirty="0"/>
              <a:t>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프로그래밍은 어렵고 복잡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기존 방식으로 프로그램 작성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0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9347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828562"/>
            <a:ext cx="72008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262" y="4149080"/>
            <a:ext cx="718914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8</a:t>
            </a:r>
            <a:r>
              <a:rPr lang="ko-KR" altLang="en-US" dirty="0" smtClean="0"/>
              <a:t>까지는 </a:t>
            </a:r>
            <a:r>
              <a:rPr lang="en-US" altLang="ko-KR" dirty="0" smtClean="0"/>
              <a:t>rt.jar</a:t>
            </a:r>
            <a:r>
              <a:rPr lang="ko-KR" altLang="en-US" dirty="0" smtClean="0"/>
              <a:t>의 한 파일에 모든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응용프로그램이 실행할 때 꼭 필요한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 구축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자원이 열악한 작은 소형 기기에 꼭 필요한 모듈로 구성된 작은 크기의 실행 이미지를 만들기 위함</a:t>
            </a:r>
            <a:endParaRPr lang="en-US" altLang="ko-KR" dirty="0" smtClean="0"/>
          </a:p>
          <a:p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부터 전면적으로 도입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복잡한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현실적으로 모듈로 나누어 자바 프로그램을 작성할 필요 없음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44297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파일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221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975" y="4179112"/>
            <a:ext cx="1057382" cy="510778"/>
          </a:xfrm>
          <a:prstGeom prst="wedgeRoundRectCallout">
            <a:avLst>
              <a:gd name="adj1" fmla="val 76694"/>
              <a:gd name="adj2" fmla="val -63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jdk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이 </a:t>
            </a:r>
            <a:endParaRPr lang="en-US" altLang="ko-KR" sz="1200" dirty="0" smtClean="0"/>
          </a:p>
          <a:p>
            <a:r>
              <a:rPr lang="ko-KR" altLang="en-US" sz="1200" dirty="0" smtClean="0"/>
              <a:t>설치된 폴더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1365079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" y="1772816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java.base.jmod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풀어 놓은 사례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39894" y="4645316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044773" y="4811941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189074" y="3881822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756573" y="4066972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756573" y="5359696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1932037" y="5264121"/>
            <a:ext cx="760406" cy="122413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856103" y="6488258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68141" y="2887857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038911" y="5696170"/>
            <a:ext cx="371883" cy="864095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282365" y="6488257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3971561" y="4829982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222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55973" y="3118721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463985" y="5163529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7975" y="1356149"/>
            <a:ext cx="8897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java.base.jmod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파일을 풀면 다음과 같이 </a:t>
            </a:r>
            <a:r>
              <a:rPr lang="en-US" altLang="ko-KR" sz="1600" dirty="0" err="1" smtClean="0"/>
              <a:t>java.base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모듈에 있는 패키지와 클래스를 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9319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소스에 클래스 이름의 완전 경로명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필요한 클래스만 </a:t>
            </a:r>
            <a:r>
              <a:rPr lang="en-US" altLang="ko-KR" dirty="0" smtClean="0"/>
              <a:t>import</a:t>
            </a:r>
          </a:p>
          <a:p>
            <a:pPr lvl="2"/>
            <a:r>
              <a:rPr lang="ko-KR" altLang="en-US" dirty="0" smtClean="0"/>
              <a:t>소스 시작 부분에 클래스의 경로명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 smtClean="0"/>
              <a:t>import </a:t>
            </a:r>
            <a:r>
              <a:rPr lang="ko-KR" altLang="en-US" b="1" dirty="0" smtClean="0"/>
              <a:t>패키지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클래스</a:t>
            </a:r>
            <a:endParaRPr lang="en-US" altLang="ko-KR" b="1" dirty="0" smtClean="0"/>
          </a:p>
          <a:p>
            <a:pPr lvl="2"/>
            <a:r>
              <a:rPr lang="ko-KR" altLang="en-US" dirty="0" smtClean="0"/>
              <a:t>소스에는 클래스 명만 명시하면 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패키지 전체를 </a:t>
            </a:r>
            <a:r>
              <a:rPr lang="en-US" altLang="ko-KR" dirty="0" smtClean="0"/>
              <a:t>import</a:t>
            </a:r>
            <a:endParaRPr lang="en-US" altLang="ko-KR" dirty="0"/>
          </a:p>
          <a:p>
            <a:pPr lvl="2"/>
            <a:r>
              <a:rPr lang="ko-KR" altLang="en-US" dirty="0"/>
              <a:t>소스 시작 부분에 </a:t>
            </a:r>
            <a:r>
              <a:rPr lang="ko-KR" altLang="en-US" dirty="0" smtClean="0"/>
              <a:t>패키지의 경로명</a:t>
            </a:r>
            <a:r>
              <a:rPr lang="en-US" altLang="ko-KR" dirty="0" smtClean="0"/>
              <a:t>.*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</a:t>
            </a:r>
          </a:p>
          <a:p>
            <a:pPr lvl="2"/>
            <a:r>
              <a:rPr lang="en-US" altLang="ko-KR" b="1" dirty="0"/>
              <a:t>import </a:t>
            </a:r>
            <a:r>
              <a:rPr lang="ko-KR" altLang="en-US" b="1" dirty="0"/>
              <a:t>패키지</a:t>
            </a:r>
            <a:r>
              <a:rPr lang="en-US" altLang="ko-KR" b="1" dirty="0" smtClean="0"/>
              <a:t>.*</a:t>
            </a:r>
            <a:endParaRPr lang="en-US" altLang="ko-KR" dirty="0" smtClean="0"/>
          </a:p>
          <a:p>
            <a:pPr lvl="2"/>
            <a:r>
              <a:rPr lang="ko-KR" altLang="en-US" dirty="0"/>
              <a:t>소스에는 클래스 명만 명시하면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클래스만을 지정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하위 패키지의 클래스는 포함하지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412776"/>
            <a:ext cx="3655195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2852936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4365104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</a:t>
            </a:r>
            <a:r>
              <a:rPr lang="en-US" altLang="ko-KR" sz="1200" b="1" dirty="0" smtClean="0"/>
              <a:t>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223</a:t>
            </a:fld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03897" y="2204864"/>
            <a:ext cx="505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499992" y="3212976"/>
            <a:ext cx="809301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99992" y="4653136"/>
            <a:ext cx="80930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59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 파일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이 저장되는 위치는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600" dirty="0" smtClean="0"/>
              <a:t>클래스나 인터페이스가 </a:t>
            </a:r>
            <a:r>
              <a:rPr lang="ko-KR" altLang="en-US" sz="1600" dirty="0" err="1" smtClean="0"/>
              <a:t>컴파일되면</a:t>
            </a:r>
            <a:r>
              <a:rPr lang="ko-KR" altLang="en-US" sz="1600" dirty="0" smtClean="0"/>
              <a:t> 클래스 파일</a:t>
            </a:r>
            <a:r>
              <a:rPr lang="en-US" altLang="ko-KR" sz="1600" dirty="0" smtClean="0"/>
              <a:t>(.class)</a:t>
            </a:r>
            <a:r>
              <a:rPr lang="ko-KR" altLang="en-US" sz="1600" dirty="0" smtClean="0"/>
              <a:t> 생성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파일은 패키지로 선언된 디렉터리에 저장</a:t>
            </a:r>
            <a:endParaRPr lang="en-US" altLang="ko-KR" sz="1600" dirty="0" smtClean="0"/>
          </a:p>
          <a:p>
            <a:r>
              <a:rPr lang="ko-KR" altLang="en-US" sz="1800" dirty="0"/>
              <a:t>패키지 </a:t>
            </a:r>
            <a:r>
              <a:rPr lang="ko-KR" altLang="en-US" sz="1800" dirty="0" smtClean="0"/>
              <a:t>선언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소스 파일의 맨 앞에 컴파일 후 저장될 패키지 지정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package </a:t>
            </a:r>
            <a:r>
              <a:rPr lang="ko-KR" altLang="en-US" sz="1400" dirty="0" err="1" smtClean="0"/>
              <a:t>패키지명</a:t>
            </a:r>
            <a:r>
              <a:rPr lang="en-US" altLang="ko-KR" sz="1400" dirty="0" smtClean="0"/>
              <a:t>;</a:t>
            </a:r>
          </a:p>
          <a:p>
            <a:pPr lvl="1"/>
            <a:endParaRPr lang="en-US" altLang="ko-KR" sz="1600" dirty="0"/>
          </a:p>
          <a:p>
            <a:pPr lvl="1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92532" y="3352956"/>
            <a:ext cx="589183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package UI;</a:t>
            </a:r>
            <a:r>
              <a:rPr lang="en-US" altLang="ko-KR" sz="1200" dirty="0"/>
              <a:t> 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Tools</a:t>
            </a:r>
            <a:r>
              <a:rPr lang="ko-KR" altLang="en-US" sz="1200" dirty="0" smtClean="0"/>
              <a:t>를 </a:t>
            </a:r>
            <a:r>
              <a:rPr lang="ko-KR" altLang="en-US" sz="1200" dirty="0" err="1"/>
              <a:t>컴파일하여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패키지</a:t>
            </a:r>
            <a:r>
              <a:rPr lang="en-US" altLang="ko-KR" sz="1200" dirty="0"/>
              <a:t>(UI </a:t>
            </a:r>
            <a:r>
              <a:rPr lang="ko-KR" altLang="en-US" sz="1200" dirty="0" err="1"/>
              <a:t>디렉토리</a:t>
            </a:r>
            <a:r>
              <a:rPr lang="en-US" altLang="ko-KR" sz="1200" dirty="0"/>
              <a:t>)</a:t>
            </a:r>
            <a:r>
              <a:rPr lang="ko-KR" altLang="en-US" sz="1200" dirty="0"/>
              <a:t>에 저장할 </a:t>
            </a:r>
            <a:r>
              <a:rPr lang="ko-KR" altLang="en-US" sz="1200" dirty="0" smtClean="0"/>
              <a:t>것 지시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 smtClean="0"/>
              <a:t>	.........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23528" y="4337546"/>
            <a:ext cx="1148130" cy="638473"/>
          </a:xfrm>
          <a:prstGeom prst="wedgeRoundRectCallout">
            <a:avLst>
              <a:gd name="adj1" fmla="val 103173"/>
              <a:gd name="adj2" fmla="val -983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Tools </a:t>
            </a:r>
            <a:r>
              <a:rPr lang="ko-KR" altLang="en-US" sz="1050" dirty="0" smtClean="0"/>
              <a:t>클래스의</a:t>
            </a:r>
            <a:endParaRPr lang="en-US" altLang="ko-KR" sz="1050" dirty="0" smtClean="0"/>
          </a:p>
          <a:p>
            <a:r>
              <a:rPr lang="ko-KR" altLang="en-US" sz="1050" dirty="0" smtClean="0"/>
              <a:t>경로명은</a:t>
            </a:r>
            <a:endParaRPr lang="en-US" altLang="ko-KR" sz="1050" dirty="0" smtClean="0"/>
          </a:p>
          <a:p>
            <a:r>
              <a:rPr lang="en-US" altLang="ko-KR" sz="1050" b="1" dirty="0" err="1" smtClean="0"/>
              <a:t>UI.Tools</a:t>
            </a:r>
            <a:r>
              <a:rPr lang="ko-KR" altLang="en-US" sz="1050" dirty="0" smtClean="0"/>
              <a:t>가 됨</a:t>
            </a:r>
            <a:endParaRPr lang="ko-KR" altLang="en-US" sz="1050" dirty="0"/>
          </a:p>
        </p:txBody>
      </p:sp>
      <p:sp>
        <p:nvSpPr>
          <p:cNvPr id="7" name="직사각형 6"/>
          <p:cNvSpPr/>
          <p:nvPr/>
        </p:nvSpPr>
        <p:spPr>
          <a:xfrm>
            <a:off x="1969429" y="4653136"/>
            <a:ext cx="589183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package Graphic;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아래 </a:t>
            </a:r>
            <a:r>
              <a:rPr lang="en-US" altLang="ko-KR" sz="1200" dirty="0" smtClean="0"/>
              <a:t>Line </a:t>
            </a:r>
            <a:r>
              <a:rPr lang="ko-KR" altLang="en-US" sz="1200" dirty="0"/>
              <a:t>클래스를 </a:t>
            </a:r>
            <a:r>
              <a:rPr lang="en-US" altLang="ko-KR" sz="1200" dirty="0"/>
              <a:t>Graphic </a:t>
            </a:r>
            <a:r>
              <a:rPr lang="ko-KR" altLang="en-US" sz="1200" dirty="0"/>
              <a:t>패키지에 저장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/>
              <a:t>UI.Tools</a:t>
            </a:r>
            <a:r>
              <a:rPr lang="en-US" altLang="ko-KR" sz="1200" b="1" dirty="0" smtClean="0"/>
              <a:t>; // </a:t>
            </a:r>
            <a:r>
              <a:rPr lang="en-US" altLang="ko-KR" sz="1200" b="1" dirty="0" err="1" smtClean="0"/>
              <a:t>UI.Tools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클래스의 경로명 </a:t>
            </a:r>
            <a:r>
              <a:rPr lang="ko-KR" altLang="en-US" sz="1200" b="1" dirty="0" err="1" smtClean="0"/>
              <a:t>임포트</a:t>
            </a:r>
            <a:endParaRPr lang="en-US" altLang="ko-KR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Line extends Shape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draw()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Tools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new </a:t>
            </a:r>
            <a:r>
              <a:rPr lang="en-US" altLang="ko-KR" sz="1200" b="1" dirty="0"/>
              <a:t>Tools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1452282" y="4661647"/>
            <a:ext cx="555836" cy="496095"/>
          </a:xfrm>
          <a:custGeom>
            <a:avLst/>
            <a:gdLst>
              <a:gd name="connsiteX0" fmla="*/ 0 w 555836"/>
              <a:gd name="connsiteY0" fmla="*/ 0 h 496095"/>
              <a:gd name="connsiteX1" fmla="*/ 555812 w 555836"/>
              <a:gd name="connsiteY1" fmla="*/ 493059 h 496095"/>
              <a:gd name="connsiteX2" fmla="*/ 17930 w 555836"/>
              <a:gd name="connsiteY2" fmla="*/ 170329 h 496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836" h="496095">
                <a:moveTo>
                  <a:pt x="0" y="0"/>
                </a:moveTo>
                <a:cubicBezTo>
                  <a:pt x="276412" y="232335"/>
                  <a:pt x="552824" y="464671"/>
                  <a:pt x="555812" y="493059"/>
                </a:cubicBezTo>
                <a:cubicBezTo>
                  <a:pt x="558800" y="521447"/>
                  <a:pt x="288365" y="345888"/>
                  <a:pt x="17930" y="170329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8996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선언문이 없는 자바 소스 파일의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클래스나 인터페이스를 디폴트 패키지에 소속시킴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디렉터리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710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5-5)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99592" y="1844824"/>
            <a:ext cx="374441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226</a:t>
            </a:fld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4932040" y="4077072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7504" y="3717032"/>
            <a:ext cx="2901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Calculator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lib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클래스는 </a:t>
            </a:r>
            <a:r>
              <a:rPr lang="en-US" altLang="ko-KR" sz="1400" dirty="0" smtClean="0"/>
              <a:t>app </a:t>
            </a:r>
            <a:r>
              <a:rPr lang="ko-KR" altLang="en-US" sz="1400" dirty="0" smtClean="0"/>
              <a:t>패키지에</a:t>
            </a:r>
            <a:endParaRPr lang="en-US" altLang="ko-KR" sz="1400" dirty="0" smtClean="0"/>
          </a:p>
          <a:p>
            <a:r>
              <a:rPr lang="ko-KR" altLang="en-US" sz="1400" dirty="0" smtClean="0"/>
              <a:t>나누어 저장하는 응용프로그램을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이클립스를</a:t>
            </a:r>
            <a:r>
              <a:rPr lang="ko-KR" altLang="en-US" sz="1400" dirty="0" smtClean="0"/>
              <a:t> 이용하여 만들기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283968" y="1892141"/>
            <a:ext cx="945500" cy="280928"/>
          </a:xfrm>
          <a:prstGeom prst="wedgeRoundRectCallout">
            <a:avLst>
              <a:gd name="adj1" fmla="val -207616"/>
              <a:gd name="adj2" fmla="val -225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lib </a:t>
            </a:r>
            <a:r>
              <a:rPr lang="ko-KR" altLang="en-US" sz="1050" dirty="0"/>
              <a:t>패키지에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207886" y="2918938"/>
            <a:ext cx="1021582" cy="280928"/>
          </a:xfrm>
          <a:prstGeom prst="wedgeRoundRectCallout">
            <a:avLst>
              <a:gd name="adj1" fmla="val -78959"/>
              <a:gd name="adj2" fmla="val -28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smtClean="0"/>
              <a:t>app </a:t>
            </a:r>
            <a:r>
              <a:rPr lang="ko-KR" altLang="en-US" sz="1050" dirty="0"/>
              <a:t>패키지에</a:t>
            </a:r>
          </a:p>
        </p:txBody>
      </p:sp>
    </p:spTree>
    <p:extLst>
      <p:ext uri="{BB962C8B-B14F-4D97-AF65-F5344CB8AC3E}">
        <p14:creationId xmlns:p14="http://schemas.microsoft.com/office/powerpoint/2010/main" val="314051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27584" y="117475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프로젝트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PackageEx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228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타원 9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229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496705" y="2060848"/>
            <a:ext cx="6150589" cy="3597823"/>
            <a:chOff x="1115616" y="1136650"/>
            <a:chExt cx="6150589" cy="359782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0" name="모서리가 둥근 사각형 설명선 9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45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83968" y="4445405"/>
            <a:ext cx="3240361" cy="360040"/>
          </a:xfrm>
          <a:prstGeom prst="wedgeRoundRectCallout">
            <a:avLst>
              <a:gd name="adj1" fmla="val -65550"/>
              <a:gd name="adj2" fmla="val 64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레퍼런스는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C/C++</a:t>
            </a:r>
            <a:r>
              <a:rPr lang="ko-KR" altLang="en-US" sz="1000" dirty="0" smtClean="0">
                <a:solidFill>
                  <a:schemeClr val="tx1"/>
                </a:solidFill>
              </a:rPr>
              <a:t>의 포인터와 유사한 개념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그러나 메모리 주소는 아님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1474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lib </a:t>
            </a:r>
            <a:r>
              <a:rPr lang="ko-KR" altLang="en-US" dirty="0" smtClean="0"/>
              <a:t>패키지에 클래스 </a:t>
            </a:r>
            <a:r>
              <a:rPr lang="en-US" altLang="ko-KR" dirty="0" smtClean="0"/>
              <a:t>Calculator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24" name="타원 2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30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Calculator </a:t>
            </a:r>
            <a:r>
              <a:rPr lang="ko-KR" altLang="en-US" dirty="0" smtClean="0"/>
              <a:t>소스 작성 후 수</a:t>
            </a:r>
            <a:r>
              <a:rPr lang="ko-KR" altLang="en-US" dirty="0"/>
              <a:t>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2" name="타원 11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사각형 설명선 12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8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18864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패키지에 </a:t>
            </a:r>
            <a:r>
              <a:rPr lang="en-US" altLang="ko-KR" dirty="0" smtClean="0"/>
              <a:t>GoodCalc.java </a:t>
            </a:r>
            <a:r>
              <a:rPr lang="ko-KR" altLang="en-US" dirty="0" smtClean="0"/>
              <a:t>작성 후 수정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모서리가 둥근 사각형 설명선 7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40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233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076056" y="-16525"/>
            <a:ext cx="3789049" cy="527065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</a:t>
            </a:r>
            <a:r>
              <a:rPr lang="en-US" altLang="ko-KR" sz="1600" dirty="0" smtClean="0"/>
              <a:t> 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5" name="타원 2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" name="모서리가 둥근 사각형 설명선 2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9" name="타원 28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0" name="모서리가 둥근 사각형 설명선 29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7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5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235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425901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545144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237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Files\Java\jdk-10\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916791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238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xmlns="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79249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81263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23" y="2571744"/>
            <a:ext cx="774382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75969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xmlns="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xmlns="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xmlns="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xmlns="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xmlns="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xmlns="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xmlns="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xmlns="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xmlns="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자동으로 </a:t>
            </a:r>
            <a:r>
              <a:rPr lang="en-US" altLang="ko-KR" dirty="0" smtClean="0"/>
              <a:t>import </a:t>
            </a:r>
            <a:r>
              <a:rPr lang="ko-KR" altLang="en-US" dirty="0" smtClean="0"/>
              <a:t>됨 </a:t>
            </a:r>
            <a:r>
              <a:rPr lang="en-US" altLang="ko-KR" dirty="0" smtClean="0"/>
              <a:t>-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java.io</a:t>
            </a:r>
          </a:p>
          <a:p>
            <a:pPr lvl="2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java.awt</a:t>
            </a:r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프로그램을 작성하기 위한 </a:t>
            </a:r>
            <a:r>
              <a:rPr lang="en-US" altLang="ko-KR" dirty="0"/>
              <a:t>AWT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GUI </a:t>
            </a:r>
            <a:r>
              <a:rPr lang="ko-KR" altLang="en-US" dirty="0" smtClean="0"/>
              <a:t>프로그래밍을 작성하기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6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자바 클래스는 반드시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를 상속받도록 자동 컴파일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클래스가 상속받는 공통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243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56992"/>
            <a:ext cx="7701186" cy="3042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9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속성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클래스는 객체의 속성을 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hashCode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해시코드 값을 </a:t>
            </a:r>
            <a:r>
              <a:rPr lang="ko-KR" altLang="en-US" dirty="0" err="1" smtClean="0"/>
              <a:t>리턴하며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객체마다 다름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getClass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클래스 정보를 담은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객체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getName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클래스 이름 리턴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객체를 문자열로 리턴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</a:t>
            </a:r>
            <a:r>
              <a:rPr lang="en-US" altLang="ko-KR" dirty="0"/>
              <a:t>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알아내기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54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Object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이용하여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 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객체의 문자열을 출력해보자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844824"/>
            <a:ext cx="6696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ObjectPropertyEx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p.getClass</a:t>
            </a:r>
            <a:r>
              <a:rPr lang="en-US" altLang="ko-KR" sz="1400" b="1" dirty="0"/>
              <a:t>()</a:t>
            </a:r>
            <a:r>
              <a:rPr lang="en-US" altLang="ko-KR" sz="1400" dirty="0"/>
              <a:t>.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클래스 이름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p.hashCode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해시 코드 값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/>
              <a:t>객체의 문자열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755576" y="5301208"/>
            <a:ext cx="6696744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22279806</a:t>
            </a:r>
          </a:p>
          <a:p>
            <a:r>
              <a:rPr lang="en-US" altLang="ko-KR" sz="1400" dirty="0"/>
              <a:t>Point@153f67e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786379" y="5418512"/>
            <a:ext cx="1779218" cy="504056"/>
          </a:xfrm>
          <a:prstGeom prst="wedgeRoundRectCallout">
            <a:avLst>
              <a:gd name="adj1" fmla="val -113469"/>
              <a:gd name="adj2" fmla="val 1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>
                <a:solidFill>
                  <a:schemeClr val="tx1"/>
                </a:solidFill>
              </a:rPr>
              <a:t>해시 코드의 </a:t>
            </a:r>
            <a:r>
              <a:rPr lang="en-US" altLang="ko-KR" sz="1050" dirty="0">
                <a:solidFill>
                  <a:schemeClr val="tx1"/>
                </a:solidFill>
              </a:rPr>
              <a:t>16</a:t>
            </a:r>
            <a:r>
              <a:rPr lang="ko-KR" altLang="en-US" sz="1050" dirty="0">
                <a:solidFill>
                  <a:schemeClr val="tx1"/>
                </a:solidFill>
              </a:rPr>
              <a:t>진수 값</a:t>
            </a:r>
            <a:r>
              <a:rPr lang="en-US" altLang="ko-KR" sz="105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50" dirty="0">
                <a:solidFill>
                  <a:schemeClr val="tx1"/>
                </a:solidFill>
              </a:rPr>
              <a:t>이 값은 실행할 </a:t>
            </a:r>
            <a:r>
              <a:rPr lang="ko-KR" altLang="en-US" sz="1050" dirty="0" smtClean="0">
                <a:solidFill>
                  <a:schemeClr val="tx1"/>
                </a:solidFill>
              </a:rPr>
              <a:t>때마다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달라질 </a:t>
            </a:r>
            <a:r>
              <a:rPr lang="ko-KR" altLang="en-US" sz="1050" dirty="0">
                <a:solidFill>
                  <a:schemeClr val="tx1"/>
                </a:solidFill>
              </a:rPr>
              <a:t>수 </a:t>
            </a:r>
            <a:r>
              <a:rPr lang="ko-KR" altLang="en-US" sz="1050" dirty="0" smtClean="0">
                <a:solidFill>
                  <a:schemeClr val="tx1"/>
                </a:solidFill>
              </a:rPr>
              <a:t>있음</a:t>
            </a:r>
            <a:r>
              <a:rPr lang="en-US" altLang="ko-KR" sz="1050" dirty="0" smtClean="0">
                <a:solidFill>
                  <a:schemeClr val="tx1"/>
                </a:solidFill>
              </a:rPr>
              <a:t>.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1812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9141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각 클래스는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오버라이딩하여</a:t>
            </a:r>
            <a:r>
              <a:rPr lang="ko-KR" altLang="en-US" sz="1800" dirty="0"/>
              <a:t> 자신만의 문자열 리턴 가능</a:t>
            </a:r>
            <a:endParaRPr lang="en-US" altLang="ko-KR" sz="1800" dirty="0"/>
          </a:p>
          <a:p>
            <a:pPr lvl="1"/>
            <a:r>
              <a:rPr lang="ko-KR" altLang="en-US" sz="1600" dirty="0" smtClean="0"/>
              <a:t>객체를 </a:t>
            </a:r>
            <a:r>
              <a:rPr lang="ko-KR" altLang="en-US" sz="1600" dirty="0"/>
              <a:t>문자열로 반환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원형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public String </a:t>
            </a:r>
            <a:r>
              <a:rPr lang="en-US" altLang="ko-KR" sz="1400" dirty="0" err="1" smtClean="0"/>
              <a:t>toString</a:t>
            </a:r>
            <a:r>
              <a:rPr lang="en-US" altLang="ko-KR" sz="1400" dirty="0" smtClean="0"/>
              <a:t>(); 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  <a:p>
            <a:r>
              <a:rPr lang="ko-KR" altLang="en-US" sz="1800" dirty="0" smtClean="0"/>
              <a:t>컴파일러에 의한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자동 변환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 </a:t>
            </a:r>
            <a:r>
              <a:rPr lang="en-US" altLang="ko-KR" sz="1600" dirty="0" smtClean="0"/>
              <a:t>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+ </a:t>
            </a:r>
            <a:r>
              <a:rPr lang="ko-KR" altLang="en-US" sz="1600" dirty="0" smtClean="0"/>
              <a:t>문자열</a:t>
            </a:r>
            <a:r>
              <a:rPr lang="en-US" altLang="ko-KR" sz="1600" dirty="0" smtClean="0"/>
              <a:t>’</a:t>
            </a:r>
            <a:r>
              <a:rPr lang="ko-KR" altLang="en-US" sz="1600" dirty="0" smtClean="0"/>
              <a:t>로 자동 변환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객체를 단독으로 사용 하는 경우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.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으로 자동변환</a:t>
            </a:r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430438" y="4077072"/>
            <a:ext cx="2492605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smtClean="0"/>
              <a:t>a + "</a:t>
            </a:r>
            <a:r>
              <a:rPr lang="ko-KR" altLang="en-US" sz="1600" b="1" dirty="0" smtClean="0"/>
              <a:t>점</a:t>
            </a:r>
            <a:r>
              <a:rPr lang="en-US" altLang="ko-KR" sz="1600" b="1" dirty="0" smtClean="0"/>
              <a:t>"</a:t>
            </a:r>
            <a:r>
              <a:rPr lang="en-US" altLang="ko-KR" sz="1600" dirty="0" smtClean="0"/>
              <a:t>;</a:t>
            </a:r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s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8024" y="4077072"/>
            <a:ext cx="3098990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en-US" altLang="ko-KR" sz="1600" dirty="0" smtClean="0"/>
              <a:t>Point a = new Point(2,3);</a:t>
            </a:r>
          </a:p>
          <a:p>
            <a:pPr marL="0" lvl="1"/>
            <a:r>
              <a:rPr lang="en-US" altLang="ko-KR" sz="1600" dirty="0" smtClean="0"/>
              <a:t>String s = </a:t>
            </a:r>
            <a:r>
              <a:rPr lang="en-US" altLang="ko-KR" sz="1600" b="1" dirty="0" err="1" smtClean="0"/>
              <a:t>a.toString</a:t>
            </a:r>
            <a:r>
              <a:rPr lang="en-US" altLang="ko-KR" sz="1600" b="1" dirty="0" smtClean="0"/>
              <a:t>()+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점</a:t>
            </a:r>
            <a:r>
              <a:rPr lang="en-US" altLang="ko-KR" sz="1600" b="1" dirty="0"/>
              <a:t>"</a:t>
            </a:r>
            <a:r>
              <a:rPr lang="en-US" altLang="ko-KR" sz="1600" dirty="0"/>
              <a:t>; </a:t>
            </a:r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endParaRPr lang="en-US" altLang="ko-KR" sz="1600" dirty="0" smtClean="0"/>
          </a:p>
          <a:p>
            <a:pPr marL="0" lvl="1"/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s.toString</a:t>
            </a:r>
            <a:r>
              <a:rPr lang="en-US" altLang="ko-KR" sz="1600" b="1" dirty="0" smtClean="0"/>
              <a:t>()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1168" y="459027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246</a:t>
            </a:fld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2411760" y="4615681"/>
            <a:ext cx="792088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68144" y="4607762"/>
            <a:ext cx="16561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2760955" y="4616388"/>
            <a:ext cx="4074851" cy="252772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275857" y="5312241"/>
            <a:ext cx="3744416" cy="276999"/>
          </a:xfrm>
          <a:custGeom>
            <a:avLst/>
            <a:gdLst>
              <a:gd name="connsiteX0" fmla="*/ 0 w 4074851"/>
              <a:gd name="connsiteY0" fmla="*/ 0 h 149629"/>
              <a:gd name="connsiteX1" fmla="*/ 221942 w 4074851"/>
              <a:gd name="connsiteY1" fmla="*/ 133165 h 149629"/>
              <a:gd name="connsiteX2" fmla="*/ 958789 w 4074851"/>
              <a:gd name="connsiteY2" fmla="*/ 133165 h 149629"/>
              <a:gd name="connsiteX3" fmla="*/ 3542191 w 4074851"/>
              <a:gd name="connsiteY3" fmla="*/ 142043 h 149629"/>
              <a:gd name="connsiteX4" fmla="*/ 4074851 w 4074851"/>
              <a:gd name="connsiteY4" fmla="*/ 8878 h 14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851" h="149629">
                <a:moveTo>
                  <a:pt x="0" y="0"/>
                </a:moveTo>
                <a:cubicBezTo>
                  <a:pt x="31072" y="55485"/>
                  <a:pt x="62144" y="110971"/>
                  <a:pt x="221942" y="133165"/>
                </a:cubicBezTo>
                <a:cubicBezTo>
                  <a:pt x="381740" y="155359"/>
                  <a:pt x="958789" y="133165"/>
                  <a:pt x="958789" y="133165"/>
                </a:cubicBezTo>
                <a:cubicBezTo>
                  <a:pt x="1512164" y="134645"/>
                  <a:pt x="3022847" y="162758"/>
                  <a:pt x="3542191" y="142043"/>
                </a:cubicBezTo>
                <a:cubicBezTo>
                  <a:pt x="4061535" y="121329"/>
                  <a:pt x="4068193" y="65103"/>
                  <a:pt x="4074851" y="887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943413" y="5312241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자동 변환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588224" y="5327842"/>
            <a:ext cx="100811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7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2413" y="1844824"/>
            <a:ext cx="587672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private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a.toString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a</a:t>
            </a:r>
            <a:r>
              <a:rPr lang="en-US" altLang="ko-KR" sz="1400" dirty="0"/>
              <a:t>); // a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a.toString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변환됨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672413" y="5796553"/>
            <a:ext cx="587672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/>
              <a:t>Point(2,3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60" y="1342509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문자열로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리턴하는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toString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55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비교</a:t>
            </a:r>
            <a:r>
              <a:rPr lang="en-US" altLang="ko-KR" smtClean="0"/>
              <a:t>(==)</a:t>
            </a:r>
            <a:r>
              <a:rPr lang="ko-KR" altLang="en-US" smtClean="0"/>
              <a:t>와 </a:t>
            </a:r>
            <a:r>
              <a:rPr lang="en-US" altLang="ko-KR" smtClean="0"/>
              <a:t>equals()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err="1" smtClean="0"/>
              <a:t>boolean</a:t>
            </a:r>
            <a:r>
              <a:rPr lang="en-US" altLang="ko-KR" sz="2000" dirty="0" smtClean="0"/>
              <a:t> equals(Object </a:t>
            </a:r>
            <a:r>
              <a:rPr lang="en-US" altLang="ko-KR" sz="2000" dirty="0" err="1" smtClean="0"/>
              <a:t>obj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1800" dirty="0" smtClean="0"/>
              <a:t>두 객체의 내용물 비교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객체의 내용물을 비교하기 위해 </a:t>
            </a:r>
            <a:r>
              <a:rPr lang="ko-KR" altLang="en-US" sz="1800" dirty="0" smtClean="0"/>
              <a:t>클래스의 멤버로 작성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248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2276347"/>
            <a:ext cx="352042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Point a = new Point(2,3);</a:t>
            </a:r>
          </a:p>
          <a:p>
            <a:pPr defTabSz="180000"/>
            <a:r>
              <a:rPr lang="en-US" altLang="ko-KR" sz="1400" dirty="0" smtClean="0"/>
              <a:t>Point b = new Point(2,3);</a:t>
            </a:r>
          </a:p>
          <a:p>
            <a:pPr defTabSz="180000"/>
            <a:r>
              <a:rPr lang="en-US" altLang="ko-KR" sz="1400" dirty="0" smtClean="0"/>
              <a:t>Point c =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b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false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("a==b");</a:t>
            </a:r>
          </a:p>
          <a:p>
            <a:pPr defTabSz="180000"/>
            <a:r>
              <a:rPr lang="en-US" altLang="ko-KR" sz="1400" dirty="0" smtClean="0"/>
              <a:t>if(</a:t>
            </a:r>
            <a:r>
              <a:rPr lang="en-US" altLang="ko-KR" sz="1400" b="1" dirty="0" smtClean="0"/>
              <a:t>a == c</a:t>
            </a:r>
            <a:r>
              <a:rPr lang="en-US" altLang="ko-KR" sz="1400" dirty="0" smtClean="0"/>
              <a:t>) // </a:t>
            </a:r>
            <a:r>
              <a:rPr lang="en-US" altLang="ko-KR" sz="1400" dirty="0" smtClean="0">
                <a:solidFill>
                  <a:srgbClr val="FF0000"/>
                </a:solidFill>
              </a:rPr>
              <a:t>true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("a==c");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403648" y="4149080"/>
            <a:ext cx="352930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a==c</a:t>
            </a:r>
            <a:endParaRPr lang="ko-KR" altLang="en-US" sz="1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76347"/>
            <a:ext cx="3056837" cy="176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1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클래스의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7564" y="1836688"/>
            <a:ext cx="55806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equals(Object </a:t>
            </a:r>
            <a:r>
              <a:rPr lang="en-US" altLang="ko-KR" sz="1400" b="1" dirty="0" err="1" smtClean="0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b="1" dirty="0" smtClean="0"/>
              <a:t>		Point p = (Point)</a:t>
            </a:r>
            <a:r>
              <a:rPr lang="en-US" altLang="ko-KR" sz="1400" b="1" dirty="0" err="1" smtClean="0"/>
              <a:t>obj</a:t>
            </a:r>
            <a:r>
              <a:rPr lang="en-US" altLang="ko-KR" sz="1400" dirty="0" smtClean="0"/>
              <a:t>; // </a:t>
            </a:r>
            <a:r>
              <a:rPr lang="en-US" altLang="ko-KR" sz="1400" dirty="0" err="1" smtClean="0"/>
              <a:t>obj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Point </a:t>
            </a:r>
            <a:r>
              <a:rPr lang="ko-KR" altLang="en-US" sz="1400" dirty="0" smtClean="0"/>
              <a:t>타입으로 다운 캐스팅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	if(x </a:t>
            </a:r>
            <a:r>
              <a:rPr lang="en-US" altLang="ko-KR" sz="1400" b="1" dirty="0"/>
              <a:t>== </a:t>
            </a:r>
            <a:r>
              <a:rPr lang="en-US" altLang="ko-KR" sz="1400" b="1" dirty="0" err="1"/>
              <a:t>p.x</a:t>
            </a:r>
            <a:r>
              <a:rPr lang="en-US" altLang="ko-KR" sz="1400" b="1" dirty="0"/>
              <a:t> &amp;&amp; y == </a:t>
            </a:r>
            <a:r>
              <a:rPr lang="en-US" altLang="ko-KR" sz="1400" b="1" dirty="0" err="1"/>
              <a:t>p.y</a:t>
            </a:r>
            <a:r>
              <a:rPr lang="en-US" altLang="ko-KR" sz="1400" b="1" dirty="0"/>
              <a:t>) return true;</a:t>
            </a:r>
          </a:p>
          <a:p>
            <a:pPr defTabSz="180000"/>
            <a:r>
              <a:rPr lang="en-US" altLang="ko-KR" sz="1400" b="1" dirty="0" smtClean="0"/>
              <a:t>		else </a:t>
            </a:r>
            <a:r>
              <a:rPr lang="en-US" altLang="ko-KR" sz="1400" b="1" dirty="0"/>
              <a:t>return false;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== b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sz="1400" dirty="0"/>
              <a:t>Point </a:t>
            </a:r>
            <a:r>
              <a:rPr lang="ko-KR" altLang="en-US" sz="1400" dirty="0"/>
              <a:t>클래스에 </a:t>
            </a:r>
            <a:r>
              <a:rPr lang="en-US" altLang="ko-KR" sz="1400" dirty="0"/>
              <a:t>x, y</a:t>
            </a:r>
            <a:r>
              <a:rPr lang="ko-KR" altLang="en-US" sz="1400" dirty="0"/>
              <a:t> 점 좌표가 같으면 </a:t>
            </a:r>
            <a:r>
              <a:rPr lang="en-US" altLang="ko-KR" sz="1400" dirty="0"/>
              <a:t>true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리턴하는</a:t>
            </a:r>
            <a:r>
              <a:rPr lang="en-US" altLang="ko-KR" sz="1400" dirty="0"/>
              <a:t> equals()</a:t>
            </a:r>
            <a:r>
              <a:rPr lang="ko-KR" altLang="en-US" sz="1400" dirty="0"/>
              <a:t>를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300192" y="6361003"/>
            <a:ext cx="1476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249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148064" y="2493476"/>
            <a:ext cx="1779218" cy="504056"/>
          </a:xfrm>
          <a:prstGeom prst="wedgeRoundRectCallout">
            <a:avLst>
              <a:gd name="adj1" fmla="val -116141"/>
              <a:gd name="adj2" fmla="val 648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chemeClr val="tx1"/>
                </a:solidFill>
              </a:rPr>
              <a:t>이 </a:t>
            </a:r>
            <a:r>
              <a:rPr lang="en-US" altLang="ko-KR" sz="1050" dirty="0" smtClean="0">
                <a:solidFill>
                  <a:schemeClr val="tx1"/>
                </a:solidFill>
              </a:rPr>
              <a:t>Point </a:t>
            </a:r>
            <a:r>
              <a:rPr lang="ko-KR" altLang="en-US" sz="1050" dirty="0" smtClean="0">
                <a:solidFill>
                  <a:schemeClr val="tx1"/>
                </a:solidFill>
              </a:rPr>
              <a:t>객체와 객체 </a:t>
            </a:r>
            <a:r>
              <a:rPr lang="en-US" altLang="ko-KR" sz="1050" dirty="0" smtClean="0">
                <a:solidFill>
                  <a:schemeClr val="tx1"/>
                </a:solidFill>
              </a:rPr>
              <a:t>p</a:t>
            </a:r>
            <a:r>
              <a:rPr lang="ko-KR" altLang="en-US" sz="1050" dirty="0" smtClean="0">
                <a:solidFill>
                  <a:schemeClr val="tx1"/>
                </a:solidFill>
              </a:rPr>
              <a:t>가 같은지 비교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9503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6-4 : </a:t>
            </a:r>
            <a:r>
              <a:rPr lang="en-US" altLang="ko-KR" sz="2400" dirty="0" err="1"/>
              <a:t>Rect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클래스와 </a:t>
            </a:r>
            <a:r>
              <a:rPr lang="en-US" altLang="ko-KR" sz="2400" dirty="0"/>
              <a:t>equals()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), 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면적이 같으면 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55576" y="1936632"/>
            <a:ext cx="5257217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width, height;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width; </a:t>
            </a:r>
            <a:r>
              <a:rPr lang="en-US" altLang="ko-KR" sz="1200" dirty="0" err="1"/>
              <a:t>this.height</a:t>
            </a:r>
            <a:r>
              <a:rPr lang="en-US" altLang="ko-KR" sz="1200" dirty="0"/>
              <a:t> = 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public </a:t>
            </a:r>
            <a:r>
              <a:rPr lang="en-US" altLang="ko-KR" sz="1200" b="1" dirty="0" err="1"/>
              <a:t>boolean</a:t>
            </a:r>
            <a:r>
              <a:rPr lang="en-US" altLang="ko-KR" sz="1200" b="1" dirty="0"/>
              <a:t> equals(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p) 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Point </a:t>
            </a:r>
            <a:r>
              <a:rPr lang="en-US" altLang="ko-KR" sz="1200" b="1" dirty="0"/>
              <a:t>p = (Point)</a:t>
            </a:r>
            <a:r>
              <a:rPr lang="en-US" altLang="ko-KR" sz="1200" b="1" dirty="0" err="1"/>
              <a:t>obj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obj</a:t>
            </a:r>
            <a:r>
              <a:rPr lang="ko-KR" altLang="en-US" sz="1200" dirty="0"/>
              <a:t>를</a:t>
            </a:r>
            <a:r>
              <a:rPr lang="en-US" altLang="ko-KR" sz="1200" dirty="0"/>
              <a:t> Point </a:t>
            </a:r>
            <a:r>
              <a:rPr lang="ko-KR" altLang="en-US" sz="1200" dirty="0"/>
              <a:t>타입으로 다운 캐스팅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	if </a:t>
            </a:r>
            <a:r>
              <a:rPr lang="en-US" altLang="ko-KR" sz="1200" b="1" dirty="0"/>
              <a:t>(width*height == </a:t>
            </a:r>
            <a:r>
              <a:rPr lang="en-US" altLang="ko-KR" sz="1200" b="1" dirty="0" err="1"/>
              <a:t>p.width</a:t>
            </a:r>
            <a:r>
              <a:rPr lang="en-US" altLang="ko-KR" sz="1200" b="1" dirty="0"/>
              <a:t>*</a:t>
            </a:r>
            <a:r>
              <a:rPr lang="en-US" altLang="ko-KR" sz="1200" b="1" dirty="0" err="1"/>
              <a:t>p.height</a:t>
            </a:r>
            <a:r>
              <a:rPr lang="en-US" altLang="ko-KR" sz="1200" b="1" dirty="0"/>
              <a:t>) return true;</a:t>
            </a:r>
          </a:p>
          <a:p>
            <a:pPr defTabSz="180000"/>
            <a:r>
              <a:rPr lang="en-US" altLang="ko-KR" sz="1200" b="1" dirty="0" smtClean="0"/>
              <a:t>		else </a:t>
            </a:r>
            <a:r>
              <a:rPr lang="en-US" altLang="ko-KR" sz="1200" b="1" dirty="0"/>
              <a:t>return false;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RectEx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(2,3);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	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(3,2);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6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Rect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(3,4); // </a:t>
            </a:r>
            <a:r>
              <a:rPr lang="ko-KR" altLang="en-US" sz="1200" dirty="0"/>
              <a:t>면적 </a:t>
            </a:r>
            <a:r>
              <a:rPr lang="en-US" altLang="ko-KR" sz="1200" dirty="0"/>
              <a:t>12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(b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b");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a.equals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("a is equal to c");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b="1" dirty="0" err="1" smtClean="0"/>
              <a:t>b.equals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("b is equal to c");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23184" y="2757293"/>
            <a:ext cx="1779218" cy="504056"/>
          </a:xfrm>
          <a:prstGeom prst="wedgeRoundRectCallout">
            <a:avLst>
              <a:gd name="adj1" fmla="val -130434"/>
              <a:gd name="adj2" fmla="val 240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000"/>
            <a:r>
              <a:rPr lang="ko-KR" altLang="en-US" sz="1050" dirty="0">
                <a:solidFill>
                  <a:schemeClr val="tx1"/>
                </a:solidFill>
              </a:rPr>
              <a:t>이 사각형과 객체 </a:t>
            </a:r>
            <a:r>
              <a:rPr lang="en-US" altLang="ko-KR" sz="1050" dirty="0">
                <a:solidFill>
                  <a:schemeClr val="tx1"/>
                </a:solidFill>
              </a:rPr>
              <a:t>p</a:t>
            </a:r>
            <a:r>
              <a:rPr lang="ko-KR" altLang="en-US" sz="1050" dirty="0">
                <a:solidFill>
                  <a:schemeClr val="tx1"/>
                </a:solidFill>
              </a:rPr>
              <a:t>의 면적 비교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212709" y="6025168"/>
            <a:ext cx="1209305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/>
              <a:t>a is equal to b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092280" y="5359032"/>
            <a:ext cx="1779218" cy="504056"/>
          </a:xfrm>
          <a:prstGeom prst="wedgeRoundRectCallout">
            <a:avLst>
              <a:gd name="adj1" fmla="val -66444"/>
              <a:gd name="adj2" fmla="val 80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chemeClr val="tx1"/>
                </a:solidFill>
              </a:rPr>
              <a:t>a</a:t>
            </a:r>
            <a:r>
              <a:rPr lang="ko-KR" altLang="en-US" sz="1050" dirty="0">
                <a:solidFill>
                  <a:schemeClr val="tx1"/>
                </a:solidFill>
              </a:rPr>
              <a:t>와 </a:t>
            </a:r>
            <a:r>
              <a:rPr lang="en-US" altLang="ko-KR" sz="1050" dirty="0">
                <a:solidFill>
                  <a:schemeClr val="tx1"/>
                </a:solidFill>
              </a:rPr>
              <a:t>b</a:t>
            </a:r>
            <a:r>
              <a:rPr lang="ko-KR" altLang="en-US" sz="1050" dirty="0">
                <a:solidFill>
                  <a:schemeClr val="tx1"/>
                </a:solidFill>
              </a:rPr>
              <a:t>는 면적이 같으므로 </a:t>
            </a:r>
            <a:r>
              <a:rPr lang="en-US" altLang="ko-KR" sz="1050" dirty="0">
                <a:solidFill>
                  <a:schemeClr val="tx1"/>
                </a:solidFill>
              </a:rPr>
              <a:t>equals()</a:t>
            </a:r>
            <a:r>
              <a:rPr lang="ko-KR" altLang="en-US" sz="1050" dirty="0">
                <a:solidFill>
                  <a:schemeClr val="tx1"/>
                </a:solidFill>
              </a:rPr>
              <a:t>는 같다고 판단</a:t>
            </a:r>
          </a:p>
        </p:txBody>
      </p:sp>
    </p:spTree>
    <p:extLst>
      <p:ext uri="{BB962C8B-B14F-4D97-AF65-F5344CB8AC3E}">
        <p14:creationId xmlns:p14="http://schemas.microsoft.com/office/powerpoint/2010/main" val="149558370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Wrapper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자바의 기본 타입을 클래스화한</a:t>
            </a:r>
            <a:r>
              <a:rPr lang="en-US" altLang="ko-KR" sz="1800" dirty="0" smtClean="0"/>
              <a:t> 8</a:t>
            </a:r>
            <a:r>
              <a:rPr lang="ko-KR" altLang="en-US" sz="1800" dirty="0" smtClean="0"/>
              <a:t>개 클래스를 통칭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용도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객체만 사용할 수 있는 컬렉션 등에 기본 타입의 값을 사용하기 위해 </a:t>
            </a:r>
            <a:r>
              <a:rPr lang="en-US" altLang="ko-KR" sz="1800" dirty="0" smtClean="0"/>
              <a:t>-&gt; Wrapper </a:t>
            </a:r>
            <a:r>
              <a:rPr lang="ko-KR" altLang="en-US" sz="1800" dirty="0" smtClean="0"/>
              <a:t>객체로 만들어 사용</a:t>
            </a:r>
            <a:endParaRPr lang="en-US" altLang="ko-KR" sz="18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251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2"/>
            <a:ext cx="7556390" cy="800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1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252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83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 사용하는 </a:t>
            </a:r>
            <a:r>
              <a:rPr lang="en-US" altLang="ko-KR" dirty="0" smtClean="0"/>
              <a:t>Integer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en-US" altLang="ko-KR" dirty="0" smtClean="0"/>
              <a:t>Wrapper</a:t>
            </a:r>
            <a:r>
              <a:rPr lang="ko-KR" altLang="en-US" dirty="0"/>
              <a:t>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이와 유사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253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30" y="2204864"/>
            <a:ext cx="7071892" cy="405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f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f 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415305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6269" y="1710883"/>
            <a:ext cx="5827939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WrapperEx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Character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Character.toLowerCase</a:t>
            </a:r>
            <a:r>
              <a:rPr lang="en-US" altLang="ko-KR" sz="1100" b="1" dirty="0"/>
              <a:t>('A')</a:t>
            </a:r>
            <a:r>
              <a:rPr lang="en-US" altLang="ko-KR" sz="1100" dirty="0"/>
              <a:t>); // 'A'</a:t>
            </a:r>
            <a:r>
              <a:rPr lang="ko-KR" altLang="en-US" sz="1100" dirty="0"/>
              <a:t>를 소문자로 변환</a:t>
            </a:r>
          </a:p>
          <a:p>
            <a:pPr defTabSz="180000"/>
            <a:r>
              <a:rPr lang="sv-SE" altLang="ko-KR" sz="1100" dirty="0" smtClean="0"/>
              <a:t>		char </a:t>
            </a:r>
            <a:r>
              <a:rPr lang="sv-SE" altLang="ko-KR" sz="1100" dirty="0"/>
              <a:t>c1='4', c2='F';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Character.isDigit</a:t>
            </a:r>
            <a:r>
              <a:rPr lang="en-US" altLang="ko-KR" sz="1100" b="1" dirty="0" smtClean="0"/>
              <a:t>(c1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c1</a:t>
            </a:r>
            <a:r>
              <a:rPr lang="ko-KR" altLang="en-US" sz="1100" dirty="0"/>
              <a:t>이 숫자이면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(c1 </a:t>
            </a:r>
            <a:r>
              <a:rPr lang="en-US" altLang="ko-KR" sz="1100" dirty="0"/>
              <a:t>+ "</a:t>
            </a:r>
            <a:r>
              <a:rPr lang="ko-KR" altLang="en-US" sz="1100" dirty="0"/>
              <a:t>는 숫자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if(</a:t>
            </a:r>
            <a:r>
              <a:rPr lang="en-US" altLang="ko-KR" sz="1100" b="1" dirty="0" err="1" smtClean="0"/>
              <a:t>Character.isAlphabetic</a:t>
            </a:r>
            <a:r>
              <a:rPr lang="en-US" altLang="ko-KR" sz="1100" b="1" dirty="0" smtClean="0"/>
              <a:t>(c2</a:t>
            </a:r>
            <a:r>
              <a:rPr lang="en-US" altLang="ko-KR" sz="1100" b="1" dirty="0"/>
              <a:t>)</a:t>
            </a:r>
            <a:r>
              <a:rPr lang="en-US" altLang="ko-KR" sz="1100" dirty="0"/>
              <a:t>) // </a:t>
            </a:r>
            <a:r>
              <a:rPr lang="ko-KR" altLang="en-US" sz="1100" dirty="0"/>
              <a:t>문자 </a:t>
            </a:r>
            <a:r>
              <a:rPr lang="en-US" altLang="ko-KR" sz="1100" dirty="0"/>
              <a:t>c2</a:t>
            </a:r>
            <a:r>
              <a:rPr lang="ko-KR" altLang="en-US" sz="1100" dirty="0"/>
              <a:t>가 영문자이면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(c2 </a:t>
            </a:r>
            <a:r>
              <a:rPr lang="en-US" altLang="ko-KR" sz="1100" dirty="0"/>
              <a:t>+ "</a:t>
            </a:r>
            <a:r>
              <a:rPr lang="ko-KR" altLang="en-US" sz="1100" dirty="0"/>
              <a:t>는 영문자</a:t>
            </a:r>
            <a:r>
              <a:rPr lang="en-US" altLang="ko-KR" sz="1100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/>
              <a:t>Integer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Integer.parseInt</a:t>
            </a:r>
            <a:r>
              <a:rPr lang="en-US" altLang="ko-KR" sz="1100" b="1" dirty="0"/>
              <a:t>("28")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 </a:t>
            </a:r>
            <a:r>
              <a:rPr lang="en-US" altLang="ko-KR" sz="1100" dirty="0"/>
              <a:t>"28"</a:t>
            </a:r>
            <a:r>
              <a:rPr lang="ko-KR" altLang="en-US" sz="1100" dirty="0"/>
              <a:t>을 </a:t>
            </a:r>
            <a:r>
              <a:rPr lang="en-US" altLang="ko-KR" sz="1100" dirty="0"/>
              <a:t>10</a:t>
            </a:r>
            <a:r>
              <a:rPr lang="ko-KR" altLang="en-US" sz="1100" dirty="0"/>
              <a:t>진수로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 </a:t>
            </a:r>
            <a:r>
              <a:rPr lang="en-US" altLang="ko-KR" sz="1100" dirty="0"/>
              <a:t>28</a:t>
            </a:r>
            <a:r>
              <a:rPr lang="ko-KR" altLang="en-US" sz="1100" dirty="0"/>
              <a:t>을 </a:t>
            </a:r>
            <a:r>
              <a:rPr lang="en-US" altLang="ko-KR" sz="1100" dirty="0"/>
              <a:t>2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Integer.toBinaryString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을 </a:t>
            </a:r>
            <a:r>
              <a:rPr lang="en-US" altLang="ko-KR" sz="1100" dirty="0"/>
              <a:t>16</a:t>
            </a:r>
            <a:r>
              <a:rPr lang="ko-KR" altLang="en-US" sz="1100" dirty="0"/>
              <a:t>진수 문자열로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Integer.bitCount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28</a:t>
            </a:r>
            <a:r>
              <a:rPr lang="ko-KR" altLang="en-US" sz="1100" dirty="0"/>
              <a:t>에 대한 </a:t>
            </a:r>
            <a:r>
              <a:rPr lang="en-US" altLang="ko-KR" sz="1100" dirty="0"/>
              <a:t>2</a:t>
            </a:r>
            <a:r>
              <a:rPr lang="ko-KR" altLang="en-US" sz="1100" dirty="0"/>
              <a:t>진수의 </a:t>
            </a:r>
            <a:r>
              <a:rPr lang="en-US" altLang="ko-KR" sz="1100" dirty="0"/>
              <a:t>1</a:t>
            </a:r>
            <a:r>
              <a:rPr lang="ko-KR" altLang="en-US" sz="1100" dirty="0"/>
              <a:t>의 개수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Integer </a:t>
            </a:r>
            <a:r>
              <a:rPr lang="en-US" altLang="ko-KR" sz="1100" b="1" dirty="0" err="1"/>
              <a:t>i</a:t>
            </a:r>
            <a:r>
              <a:rPr lang="en-US" altLang="ko-KR" sz="1100" b="1" dirty="0"/>
              <a:t> = </a:t>
            </a:r>
            <a:r>
              <a:rPr lang="en-US" altLang="ko-KR" sz="1100" b="1" dirty="0" err="1" smtClean="0"/>
              <a:t>Integer.valueOf</a:t>
            </a:r>
            <a:r>
              <a:rPr lang="en-US" altLang="ko-KR" sz="1100" b="1" dirty="0" smtClean="0"/>
              <a:t>(28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i.doubleValue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정수를 </a:t>
            </a:r>
            <a:r>
              <a:rPr lang="en-US" altLang="ko-KR" sz="1100" dirty="0"/>
              <a:t>double </a:t>
            </a:r>
            <a:r>
              <a:rPr lang="ko-KR" altLang="en-US" sz="1100" dirty="0"/>
              <a:t>값으로 변환</a:t>
            </a:r>
            <a:r>
              <a:rPr lang="en-US" altLang="ko-KR" sz="1100" dirty="0"/>
              <a:t>. 28.0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Double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Double </a:t>
            </a:r>
            <a:r>
              <a:rPr lang="en-US" altLang="ko-KR" sz="1100" b="1" dirty="0"/>
              <a:t>d = </a:t>
            </a:r>
            <a:r>
              <a:rPr lang="en-US" altLang="ko-KR" sz="1100" b="1" dirty="0" err="1" smtClean="0"/>
              <a:t>Double.valueOf</a:t>
            </a:r>
            <a:r>
              <a:rPr lang="en-US" altLang="ko-KR" sz="1100" b="1" dirty="0" smtClean="0"/>
              <a:t>(3.14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d.toString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Double</a:t>
            </a:r>
            <a:r>
              <a:rPr lang="ko-KR" altLang="en-US" sz="1100" dirty="0"/>
              <a:t>을 문자열 </a:t>
            </a:r>
            <a:r>
              <a:rPr lang="en-US" altLang="ko-KR" sz="1100" dirty="0"/>
              <a:t>"3.14"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Double.parseDouble</a:t>
            </a:r>
            <a:r>
              <a:rPr lang="en-US" altLang="ko-KR" sz="1100" b="1" dirty="0"/>
              <a:t>("3.14")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실수 </a:t>
            </a:r>
            <a:r>
              <a:rPr lang="en-US" altLang="ko-KR" sz="1100" dirty="0"/>
              <a:t>3.14</a:t>
            </a:r>
            <a:r>
              <a:rPr lang="ko-KR" altLang="en-US" sz="1100" dirty="0"/>
              <a:t>로 변환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Boolean </a:t>
            </a:r>
            <a:r>
              <a:rPr lang="ko-KR" altLang="en-US" sz="1100" dirty="0"/>
              <a:t>사용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boolean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b = (4&gt;3); </a:t>
            </a:r>
            <a:r>
              <a:rPr lang="en-US" altLang="ko-KR" sz="1100" dirty="0"/>
              <a:t>// b</a:t>
            </a:r>
            <a:r>
              <a:rPr lang="ko-KR" altLang="en-US" sz="1100" dirty="0"/>
              <a:t>는 </a:t>
            </a:r>
            <a:r>
              <a:rPr lang="en-US" altLang="ko-KR" sz="1100" dirty="0"/>
              <a:t>true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Boolean.toString</a:t>
            </a:r>
            <a:r>
              <a:rPr lang="en-US" altLang="ko-KR" sz="1100" b="1" dirty="0" smtClean="0"/>
              <a:t>(b</a:t>
            </a:r>
            <a:r>
              <a:rPr lang="en-US" altLang="ko-KR" sz="1100" b="1" dirty="0"/>
              <a:t>)</a:t>
            </a:r>
            <a:r>
              <a:rPr lang="en-US" altLang="ko-KR" sz="1100" dirty="0"/>
              <a:t>); // true</a:t>
            </a:r>
            <a:r>
              <a:rPr lang="ko-KR" altLang="en-US" sz="1100" dirty="0"/>
              <a:t>를 문자열 </a:t>
            </a:r>
            <a:r>
              <a:rPr lang="en-US" altLang="ko-KR" sz="1100" dirty="0"/>
              <a:t>"true"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Boolean.parseBoolean</a:t>
            </a:r>
            <a:r>
              <a:rPr lang="en-US" altLang="ko-KR" sz="1100" b="1" dirty="0"/>
              <a:t>("false")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문자열을 </a:t>
            </a:r>
            <a:r>
              <a:rPr lang="en-US" altLang="ko-KR" sz="1100" dirty="0"/>
              <a:t>false</a:t>
            </a:r>
            <a:r>
              <a:rPr lang="ko-KR" altLang="en-US" sz="1100" dirty="0"/>
              <a:t>로 변환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10" y="1268760"/>
            <a:ext cx="781752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다음은 </a:t>
            </a:r>
            <a:r>
              <a:rPr lang="en-US" altLang="ko-KR" sz="1400" dirty="0"/>
              <a:t>Wrapper </a:t>
            </a:r>
            <a:r>
              <a:rPr lang="ko-KR" altLang="en-US" sz="1400" dirty="0"/>
              <a:t>클래스를 활용하는 예이다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프로그램의 결과는 무엇인가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660232" y="4219262"/>
            <a:ext cx="898003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</a:t>
            </a:r>
            <a:r>
              <a:rPr lang="ko-KR" altLang="en-US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28.0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false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err="1" smtClean="0"/>
              <a:t>박싱</a:t>
            </a:r>
            <a:r>
              <a:rPr lang="en-US" altLang="ko-KR" sz="1800" dirty="0" smtClean="0"/>
              <a:t>(boxing)</a:t>
            </a:r>
          </a:p>
          <a:p>
            <a:pPr lvl="2"/>
            <a:r>
              <a:rPr lang="ko-KR" altLang="en-US" sz="1600" dirty="0" smtClean="0"/>
              <a:t>기본 타입의 값을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변환하는 것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언박싱</a:t>
            </a:r>
            <a:r>
              <a:rPr lang="en-US" altLang="ko-KR" sz="1800" dirty="0" smtClean="0"/>
              <a:t>(unboxing)</a:t>
            </a:r>
          </a:p>
          <a:p>
            <a:pPr lvl="2"/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객체에 들어 있는 기본 타입의 값을 빼내는 것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박싱의</a:t>
            </a:r>
            <a:r>
              <a:rPr lang="ko-KR" altLang="en-US" sz="1600" dirty="0" smtClean="0"/>
              <a:t> 반대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자동 </a:t>
            </a:r>
            <a:r>
              <a:rPr lang="ko-KR" altLang="en-US" sz="1800" dirty="0" err="1" smtClean="0"/>
              <a:t>박싱과</a:t>
            </a:r>
            <a:r>
              <a:rPr lang="ko-KR" altLang="en-US" sz="1800" dirty="0" smtClean="0"/>
              <a:t> 자동 </a:t>
            </a:r>
            <a:r>
              <a:rPr lang="ko-KR" altLang="en-US" sz="1800" dirty="0" err="1" smtClean="0"/>
              <a:t>언박싱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JDK 1.5</a:t>
            </a:r>
            <a:r>
              <a:rPr lang="ko-KR" altLang="en-US" sz="1600" dirty="0" smtClean="0"/>
              <a:t>부터 </a:t>
            </a:r>
            <a:r>
              <a:rPr lang="ko-KR" altLang="en-US" sz="1600" dirty="0" err="1" smtClean="0"/>
              <a:t>박싱과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언박싱은</a:t>
            </a:r>
            <a:r>
              <a:rPr lang="ko-KR" altLang="en-US" sz="1600" dirty="0" smtClean="0"/>
              <a:t> 자동으로 이루어지도록 </a:t>
            </a:r>
            <a:r>
              <a:rPr lang="ko-KR" altLang="en-US" sz="1600" dirty="0" err="1" smtClean="0"/>
              <a:t>컴파일됨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20395" y="5661248"/>
            <a:ext cx="691276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ten = 10;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박싱</a:t>
            </a:r>
            <a:r>
              <a:rPr lang="en-US" altLang="ko-KR" sz="1400" dirty="0"/>
              <a:t>. Integer ten = </a:t>
            </a:r>
            <a:r>
              <a:rPr lang="en-US" altLang="ko-KR" sz="1400" dirty="0" err="1"/>
              <a:t>Integer.valueOf</a:t>
            </a:r>
            <a:r>
              <a:rPr lang="en-US" altLang="ko-KR" sz="1400" dirty="0"/>
              <a:t>(10);</a:t>
            </a:r>
            <a:r>
              <a:rPr lang="ko-KR" altLang="en-US" sz="1400" dirty="0"/>
              <a:t>로 자동 처리</a:t>
            </a:r>
            <a:endParaRPr lang="en-US" altLang="ko-KR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ten; 	// </a:t>
            </a:r>
            <a:r>
              <a:rPr lang="ko-KR" altLang="en-US" sz="1400" dirty="0"/>
              <a:t>자동 </a:t>
            </a:r>
            <a:r>
              <a:rPr lang="ko-KR" altLang="en-US" sz="1400" dirty="0" err="1"/>
              <a:t>언박싱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ten.intValue</a:t>
            </a:r>
            <a:r>
              <a:rPr lang="en-US" altLang="ko-KR" sz="1400" dirty="0"/>
              <a:t>();</a:t>
            </a:r>
            <a:r>
              <a:rPr lang="ko-KR" altLang="en-US" sz="1400" dirty="0"/>
              <a:t>로 자동 처리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315" y="3068960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7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생성과 특징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문자열을 나타냄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처리됨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생성 사례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327695" y="3140968"/>
            <a:ext cx="642942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1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8224292" cy="2482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리터럴과 </a:t>
            </a:r>
            <a:r>
              <a:rPr lang="en-US" altLang="ko-KR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 내부에서 </a:t>
            </a:r>
            <a:r>
              <a:rPr lang="ko-KR" altLang="en-US" sz="1600" dirty="0" err="1" smtClean="0"/>
              <a:t>리터럴</a:t>
            </a:r>
            <a:r>
              <a:rPr lang="ko-KR" altLang="en-US" sz="1600" dirty="0" smtClean="0"/>
              <a:t> 테이블에 저장되고 관리됨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응용프로그램에서 공유됨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</a:t>
            </a:r>
            <a:r>
              <a:rPr lang="ko-KR" altLang="en-US" sz="1400" dirty="0" smtClean="0"/>
              <a:t> 사례</a:t>
            </a:r>
            <a:r>
              <a:rPr lang="en-US" altLang="ko-KR" sz="1400" dirty="0" smtClean="0"/>
              <a:t>) String s = "Hello"; </a:t>
            </a:r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으로 생성된 </a:t>
            </a:r>
            <a:r>
              <a:rPr lang="ko-KR" altLang="en-US" sz="1800" dirty="0" err="1" smtClean="0"/>
              <a:t>스트링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객체는 </a:t>
            </a:r>
            <a:r>
              <a:rPr lang="ko-KR" altLang="en-US" sz="1600" dirty="0" err="1" smtClean="0"/>
              <a:t>힙에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생성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스트링은</a:t>
            </a:r>
            <a:r>
              <a:rPr lang="ko-KR" altLang="en-US" sz="1600" dirty="0" smtClean="0"/>
              <a:t> 공유되지 않음</a:t>
            </a:r>
            <a:endParaRPr lang="en-US" altLang="ko-KR" sz="1600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객체는 수정 불가능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스트링이든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new String()</a:t>
            </a:r>
            <a:r>
              <a:rPr lang="ko-KR" altLang="en-US" sz="1800" dirty="0" smtClean="0"/>
              <a:t>을 생성했든 객체의 문자열 수정 불가능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스트링</a:t>
            </a:r>
            <a:r>
              <a:rPr lang="ko-KR" altLang="en-US" sz="2000" dirty="0" smtClean="0"/>
              <a:t> 비교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 비교할 때 반드시 </a:t>
            </a:r>
            <a:r>
              <a:rPr lang="en-US" altLang="ko-KR" sz="1800" dirty="0" smtClean="0"/>
              <a:t>equals()</a:t>
            </a:r>
            <a:r>
              <a:rPr lang="ko-KR" altLang="en-US" sz="1800" dirty="0" smtClean="0"/>
              <a:t>를 사용하여야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equals()</a:t>
            </a:r>
            <a:r>
              <a:rPr lang="ko-KR" altLang="en-US" sz="1600" dirty="0" smtClean="0"/>
              <a:t>는 내용을 비교하기 때문</a:t>
            </a:r>
            <a:endParaRPr lang="en-US" altLang="ko-KR" sz="1600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496916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s = new String("Hello");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스트링은</a:t>
            </a:r>
            <a:r>
              <a:rPr lang="ko-KR" altLang="en-US" sz="1400" dirty="0"/>
              <a:t> 수정 불가능</a:t>
            </a:r>
          </a:p>
          <a:p>
            <a:r>
              <a:rPr lang="en-US" altLang="ko-KR" sz="1400" dirty="0"/>
              <a:t>String t = </a:t>
            </a:r>
            <a:r>
              <a:rPr lang="en-US" altLang="ko-KR" sz="1400" dirty="0" err="1"/>
              <a:t>s.concat</a:t>
            </a:r>
            <a:r>
              <a:rPr lang="en-US" altLang="ko-KR" sz="1400" dirty="0"/>
              <a:t>("Java");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en-US" altLang="ko-KR" sz="1400" dirty="0"/>
              <a:t>s</a:t>
            </a:r>
            <a:r>
              <a:rPr lang="ko-KR" altLang="en-US" sz="1400" dirty="0"/>
              <a:t>에 </a:t>
            </a:r>
            <a:r>
              <a:rPr lang="en-US" altLang="ko-KR" sz="1400" dirty="0"/>
              <a:t>"Java"</a:t>
            </a:r>
            <a:r>
              <a:rPr lang="ko-KR" altLang="en-US" sz="1400" dirty="0"/>
              <a:t>를 덧붙인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리턴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6" y="3140968"/>
            <a:ext cx="5087466" cy="117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5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01008"/>
            <a:ext cx="55054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5301208"/>
            <a:ext cx="44709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radius;</a:t>
            </a:r>
          </a:p>
          <a:p>
            <a:r>
              <a:rPr lang="en-US" altLang="ko-KR" sz="1600" dirty="0"/>
              <a:t>double weight = 75.56;</a:t>
            </a:r>
          </a:p>
          <a:p>
            <a:r>
              <a:rPr lang="en-US" altLang="ko-KR" sz="1600" dirty="0" smtClean="0"/>
              <a:t>char c1 , c2, c3 = 'c';</a:t>
            </a:r>
          </a:p>
        </p:txBody>
      </p:sp>
    </p:spTree>
    <p:extLst>
      <p:ext uri="{BB962C8B-B14F-4D97-AF65-F5344CB8AC3E}">
        <p14:creationId xmlns:p14="http://schemas.microsoft.com/office/powerpoint/2010/main" val="111296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260</a:t>
            </a:fld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6" y="1319632"/>
            <a:ext cx="6156481" cy="549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01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200" dirty="0" err="1" smtClean="0"/>
              <a:t>스트링</a:t>
            </a:r>
            <a:r>
              <a:rPr lang="ko-KR" altLang="en-US" sz="2200" dirty="0" smtClean="0"/>
              <a:t> 비교</a:t>
            </a:r>
            <a:r>
              <a:rPr lang="en-US" altLang="ko-KR" sz="2200" dirty="0" smtClean="0"/>
              <a:t>, equals()</a:t>
            </a:r>
            <a:r>
              <a:rPr lang="ko-KR" altLang="en-US" sz="2200" dirty="0" smtClean="0"/>
              <a:t>와  </a:t>
            </a:r>
            <a:r>
              <a:rPr lang="en-US" altLang="ko-KR" sz="2200" dirty="0" err="1" smtClean="0"/>
              <a:t>compareTo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ko-KR" altLang="en-US" sz="1800" dirty="0" smtClean="0"/>
              <a:t>스트링 비교에 </a:t>
            </a:r>
            <a:r>
              <a:rPr lang="en-US" altLang="ko-KR" sz="1800" dirty="0" smtClean="0"/>
              <a:t>== </a:t>
            </a:r>
            <a:r>
              <a:rPr lang="ko-KR" altLang="en-US" sz="1800" dirty="0" smtClean="0"/>
              <a:t>연산자 절대 사용 금지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equals()</a:t>
            </a:r>
          </a:p>
          <a:p>
            <a:pPr lvl="2"/>
            <a:r>
              <a:rPr lang="ko-KR" altLang="en-US" sz="1600" dirty="0" smtClean="0"/>
              <a:t>스트링이 같으면 </a:t>
            </a:r>
            <a:r>
              <a:rPr lang="en-US" altLang="ko-KR" sz="1600" dirty="0" smtClean="0"/>
              <a:t>true, </a:t>
            </a:r>
            <a:r>
              <a:rPr lang="ko-KR" altLang="en-US" sz="1600" dirty="0" smtClean="0"/>
              <a:t>아니면 </a:t>
            </a:r>
            <a:r>
              <a:rPr lang="en-US" altLang="ko-KR" sz="1600" dirty="0" smtClean="0"/>
              <a:t>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compareTo</a:t>
            </a:r>
            <a:r>
              <a:rPr lang="en-US" altLang="ko-KR" sz="1800" dirty="0" smtClean="0"/>
              <a:t>(String </a:t>
            </a:r>
            <a:r>
              <a:rPr lang="en-US" altLang="ko-KR" sz="1800" dirty="0" err="1" smtClean="0"/>
              <a:t>anotherString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문자열이 같으면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먼저 나오면 음수 리턴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 문자열이 </a:t>
            </a:r>
            <a:r>
              <a:rPr lang="en-US" altLang="ko-KR" sz="1600" dirty="0" err="1" smtClean="0"/>
              <a:t>anotherString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보다 사전에 나중에 나오면 양수 리턴</a:t>
            </a:r>
            <a:endParaRPr lang="en-US" altLang="ko-KR" sz="1600" dirty="0" smtClean="0"/>
          </a:p>
          <a:p>
            <a:endParaRPr lang="en-US" altLang="ko-KR" sz="22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4797152"/>
            <a:ext cx="508805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res = </a:t>
            </a:r>
            <a:r>
              <a:rPr lang="en-US" altLang="ko-KR" sz="1400" dirty="0" err="1"/>
              <a:t>java.compareTo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if(res ==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 0)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  <a:endParaRPr lang="en-US" altLang="ko-KR" sz="14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403808" y="6309320"/>
            <a:ext cx="508789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95562" y="5157192"/>
            <a:ext cx="2592288" cy="432048"/>
          </a:xfrm>
          <a:prstGeom prst="wedgeRoundRectCallout">
            <a:avLst>
              <a:gd name="adj1" fmla="val -96310"/>
              <a:gd name="adj2" fmla="val 65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</a:rPr>
              <a:t>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</a:t>
            </a:r>
            <a:r>
              <a:rPr lang="en-US" altLang="ko-KR" sz="1100" dirty="0" smtClean="0">
                <a:solidFill>
                  <a:schemeClr val="tx1"/>
                </a:solidFill>
              </a:rPr>
              <a:t>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830" y="28410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java= "Java</a:t>
            </a:r>
            <a:r>
              <a:rPr lang="en-US" altLang="ko-KR" sz="1400" dirty="0" smtClean="0"/>
              <a:t>";</a:t>
            </a:r>
          </a:p>
          <a:p>
            <a:r>
              <a:rPr lang="en-US" altLang="ko-KR" sz="1400" dirty="0" smtClean="0"/>
              <a:t>if(</a:t>
            </a:r>
            <a:r>
              <a:rPr lang="en-US" altLang="ko-KR" sz="1400" dirty="0" err="1" smtClean="0"/>
              <a:t>java.equals</a:t>
            </a:r>
            <a:r>
              <a:rPr lang="en-US" altLang="ko-KR" sz="1400" dirty="0" smtClean="0"/>
              <a:t>(“Java”)) // true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288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 </a:t>
            </a:r>
            <a:r>
              <a:rPr lang="ko-KR" altLang="en-US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sz="1800" dirty="0"/>
          </a:p>
          <a:p>
            <a:pPr lvl="1"/>
            <a:r>
              <a:rPr lang="ko-KR" altLang="en-US" sz="1800" dirty="0" smtClean="0"/>
              <a:t>공백 제거</a:t>
            </a:r>
            <a:r>
              <a:rPr lang="en-US" altLang="ko-KR" sz="1800" dirty="0" smtClean="0"/>
              <a:t>, String trim()</a:t>
            </a:r>
          </a:p>
          <a:p>
            <a:pPr lvl="2"/>
            <a:r>
              <a:rPr lang="ko-KR" altLang="en-US" sz="1600" dirty="0" smtClean="0"/>
              <a:t>키보드나 파일로부터 </a:t>
            </a:r>
            <a:r>
              <a:rPr lang="ko-KR" altLang="en-US" sz="1600" dirty="0" err="1" smtClean="0"/>
              <a:t>스트링을</a:t>
            </a:r>
            <a:r>
              <a:rPr lang="ko-KR" altLang="en-US" sz="1600" dirty="0" smtClean="0"/>
              <a:t> 입력 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 공백이 끼는 경우가 많다</a:t>
            </a:r>
            <a:r>
              <a:rPr lang="en-US" altLang="ko-KR" sz="1600" dirty="0" smtClean="0"/>
              <a:t>. -&gt; trim()</a:t>
            </a:r>
            <a:r>
              <a:rPr lang="ko-KR" altLang="en-US" sz="1600" dirty="0" smtClean="0"/>
              <a:t>을 이용하면 </a:t>
            </a:r>
            <a:r>
              <a:rPr lang="ko-KR" altLang="en-US" sz="1600" dirty="0" err="1" smtClean="0"/>
              <a:t>스트링</a:t>
            </a:r>
            <a:r>
              <a:rPr lang="ko-KR" altLang="en-US" sz="1600" dirty="0" smtClean="0"/>
              <a:t> 앞 뒤에 있는 공백 제거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ko-KR" altLang="en-US" sz="1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19672" y="2780928"/>
            <a:ext cx="508805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String a = " xyz\t";</a:t>
            </a:r>
          </a:p>
          <a:p>
            <a:r>
              <a:rPr lang="en-US" altLang="ko-KR" sz="1400" dirty="0"/>
              <a:t>String b = </a:t>
            </a:r>
            <a:r>
              <a:rPr lang="en-US" altLang="ko-KR" sz="1400" dirty="0" err="1"/>
              <a:t>a.trim</a:t>
            </a:r>
            <a:r>
              <a:rPr lang="en-US" altLang="ko-KR" sz="1400" dirty="0" smtClean="0"/>
              <a:t>();	 </a:t>
            </a:r>
            <a:r>
              <a:rPr lang="en-US" altLang="ko-KR" sz="1400" dirty="0"/>
              <a:t>// b = "xyz</a:t>
            </a:r>
            <a:r>
              <a:rPr lang="en-US" altLang="ko-KR" sz="1400" dirty="0" smtClean="0"/>
              <a:t>". </a:t>
            </a:r>
            <a:r>
              <a:rPr lang="ko-KR" altLang="en-US" sz="1400" dirty="0" smtClean="0"/>
              <a:t>빈 칸과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</a:p>
        </p:txBody>
      </p:sp>
    </p:spTree>
    <p:extLst>
      <p:ext uri="{BB962C8B-B14F-4D97-AF65-F5344CB8AC3E}">
        <p14:creationId xmlns:p14="http://schemas.microsoft.com/office/powerpoint/2010/main" val="20272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en-US" altLang="ko-KR" dirty="0"/>
              <a:t>String</a:t>
            </a:r>
            <a:r>
              <a:rPr lang="ko-KR" altLang="en-US" dirty="0"/>
              <a:t>을 활용하여 문자열 다루기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597666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StringEx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 = new String(" C#");</a:t>
            </a:r>
          </a:p>
          <a:p>
            <a:pPr defTabSz="180000"/>
            <a:r>
              <a:rPr lang="en-US" altLang="ko-KR" sz="1200" b="1" dirty="0" smtClean="0"/>
              <a:t>		String </a:t>
            </a:r>
            <a:r>
              <a:rPr lang="en-US" altLang="ko-KR" sz="1200" b="1" dirty="0"/>
              <a:t>b = new String(",C++ </a:t>
            </a:r>
            <a:r>
              <a:rPr lang="en-US" altLang="ko-KR" sz="1200" b="1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 </a:t>
            </a:r>
            <a:r>
              <a:rPr lang="en-US" altLang="ko-KR" sz="1200" dirty="0"/>
              <a:t>+ "</a:t>
            </a:r>
            <a:r>
              <a:rPr lang="ko-KR" altLang="en-US" sz="1200" dirty="0"/>
              <a:t>의 길이는 </a:t>
            </a:r>
            <a:r>
              <a:rPr lang="en-US" altLang="ko-KR" sz="1200" dirty="0"/>
              <a:t>" + </a:t>
            </a:r>
            <a:r>
              <a:rPr lang="en-US" altLang="ko-KR" sz="1200" b="1" dirty="0" err="1"/>
              <a:t>a.length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길이</a:t>
            </a:r>
            <a:r>
              <a:rPr lang="en-US" altLang="ko-KR" sz="1200" dirty="0"/>
              <a:t>(</a:t>
            </a:r>
            <a:r>
              <a:rPr lang="ko-KR" altLang="en-US" sz="1200" dirty="0"/>
              <a:t>문자 개수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a.contains</a:t>
            </a:r>
            <a:r>
              <a:rPr lang="en-US" altLang="ko-KR" sz="1200" b="1" dirty="0"/>
              <a:t>("#")</a:t>
            </a:r>
            <a:r>
              <a:rPr lang="en-US" altLang="ko-KR" sz="1200" dirty="0"/>
              <a:t>); // </a:t>
            </a:r>
            <a:r>
              <a:rPr lang="ko-KR" altLang="en-US" sz="1200" dirty="0"/>
              <a:t>문자열의 포함 </a:t>
            </a:r>
            <a:r>
              <a:rPr lang="ko-KR" altLang="en-US" sz="1200" dirty="0" smtClean="0"/>
              <a:t>관계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a.concat</a:t>
            </a:r>
            <a:r>
              <a:rPr lang="en-US" altLang="ko-KR" sz="1200" b="1" dirty="0"/>
              <a:t>(b);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연결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a.trim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앞 뒤의 공백 제거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a.replace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C#","Java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대치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s[] = </a:t>
            </a:r>
            <a:r>
              <a:rPr lang="en-US" altLang="ko-KR" sz="1200" b="1" dirty="0" err="1"/>
              <a:t>a.split</a:t>
            </a:r>
            <a:r>
              <a:rPr lang="en-US" altLang="ko-KR" sz="1200" b="1" dirty="0"/>
              <a:t>(",");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분리</a:t>
            </a:r>
          </a:p>
          <a:p>
            <a:pPr defTabSz="180000"/>
            <a:r>
              <a:rPr lang="nn-NO" altLang="ko-KR" sz="1200" dirty="0" smtClean="0"/>
              <a:t>		for </a:t>
            </a:r>
            <a:r>
              <a:rPr lang="nn-NO" altLang="ko-KR" sz="1200" dirty="0"/>
              <a:t>(int i=0; i&lt;s.length; i++)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분리된 문자열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+ ": " + s[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]);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a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a.substring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5</a:t>
            </a:r>
            <a:r>
              <a:rPr lang="ko-KR" altLang="en-US" sz="1200" dirty="0"/>
              <a:t>부터 끝까지 서브 </a:t>
            </a:r>
            <a:r>
              <a:rPr lang="ko-KR" altLang="en-US" sz="1200" dirty="0" err="1"/>
              <a:t>스트링</a:t>
            </a:r>
            <a:r>
              <a:rPr lang="ko-KR" altLang="en-US" sz="1200" dirty="0"/>
              <a:t>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char 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a.charAt</a:t>
            </a:r>
            <a:r>
              <a:rPr lang="en-US" altLang="ko-KR" sz="1200" b="1" dirty="0"/>
              <a:t>(2);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2</a:t>
            </a:r>
            <a:r>
              <a:rPr lang="ko-KR" altLang="en-US" sz="1200" dirty="0"/>
              <a:t>의 문자 리턴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76256" y="4849421"/>
            <a:ext cx="1660006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263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355976" y="1988840"/>
            <a:ext cx="504056" cy="216024"/>
          </a:xfrm>
          <a:prstGeom prst="wedgeRoundRectCallout">
            <a:avLst>
              <a:gd name="adj1" fmla="val -96310"/>
              <a:gd name="adj2" fmla="val 1093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580112" y="2492896"/>
            <a:ext cx="504056" cy="216024"/>
          </a:xfrm>
          <a:prstGeom prst="wedgeRoundRectCallout">
            <a:avLst>
              <a:gd name="adj1" fmla="val -156192"/>
              <a:gd name="adj2" fmla="val -98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true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3851920" y="286132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 C#, C++ 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4463988" y="3429000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"C#,C++"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4608004" y="3972257"/>
            <a:ext cx="1224136" cy="216024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a = "</a:t>
            </a:r>
            <a:r>
              <a:rPr lang="en-US" altLang="ko-KR" sz="1100" dirty="0" err="1">
                <a:solidFill>
                  <a:schemeClr val="tx1"/>
                </a:solidFill>
              </a:rPr>
              <a:t>Java,C</a:t>
            </a:r>
            <a:r>
              <a:rPr lang="en-US" altLang="ko-KR" sz="1100" dirty="0">
                <a:solidFill>
                  <a:schemeClr val="tx1"/>
                </a:solidFill>
              </a:rPr>
              <a:t>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4247964" y="4439323"/>
            <a:ext cx="1224136" cy="412309"/>
          </a:xfrm>
          <a:prstGeom prst="wedgeRoundRectCallout">
            <a:avLst>
              <a:gd name="adj1" fmla="val -92373"/>
              <a:gd name="adj2" fmla="val -13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s[0] = "Java"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s[1] = "C++"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688124" y="5173230"/>
            <a:ext cx="977531" cy="281360"/>
          </a:xfrm>
          <a:prstGeom prst="wedgeRoundRectCallout">
            <a:avLst>
              <a:gd name="adj1" fmla="val -90916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a = "</a:t>
            </a:r>
            <a:r>
              <a:rPr lang="en-US" altLang="ko-KR" sz="1100" dirty="0">
                <a:solidFill>
                  <a:schemeClr val="tx1"/>
                </a:solidFill>
              </a:rPr>
              <a:t>C++"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703693" y="5740642"/>
            <a:ext cx="372363" cy="281360"/>
          </a:xfrm>
          <a:prstGeom prst="wedgeRoundRectCallout">
            <a:avLst>
              <a:gd name="adj1" fmla="val -169593"/>
              <a:gd name="adj2" fmla="val -77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>
                <a:solidFill>
                  <a:schemeClr val="tx1"/>
                </a:solidFill>
              </a:rPr>
              <a:t>+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5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sz="1800" dirty="0" smtClean="0"/>
              <a:t>가변 </a:t>
            </a:r>
            <a:r>
              <a:rPr lang="ko-KR" altLang="en-US" sz="1800" dirty="0" err="1" smtClean="0"/>
              <a:t>스트링을</a:t>
            </a:r>
            <a:r>
              <a:rPr lang="ko-KR" altLang="en-US" sz="1800" dirty="0" smtClean="0"/>
              <a:t> 다루는 클래스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객체 생성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 </a:t>
            </a:r>
            <a:r>
              <a:rPr lang="en-US" altLang="ko-KR" sz="1800" dirty="0"/>
              <a:t>String </a:t>
            </a:r>
            <a:r>
              <a:rPr lang="ko-KR" altLang="en-US" sz="1800" dirty="0"/>
              <a:t>클래스와 달리 </a:t>
            </a:r>
            <a:r>
              <a:rPr lang="ko-KR" altLang="en-US" sz="1800" dirty="0" smtClean="0"/>
              <a:t>문자</a:t>
            </a:r>
            <a:r>
              <a:rPr lang="ko-KR" altLang="en-US" sz="1800" dirty="0"/>
              <a:t>열</a:t>
            </a:r>
            <a:r>
              <a:rPr lang="ko-KR" altLang="en-US" sz="1800" dirty="0" smtClean="0"/>
              <a:t> 변경 </a:t>
            </a:r>
            <a:r>
              <a:rPr lang="ko-KR" altLang="en-US" sz="1800" dirty="0"/>
              <a:t>가능</a:t>
            </a:r>
            <a:endParaRPr lang="en-US" altLang="ko-KR" sz="1800" dirty="0"/>
          </a:p>
          <a:p>
            <a:pPr lvl="2"/>
            <a:r>
              <a:rPr lang="ko-KR" altLang="en-US" sz="1600" dirty="0"/>
              <a:t>가변 크기의 버퍼를 가지고 있어 </a:t>
            </a:r>
            <a:r>
              <a:rPr lang="ko-KR" altLang="en-US" sz="1600" dirty="0" smtClean="0"/>
              <a:t>문자열 수정 </a:t>
            </a:r>
            <a:r>
              <a:rPr lang="ko-KR" altLang="en-US" sz="1600" dirty="0"/>
              <a:t>가능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문자열의 수정이 </a:t>
            </a:r>
            <a:r>
              <a:rPr lang="ko-KR" altLang="en-US" sz="1600" dirty="0"/>
              <a:t>많은 </a:t>
            </a:r>
            <a:r>
              <a:rPr lang="ko-KR" altLang="en-US" sz="1600" dirty="0" smtClean="0"/>
              <a:t>작업에 적합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스트링</a:t>
            </a:r>
            <a:r>
              <a:rPr lang="ko-KR" altLang="en-US" sz="1800" dirty="0" smtClean="0"/>
              <a:t> 조작 사례</a:t>
            </a:r>
            <a:endParaRPr lang="en-US" altLang="ko-KR" sz="1800" dirty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04864"/>
            <a:ext cx="57606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sb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StringBuffer</a:t>
            </a:r>
            <a:r>
              <a:rPr lang="en-US" altLang="ko-KR" sz="1400" dirty="0" smtClean="0"/>
              <a:t>("java");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4581128"/>
            <a:ext cx="57606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StringBuffer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StringBuffer</a:t>
            </a:r>
            <a:r>
              <a:rPr lang="en-US" altLang="ko-KR" sz="1400" dirty="0"/>
              <a:t>("This</a:t>
            </a:r>
            <a:r>
              <a:rPr lang="en-US" altLang="ko-KR" sz="1400" dirty="0" smtClean="0"/>
              <a:t>");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sb.append</a:t>
            </a:r>
            <a:r>
              <a:rPr lang="en-US" altLang="ko-KR" sz="1400" dirty="0"/>
              <a:t>(" is pencil.");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pencil."</a:t>
            </a:r>
          </a:p>
          <a:p>
            <a:r>
              <a:rPr lang="en-US" altLang="ko-KR" sz="1400" dirty="0" err="1"/>
              <a:t>sb.insert</a:t>
            </a:r>
            <a:r>
              <a:rPr lang="en-US" altLang="ko-KR" sz="1400" dirty="0"/>
              <a:t>(7, " my"); </a:t>
            </a:r>
            <a:r>
              <a:rPr lang="en-US" altLang="ko-KR" sz="1400" dirty="0" smtClean="0"/>
              <a:t>	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my pencil."</a:t>
            </a:r>
          </a:p>
          <a:p>
            <a:r>
              <a:rPr lang="en-US" altLang="ko-KR" sz="1400" dirty="0" err="1"/>
              <a:t>sb.replace</a:t>
            </a:r>
            <a:r>
              <a:rPr lang="en-US" altLang="ko-KR" sz="1400" dirty="0"/>
              <a:t>(8, 10, "your"); </a:t>
            </a:r>
            <a:r>
              <a:rPr lang="en-US" altLang="ko-KR" sz="1400" dirty="0" smtClean="0"/>
              <a:t>	// 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 = "This is your pencil."</a:t>
            </a:r>
          </a:p>
          <a:p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"This is your pencil."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194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StringTokenizer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구분 문자를 기준으로 문자열을 분리하는 클래스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구분 문자</a:t>
            </a:r>
            <a:r>
              <a:rPr lang="en-US" altLang="ko-KR" sz="1600" dirty="0" smtClean="0"/>
              <a:t>(delimiter) : </a:t>
            </a:r>
            <a:r>
              <a:rPr lang="ko-KR" altLang="en-US" sz="1600" dirty="0"/>
              <a:t>문자열을 구분할 때 사용되는 </a:t>
            </a:r>
            <a:r>
              <a:rPr lang="ko-KR" altLang="en-US" sz="1600" dirty="0" smtClean="0"/>
              <a:t>문자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토큰</a:t>
            </a:r>
            <a:r>
              <a:rPr lang="en-US" altLang="ko-KR" sz="1600" dirty="0" smtClean="0"/>
              <a:t>(token) : </a:t>
            </a:r>
            <a:r>
              <a:rPr lang="ko-KR" altLang="en-US" sz="1600" dirty="0" smtClean="0"/>
              <a:t>구분 문자로 분리된 문자열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예</a:t>
            </a:r>
            <a:r>
              <a:rPr lang="en-US" altLang="ko-KR" sz="1800" dirty="0" smtClean="0"/>
              <a:t>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600" dirty="0" smtClean="0"/>
          </a:p>
          <a:p>
            <a:pPr lvl="1"/>
            <a:endParaRPr lang="ko-KR" altLang="en-US" sz="1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265</a:t>
            </a:fld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90" y="2438799"/>
            <a:ext cx="4770271" cy="269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76227" y="5499270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776227" y="6021557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160603" y="5527813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3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160603" y="5948742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name=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kitae</a:t>
            </a:r>
            <a:r>
              <a:rPr lang="en-US" altLang="ko-KR" sz="1100" dirty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136663" y="2193608"/>
            <a:ext cx="1286510" cy="288032"/>
          </a:xfrm>
          <a:prstGeom prst="wedgeRoundRectCallout">
            <a:avLst>
              <a:gd name="adj1" fmla="val -60072"/>
              <a:gd name="adj2" fmla="val 18570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9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StringTokenizer</a:t>
            </a:r>
            <a:r>
              <a:rPr lang="ko-KR" altLang="en-US" dirty="0" smtClean="0"/>
              <a:t>로 문자열 분리 사례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65" y="1340768"/>
            <a:ext cx="4352723" cy="375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949390" y="5382536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count = </a:t>
            </a:r>
            <a:r>
              <a:rPr lang="en-US" altLang="ko-KR" sz="1200" dirty="0" err="1"/>
              <a:t>st.countTokens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949390" y="5904823"/>
            <a:ext cx="279832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token = </a:t>
            </a:r>
            <a:r>
              <a:rPr lang="en-US" altLang="ko-KR" sz="1200" dirty="0" err="1"/>
              <a:t>st.nextToken</a:t>
            </a:r>
            <a:r>
              <a:rPr lang="en-US" altLang="ko-KR" sz="1200" dirty="0"/>
              <a:t>();</a:t>
            </a:r>
            <a:endParaRPr lang="en-US" altLang="ko-KR" sz="1200" b="1" dirty="0" smtClean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333766" y="5411079"/>
            <a:ext cx="2262570" cy="281360"/>
          </a:xfrm>
          <a:prstGeom prst="wedgeRoundRectCallout">
            <a:avLst>
              <a:gd name="adj1" fmla="val -75176"/>
              <a:gd name="adj2" fmla="val -115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토큰 개수 알아내기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  count = 6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5333766" y="5832008"/>
            <a:ext cx="1548172" cy="432586"/>
          </a:xfrm>
          <a:prstGeom prst="wedgeRoundRectCallout">
            <a:avLst>
              <a:gd name="adj1" fmla="val -88365"/>
              <a:gd name="adj2" fmla="val -53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다음 토큰 얻어내기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name</a:t>
            </a:r>
            <a:r>
              <a:rPr lang="en-US" altLang="ko-KR" sz="1100" dirty="0" smtClean="0">
                <a:solidFill>
                  <a:schemeClr val="tx1"/>
                </a:solidFill>
              </a:rPr>
              <a:t>"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6825723" y="1844824"/>
            <a:ext cx="1274669" cy="504056"/>
          </a:xfrm>
          <a:prstGeom prst="wedgeRoundRectCallout">
            <a:avLst>
              <a:gd name="adj1" fmla="val -103346"/>
              <a:gd name="adj2" fmla="val -412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구문 문자는 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en-US" altLang="ko-KR" sz="11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100" dirty="0">
                <a:solidFill>
                  <a:schemeClr val="tx1"/>
                </a:solidFill>
              </a:rPr>
              <a:t>'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 err="1"/>
              <a:t>StringTokenizer</a:t>
            </a:r>
            <a:r>
              <a:rPr lang="ko-KR" altLang="en-US" dirty="0"/>
              <a:t>를 이용한 </a:t>
            </a:r>
            <a:r>
              <a:rPr lang="ko-KR" altLang="en-US" dirty="0" smtClean="0"/>
              <a:t>문자열분리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57606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query = "name=</a:t>
            </a:r>
            <a:r>
              <a:rPr lang="en-US" altLang="ko-KR" sz="1400" dirty="0" err="1"/>
              <a:t>kitae&amp;addr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seoul&amp;age</a:t>
            </a:r>
            <a:r>
              <a:rPr lang="en-US" altLang="ko-KR" sz="1400" dirty="0"/>
              <a:t>=21";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StringTokenizer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</a:t>
            </a:r>
            <a:r>
              <a:rPr lang="en-US" altLang="ko-KR" sz="1400" b="1" dirty="0" smtClean="0"/>
              <a:t>"&amp;");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</a:t>
            </a:r>
            <a:r>
              <a:rPr lang="en-US" altLang="ko-KR" sz="1400" b="1" dirty="0" err="1"/>
              <a:t>st.countTokens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분리된 토큰 개수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토큰 개수 </a:t>
            </a:r>
            <a:r>
              <a:rPr lang="en-US" altLang="ko-KR" sz="1400" dirty="0"/>
              <a:t>= " + 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while(</a:t>
            </a:r>
            <a:r>
              <a:rPr lang="en-US" altLang="ko-KR" sz="1400" b="1" dirty="0" err="1" smtClean="0"/>
              <a:t>st.hasMoreTokens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{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token = </a:t>
            </a:r>
            <a:r>
              <a:rPr lang="en-US" altLang="ko-KR" sz="1400" b="1" dirty="0" err="1"/>
              <a:t>st.nextToken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 		// </a:t>
            </a:r>
            <a:r>
              <a:rPr lang="ko-KR" altLang="en-US" sz="1400" dirty="0" smtClean="0"/>
              <a:t>토큰 얻기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(token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ko-KR" altLang="en-US" sz="1400" dirty="0"/>
              <a:t>토큰 출력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4675" y="1319103"/>
            <a:ext cx="81435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"name=</a:t>
            </a:r>
            <a:r>
              <a:rPr lang="en-US" altLang="ko-KR" dirty="0" err="1"/>
              <a:t>kitae&amp;addr</a:t>
            </a:r>
            <a:r>
              <a:rPr lang="en-US" altLang="ko-KR" dirty="0"/>
              <a:t>=</a:t>
            </a:r>
            <a:r>
              <a:rPr lang="en-US" altLang="ko-KR" dirty="0" err="1"/>
              <a:t>seoul&amp;age</a:t>
            </a:r>
            <a:r>
              <a:rPr lang="en-US" altLang="ko-KR" dirty="0"/>
              <a:t>=21"</a:t>
            </a:r>
            <a:r>
              <a:rPr lang="ko-KR" altLang="en-US" dirty="0"/>
              <a:t>를 </a:t>
            </a:r>
            <a:r>
              <a:rPr lang="en-US" altLang="ko-KR" dirty="0"/>
              <a:t>'&amp;'</a:t>
            </a:r>
            <a:r>
              <a:rPr lang="ko-KR" altLang="en-US" dirty="0"/>
              <a:t>문자를 기준으로 분리하는 코드를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301208"/>
            <a:ext cx="5760640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토큰 개수 </a:t>
            </a:r>
            <a:r>
              <a:rPr lang="en-US" altLang="ko-KR" sz="1400" dirty="0"/>
              <a:t>= 3</a:t>
            </a:r>
          </a:p>
          <a:p>
            <a:r>
              <a:rPr lang="en-US" altLang="ko-KR" sz="1400" dirty="0"/>
              <a:t>name=</a:t>
            </a:r>
            <a:r>
              <a:rPr lang="en-US" altLang="ko-KR" sz="1400" dirty="0" err="1"/>
              <a:t>kitae</a:t>
            </a:r>
            <a:endParaRPr lang="en-US" altLang="ko-KR" sz="1400" dirty="0"/>
          </a:p>
          <a:p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endParaRPr lang="en-US" altLang="ko-KR" sz="1400" dirty="0"/>
          </a:p>
          <a:p>
            <a:r>
              <a:rPr lang="en-US" altLang="ko-KR" sz="1400" dirty="0"/>
              <a:t>age=21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기본 산술 연산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제공하는 클래스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모든 </a:t>
            </a:r>
            <a:r>
              <a:rPr lang="ko-KR" altLang="en-US" sz="1800" dirty="0" err="1" smtClean="0"/>
              <a:t>메소드는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으로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클래스 이름으로 호출 가능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Math.random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난수</a:t>
            </a:r>
            <a:r>
              <a:rPr lang="ko-KR" altLang="en-US" sz="1800" dirty="0" smtClean="0"/>
              <a:t> 발생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random()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보다 크거나 같고 </a:t>
            </a:r>
            <a:r>
              <a:rPr lang="en-US" altLang="ko-KR" sz="1600" dirty="0" smtClean="0"/>
              <a:t>1.0</a:t>
            </a:r>
            <a:r>
              <a:rPr lang="ko-KR" altLang="en-US" sz="1600" dirty="0" smtClean="0"/>
              <a:t>보다 작은 실수 </a:t>
            </a:r>
            <a:r>
              <a:rPr lang="ko-KR" altLang="en-US" sz="1600" dirty="0" err="1" smtClean="0"/>
              <a:t>난수</a:t>
            </a:r>
            <a:r>
              <a:rPr lang="ko-KR" altLang="en-US" sz="1600" dirty="0" smtClean="0"/>
              <a:t> 발생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1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100</a:t>
            </a:r>
            <a:r>
              <a:rPr lang="ko-KR" altLang="en-US" sz="1600" dirty="0" smtClean="0"/>
              <a:t>까지의 랜덤 정수 </a:t>
            </a:r>
            <a:r>
              <a:rPr lang="en-US" altLang="ko-KR" sz="1600" dirty="0"/>
              <a:t>1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개를 발생시키는 코드 사례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java.util.Random</a:t>
            </a:r>
            <a:r>
              <a:rPr lang="en-US" altLang="ko-KR" sz="1800" dirty="0" smtClean="0">
                <a:solidFill>
                  <a:srgbClr val="0070C0"/>
                </a:solidFill>
              </a:rPr>
              <a:t> </a:t>
            </a:r>
            <a:r>
              <a:rPr lang="ko-KR" altLang="en-US" sz="1800" dirty="0" smtClean="0">
                <a:solidFill>
                  <a:srgbClr val="0070C0"/>
                </a:solidFill>
              </a:rPr>
              <a:t>클래스를 이용하여 </a:t>
            </a:r>
            <a:r>
              <a:rPr lang="ko-KR" altLang="en-US" sz="1800" dirty="0" err="1" smtClean="0">
                <a:solidFill>
                  <a:srgbClr val="0070C0"/>
                </a:solidFill>
              </a:rPr>
              <a:t>난수</a:t>
            </a:r>
            <a:r>
              <a:rPr lang="ko-KR" altLang="en-US" sz="1800" dirty="0" smtClean="0">
                <a:solidFill>
                  <a:srgbClr val="0070C0"/>
                </a:solidFill>
              </a:rPr>
              <a:t> 발생 가능</a:t>
            </a:r>
            <a:endParaRPr lang="en-US" altLang="ko-KR" sz="1800" dirty="0">
              <a:solidFill>
                <a:srgbClr val="0070C0"/>
              </a:solidFill>
            </a:endParaRPr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268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599263" y="3356992"/>
            <a:ext cx="625945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*100 + 1); // </a:t>
            </a:r>
            <a:r>
              <a:rPr lang="en-US" altLang="ko-KR" sz="1400" dirty="0" smtClean="0"/>
              <a:t>1~100</a:t>
            </a:r>
            <a:r>
              <a:rPr lang="ko-KR" altLang="en-US" sz="1400" dirty="0" smtClean="0"/>
              <a:t>까지의 랜덤 </a:t>
            </a:r>
            <a:r>
              <a:rPr lang="ko-KR" altLang="en-US" sz="1400" dirty="0"/>
              <a:t>정수 발생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1599263" y="5373216"/>
            <a:ext cx="632850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Random r = new Random();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음수</a:t>
            </a:r>
            <a:r>
              <a:rPr lang="en-US" altLang="ko-KR" sz="1400" dirty="0"/>
              <a:t>, </a:t>
            </a:r>
            <a:r>
              <a:rPr lang="ko-KR" altLang="en-US" sz="1400" dirty="0"/>
              <a:t>양수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 포함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자바의 정수 </a:t>
            </a:r>
            <a:r>
              <a:rPr lang="ko-KR" altLang="en-US" sz="1400" dirty="0" smtClean="0"/>
              <a:t>범위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r.nextInt</a:t>
            </a:r>
            <a:r>
              <a:rPr lang="en-US" altLang="ko-KR" sz="1400" dirty="0"/>
              <a:t>(100); // 0</a:t>
            </a:r>
            <a:r>
              <a:rPr lang="ko-KR" altLang="en-US" sz="1400" dirty="0"/>
              <a:t>에서 </a:t>
            </a:r>
            <a:r>
              <a:rPr lang="en-US" altLang="ko-KR" sz="1400" dirty="0"/>
              <a:t>99 </a:t>
            </a:r>
            <a:r>
              <a:rPr lang="ko-KR" altLang="en-US" sz="1400" dirty="0"/>
              <a:t>사이</a:t>
            </a:r>
            <a:r>
              <a:rPr lang="en-US" altLang="ko-KR" sz="1400" dirty="0"/>
              <a:t>(0</a:t>
            </a:r>
            <a:r>
              <a:rPr lang="ko-KR" altLang="en-US" sz="1400" dirty="0"/>
              <a:t>과 </a:t>
            </a:r>
            <a:r>
              <a:rPr lang="en-US" altLang="ko-KR" sz="1400" dirty="0"/>
              <a:t>99 </a:t>
            </a:r>
            <a:r>
              <a:rPr lang="ko-KR" altLang="en-US" sz="1400" dirty="0"/>
              <a:t>포함</a:t>
            </a:r>
            <a:r>
              <a:rPr lang="en-US" altLang="ko-KR" sz="1400" dirty="0"/>
              <a:t>)</a:t>
            </a:r>
            <a:r>
              <a:rPr lang="ko-KR" altLang="en-US" sz="1400" dirty="0"/>
              <a:t>의 정수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</p:txBody>
      </p:sp>
    </p:spTree>
    <p:extLst>
      <p:ext uri="{BB962C8B-B14F-4D97-AF65-F5344CB8AC3E}">
        <p14:creationId xmlns:p14="http://schemas.microsoft.com/office/powerpoint/2010/main" val="22725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60" y="1785926"/>
            <a:ext cx="626469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Math.abs</a:t>
            </a:r>
            <a:r>
              <a:rPr lang="en-US" altLang="ko-KR" sz="1400" b="1" dirty="0"/>
              <a:t>(-3.14)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// </a:t>
            </a:r>
            <a:r>
              <a:rPr lang="ko-KR" altLang="en-US" sz="1400" dirty="0"/>
              <a:t>절댓값 구하기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(9.0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// 9</a:t>
            </a:r>
            <a:r>
              <a:rPr lang="ko-KR" altLang="en-US" sz="1400" dirty="0" smtClean="0"/>
              <a:t>의 제곱근 </a:t>
            </a:r>
            <a:r>
              <a:rPr lang="en-US" altLang="ko-KR" sz="1400" dirty="0" smtClean="0"/>
              <a:t>= 3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			// e</a:t>
            </a:r>
            <a:r>
              <a:rPr lang="en-US" altLang="ko-KR" sz="1400" baseline="30000" dirty="0" smtClean="0"/>
              <a:t>2</a:t>
            </a:r>
            <a:endParaRPr lang="ko-KR" altLang="en-US" sz="1400" baseline="300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ko-KR" altLang="en-US" sz="1400" dirty="0" smtClean="0"/>
              <a:t>반올림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i=0; i&lt;5; i++)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//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발생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395492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Math </a:t>
            </a:r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활용 예를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069" y="4797151"/>
            <a:ext cx="626469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3.14</a:t>
            </a:r>
          </a:p>
          <a:p>
            <a:r>
              <a:rPr lang="en-US" altLang="ko-KR" sz="1400" dirty="0"/>
              <a:t>3.0</a:t>
            </a:r>
          </a:p>
          <a:p>
            <a:r>
              <a:rPr lang="en-US" altLang="ko-KR" sz="1400" dirty="0"/>
              <a:t>7.38905609893065</a:t>
            </a:r>
          </a:p>
          <a:p>
            <a:r>
              <a:rPr lang="en-US" altLang="ko-KR" sz="1400" dirty="0"/>
              <a:t>3</a:t>
            </a:r>
          </a:p>
          <a:p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14 44 21 36 17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59632" y="3717032"/>
            <a:ext cx="4752528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10</a:t>
            </a:r>
            <a:r>
              <a:rPr lang="ko-KR" altLang="en-US" sz="1600" dirty="0">
                <a:ea typeface="HY나무L" panose="02030600000101010101" pitchFamily="18" charset="-127"/>
              </a:rPr>
              <a:t>진수 </a:t>
            </a:r>
            <a:r>
              <a:rPr lang="en-US" altLang="ko-KR" sz="1600" dirty="0" smtClean="0">
                <a:ea typeface="HY나무L" panose="02030600000101010101" pitchFamily="18" charset="-127"/>
              </a:rPr>
              <a:t>15</a:t>
            </a:r>
            <a:endParaRPr lang="en-US" altLang="ko-KR" sz="1600" dirty="0">
              <a:ea typeface="HY나무L" panose="02030600000101010101" pitchFamily="18" charset="-127"/>
            </a:endParaRP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</a:t>
            </a:r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</a:t>
            </a:r>
            <a:r>
              <a:rPr lang="ko-KR" altLang="en-US" sz="1600" dirty="0">
                <a:ea typeface="HY나무L" panose="02030600000101010101" pitchFamily="18" charset="-127"/>
              </a:rPr>
              <a:t>으로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8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13</a:t>
            </a: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0x</a:t>
            </a:r>
            <a:r>
              <a:rPr lang="en-US" altLang="ko-KR" sz="1600" dirty="0">
                <a:ea typeface="HY나무L" panose="02030600000101010101" pitchFamily="18" charset="-127"/>
              </a:rPr>
              <a:t>15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0x</a:t>
            </a:r>
            <a:r>
              <a:rPr lang="ko-KR" altLang="en-US" sz="1600" dirty="0"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16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21</a:t>
            </a:r>
          </a:p>
          <a:p>
            <a:r>
              <a:rPr lang="en-US" altLang="ko-KR" sz="1600" b="1" dirty="0">
                <a:ea typeface="HY나무L" panose="02030600000101010101" pitchFamily="18" charset="-127"/>
              </a:rPr>
              <a:t>0b</a:t>
            </a:r>
            <a:r>
              <a:rPr lang="en-US" altLang="ko-KR" sz="1600" dirty="0">
                <a:ea typeface="HY나무L" panose="02030600000101010101" pitchFamily="18" charset="-127"/>
              </a:rPr>
              <a:t>0101 </a:t>
            </a:r>
            <a:r>
              <a:rPr lang="en-US" altLang="ko-KR" sz="1600" dirty="0" smtClean="0"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ea typeface="HY나무L" panose="02030600000101010101" pitchFamily="18" charset="-127"/>
              </a:rPr>
              <a:t>0b</a:t>
            </a:r>
            <a:r>
              <a:rPr lang="ko-KR" altLang="en-US" sz="1600" dirty="0"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ea typeface="HY나무L" panose="02030600000101010101" pitchFamily="18" charset="-127"/>
              </a:rPr>
              <a:t>2</a:t>
            </a:r>
            <a:r>
              <a:rPr lang="ko-KR" altLang="en-US" sz="1600" dirty="0"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ea typeface="HY나무L" panose="02030600000101010101" pitchFamily="18" charset="-127"/>
              </a:rPr>
              <a:t>5</a:t>
            </a:r>
            <a:endParaRPr lang="ko-KR" altLang="en-US" sz="1600" dirty="0">
              <a:ea typeface="HY나무L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04248" y="3717032"/>
            <a:ext cx="17281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n = 15;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m = 015;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k = 0x15</a:t>
            </a:r>
            <a:r>
              <a:rPr lang="en-US" altLang="ko-KR" sz="1600" dirty="0" smtClean="0"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600" dirty="0" err="1"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ea typeface="HY나무L" panose="02030600000101010101" pitchFamily="18" charset="-127"/>
              </a:rPr>
              <a:t>b </a:t>
            </a:r>
            <a:r>
              <a:rPr lang="en-US" altLang="ko-KR" sz="1600" dirty="0">
                <a:ea typeface="HY나무L" panose="02030600000101010101" pitchFamily="18" charset="-127"/>
              </a:rPr>
              <a:t>= </a:t>
            </a:r>
            <a:r>
              <a:rPr lang="en-US" altLang="ko-KR" sz="1600" dirty="0" smtClean="0">
                <a:ea typeface="HY나무L" panose="02030600000101010101" pitchFamily="18" charset="-127"/>
              </a:rPr>
              <a:t>0b0101;</a:t>
            </a:r>
            <a:endParaRPr lang="en-US" altLang="ko-KR" sz="1600" dirty="0">
              <a:ea typeface="HY나무L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318286" y="4202833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라고 불리는 가변 개수의 객체들의 저장소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객체들의 컨테이너라고도 불림</a:t>
            </a:r>
            <a:endParaRPr lang="en-US" altLang="ko-KR" dirty="0" smtClean="0"/>
          </a:p>
          <a:p>
            <a:pPr lvl="2"/>
            <a:r>
              <a:rPr lang="ko-KR" altLang="en-US" dirty="0"/>
              <a:t>요소의 개수에 따라 </a:t>
            </a:r>
            <a:r>
              <a:rPr lang="ko-KR" altLang="en-US" dirty="0" smtClean="0"/>
              <a:t>크기 자동 조절</a:t>
            </a:r>
            <a:endParaRPr lang="en-US" altLang="ko-KR" dirty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</a:t>
            </a:r>
            <a:r>
              <a:rPr lang="ko-KR" altLang="en-US" dirty="0" smtClean="0"/>
              <a:t>위치 자동 이동</a:t>
            </a:r>
            <a:endParaRPr lang="en-US" altLang="ko-KR" dirty="0"/>
          </a:p>
          <a:p>
            <a:pPr lvl="1"/>
            <a:r>
              <a:rPr lang="ko-KR" altLang="en-US" dirty="0" smtClean="0"/>
              <a:t>고정 크기의 배열을 다루는 어려움 해소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객체들의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등의 관리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88" y="3284984"/>
            <a:ext cx="6731215" cy="303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66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 자바 인터페이스와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271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1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컬렉션은 </a:t>
            </a:r>
            <a:r>
              <a:rPr lang="ko-KR" altLang="en-US" sz="2000" dirty="0" err="1" smtClean="0"/>
              <a:t>제네릭</a:t>
            </a:r>
            <a:r>
              <a:rPr lang="en-US" altLang="ko-KR" sz="2000" dirty="0" smtClean="0"/>
              <a:t>(generics)</a:t>
            </a:r>
            <a:r>
              <a:rPr lang="ko-KR" altLang="en-US" sz="2000" dirty="0" smtClean="0"/>
              <a:t> 기법으로 구현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제네릭</a:t>
            </a:r>
            <a:endParaRPr lang="en-US" altLang="ko-KR" sz="1800" dirty="0"/>
          </a:p>
          <a:p>
            <a:pPr lvl="2"/>
            <a:r>
              <a:rPr lang="ko-KR" altLang="en-US" sz="1600" dirty="0"/>
              <a:t>특정 타입만 다루지 않고</a:t>
            </a:r>
            <a:r>
              <a:rPr lang="en-US" altLang="ko-KR" sz="1600" dirty="0"/>
              <a:t>,</a:t>
            </a:r>
            <a:r>
              <a:rPr lang="ko-KR" altLang="en-US" sz="1600" dirty="0"/>
              <a:t> 여러 종류의 타입으로 변신할 수 있도록 클래스나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일반화시키는 </a:t>
            </a:r>
            <a:r>
              <a:rPr lang="ko-KR" altLang="en-US" sz="1600" dirty="0" smtClean="0"/>
              <a:t>기법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클래스나 인터페이스 이름에 </a:t>
            </a:r>
            <a:r>
              <a:rPr lang="en-US" altLang="ko-KR" sz="1600" dirty="0" smtClean="0"/>
              <a:t>&lt;E&gt;, &lt;K&gt;, &lt;V&gt; </a:t>
            </a:r>
            <a:r>
              <a:rPr lang="ko-KR" altLang="en-US" sz="1600" dirty="0" smtClean="0"/>
              <a:t>등 타입매개변수 포함</a:t>
            </a:r>
            <a:endParaRPr lang="en-US" altLang="ko-KR" sz="1600" dirty="0"/>
          </a:p>
          <a:p>
            <a:pPr lvl="1"/>
            <a:r>
              <a:rPr lang="ko-KR" altLang="en-US" sz="1800" dirty="0" err="1" smtClean="0"/>
              <a:t>제네릭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컬렉션 </a:t>
            </a:r>
            <a:r>
              <a:rPr lang="ko-KR" altLang="en-US" sz="1800" dirty="0" smtClean="0"/>
              <a:t>사례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벡터 </a:t>
            </a:r>
            <a:r>
              <a:rPr lang="en-US" altLang="ko-KR" sz="1800" dirty="0" smtClean="0"/>
              <a:t>Vector&lt;</a:t>
            </a:r>
            <a:r>
              <a:rPr lang="en-US" altLang="ko-KR" sz="1800" b="1" dirty="0" smtClean="0"/>
              <a:t>E</a:t>
            </a:r>
            <a:r>
              <a:rPr lang="en-US" altLang="ko-KR" sz="1800" dirty="0" smtClean="0"/>
              <a:t>&gt;</a:t>
            </a:r>
          </a:p>
          <a:p>
            <a:pPr lvl="2"/>
            <a:r>
              <a:rPr lang="en-US" altLang="ko-KR" sz="1600" dirty="0" smtClean="0"/>
              <a:t>&lt;E&gt;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E</a:t>
            </a:r>
            <a:r>
              <a:rPr lang="ko-KR" altLang="en-US" sz="1600" dirty="0" smtClean="0"/>
              <a:t>에 구체적인 타입을 주어 구체적인 타입만 다루는 벡터로 활용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정수만 </a:t>
            </a:r>
            <a:r>
              <a:rPr lang="ko-KR" altLang="en-US" sz="1600" dirty="0"/>
              <a:t>다루는 </a:t>
            </a:r>
            <a:r>
              <a:rPr lang="ko-KR" altLang="en-US" sz="1600" dirty="0" smtClean="0"/>
              <a:t>컬렉션 벡터 </a:t>
            </a:r>
            <a:r>
              <a:rPr lang="en-US" altLang="ko-KR" sz="1600" dirty="0">
                <a:sym typeface="Wingdings" pitchFamily="2" charset="2"/>
              </a:rPr>
              <a:t>Vector&lt;</a:t>
            </a:r>
            <a:r>
              <a:rPr lang="en-US" altLang="ko-KR" sz="1600" b="1" dirty="0">
                <a:sym typeface="Wingdings" pitchFamily="2" charset="2"/>
              </a:rPr>
              <a:t>Integer</a:t>
            </a:r>
            <a:r>
              <a:rPr lang="en-US" altLang="ko-KR" sz="1600" dirty="0" smtClean="0">
                <a:sym typeface="Wingdings" pitchFamily="2" charset="2"/>
              </a:rPr>
              <a:t>&gt;</a:t>
            </a:r>
          </a:p>
          <a:p>
            <a:pPr lvl="2"/>
            <a:r>
              <a:rPr lang="ko-KR" altLang="en-US" sz="1600" dirty="0" smtClean="0">
                <a:sym typeface="Wingdings" pitchFamily="2" charset="2"/>
              </a:rPr>
              <a:t>문자열만 </a:t>
            </a:r>
            <a:r>
              <a:rPr lang="ko-KR" altLang="en-US" sz="1600" dirty="0">
                <a:sym typeface="Wingdings" pitchFamily="2" charset="2"/>
              </a:rPr>
              <a:t>다루는 </a:t>
            </a:r>
            <a:r>
              <a:rPr lang="ko-KR" altLang="en-US" sz="1600" dirty="0" smtClean="0">
                <a:sym typeface="Wingdings" pitchFamily="2" charset="2"/>
              </a:rPr>
              <a:t>컬렉션 벡터 </a:t>
            </a:r>
            <a:r>
              <a:rPr lang="en-US" altLang="ko-KR" sz="1600" dirty="0">
                <a:sym typeface="Wingdings" pitchFamily="2" charset="2"/>
              </a:rPr>
              <a:t>Vector&lt;</a:t>
            </a:r>
            <a:r>
              <a:rPr lang="en-US" altLang="ko-KR" sz="1600" b="1" dirty="0">
                <a:sym typeface="Wingdings" pitchFamily="2" charset="2"/>
              </a:rPr>
              <a:t>String</a:t>
            </a:r>
            <a:r>
              <a:rPr lang="en-US" altLang="ko-KR" sz="1600" dirty="0" smtClean="0">
                <a:sym typeface="Wingdings" pitchFamily="2" charset="2"/>
              </a:rPr>
              <a:t>&gt;</a:t>
            </a:r>
          </a:p>
          <a:p>
            <a:pPr lvl="2"/>
            <a:endParaRPr lang="en-US" altLang="ko-KR" sz="1600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sz="2000" dirty="0" smtClean="0">
                <a:sym typeface="Wingdings" pitchFamily="2" charset="2"/>
              </a:rPr>
              <a:t>2</a:t>
            </a:r>
            <a:r>
              <a:rPr lang="en-US" altLang="ko-KR" sz="2000" dirty="0">
                <a:sym typeface="Wingdings" pitchFamily="2" charset="2"/>
              </a:rPr>
              <a:t>. </a:t>
            </a:r>
            <a:r>
              <a:rPr lang="ko-KR" altLang="en-US" sz="2000" dirty="0">
                <a:sym typeface="Wingdings" pitchFamily="2" charset="2"/>
              </a:rPr>
              <a:t>컬렉션의 요소는 객체만 가능</a:t>
            </a:r>
            <a:endParaRPr lang="en-US" altLang="ko-KR" sz="2000" dirty="0">
              <a:sym typeface="Wingdings" pitchFamily="2" charset="2"/>
            </a:endParaRPr>
          </a:p>
          <a:p>
            <a:pPr lvl="1"/>
            <a:r>
              <a:rPr lang="en-US" altLang="ko-KR" sz="1800" dirty="0" err="1" smtClean="0">
                <a:sym typeface="Wingdings" pitchFamily="2" charset="2"/>
              </a:rPr>
              <a:t>int</a:t>
            </a:r>
            <a:r>
              <a:rPr lang="en-US" altLang="ko-KR" sz="1800" dirty="0">
                <a:sym typeface="Wingdings" pitchFamily="2" charset="2"/>
              </a:rPr>
              <a:t>, char, double </a:t>
            </a:r>
            <a:r>
              <a:rPr lang="ko-KR" altLang="en-US" sz="1800" dirty="0">
                <a:sym typeface="Wingdings" pitchFamily="2" charset="2"/>
              </a:rPr>
              <a:t>등의 기본 </a:t>
            </a:r>
            <a:r>
              <a:rPr lang="ko-KR" altLang="en-US" sz="1800" dirty="0" smtClean="0">
                <a:sym typeface="Wingdings" pitchFamily="2" charset="2"/>
              </a:rPr>
              <a:t>타입으로 구체화 불가</a:t>
            </a:r>
            <a:endParaRPr lang="en-US" altLang="ko-KR" sz="1800" dirty="0">
              <a:sym typeface="Wingdings" pitchFamily="2" charset="2"/>
            </a:endParaRPr>
          </a:p>
          <a:p>
            <a:pPr lvl="1"/>
            <a:r>
              <a:rPr lang="ko-KR" altLang="en-US" sz="1800" dirty="0" smtClean="0">
                <a:sym typeface="Wingdings" pitchFamily="2" charset="2"/>
              </a:rPr>
              <a:t>컬렉션 사례</a:t>
            </a:r>
            <a:endParaRPr lang="en-US" altLang="ko-KR" sz="1800" dirty="0">
              <a:sym typeface="Wingdings" pitchFamily="2" charset="2"/>
            </a:endParaRPr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5733256"/>
            <a:ext cx="64087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strike="sngStrike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strike="sngStrike" dirty="0" err="1"/>
              <a:t>int</a:t>
            </a:r>
            <a:r>
              <a:rPr lang="en-US" altLang="ko-KR" sz="1400" dirty="0"/>
              <a:t>&gt;();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는 사용 불가</a:t>
            </a:r>
          </a:p>
          <a:p>
            <a:r>
              <a:rPr lang="en-US" altLang="ko-KR" sz="1400" dirty="0"/>
              <a:t>Vector&lt;Integer&gt; v = new Vector&lt;Integer&gt;(); // </a:t>
            </a:r>
            <a:r>
              <a:rPr lang="ko-KR" altLang="en-US" sz="1400" dirty="0"/>
              <a:t>정상 코드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92" y="5656158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9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제네릭은</a:t>
            </a:r>
            <a:r>
              <a:rPr lang="ko-KR" altLang="en-US" dirty="0" smtClean="0"/>
              <a:t> 형판과 같은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형판에서 찍어내듯이 생산할 수 있도록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일반화된 형판을 만드는 기법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273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0" y="2659335"/>
            <a:ext cx="8645700" cy="314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4457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제네릭의</a:t>
            </a:r>
            <a:r>
              <a:rPr lang="ko-KR" altLang="en-US" dirty="0" smtClean="0"/>
              <a:t>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제네릭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JDK 1.5</a:t>
            </a:r>
            <a:r>
              <a:rPr lang="ko-KR" altLang="en-US" sz="1800" dirty="0"/>
              <a:t>부터 도입</a:t>
            </a:r>
            <a:r>
              <a:rPr lang="en-US" altLang="ko-KR" sz="1800" dirty="0"/>
              <a:t>(2004</a:t>
            </a:r>
            <a:r>
              <a:rPr lang="ko-KR" altLang="en-US" sz="1800" dirty="0"/>
              <a:t>년 기점</a:t>
            </a:r>
            <a:r>
              <a:rPr lang="en-US" altLang="ko-KR" sz="1800" dirty="0"/>
              <a:t>)</a:t>
            </a:r>
          </a:p>
          <a:p>
            <a:pPr lvl="1"/>
            <a:r>
              <a:rPr lang="ko-KR" altLang="en-US" sz="1800" dirty="0" smtClean="0"/>
              <a:t>모든 종류의 데이터 타입을 다룰 수 있도록 일반화된 타입 매개 변수로 클래스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인터페이스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나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작성하는 기법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C++</a:t>
            </a:r>
            <a:r>
              <a:rPr lang="ko-KR" altLang="en-US" sz="1800" dirty="0" smtClean="0"/>
              <a:t>의 템플릿</a:t>
            </a:r>
            <a:r>
              <a:rPr lang="en-US" altLang="ko-KR" sz="1800" dirty="0" smtClean="0"/>
              <a:t>(template)</a:t>
            </a:r>
            <a:r>
              <a:rPr lang="ko-KR" altLang="en-US" sz="1800" dirty="0" smtClean="0"/>
              <a:t>과 동일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101435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51609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622717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4038216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266289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4099771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957419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808421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379691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998829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push(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pop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702359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535841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393489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244491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815761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793933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203184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5090602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25338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85900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51460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990620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180921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39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Stack&lt;E&gt;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844824"/>
            <a:ext cx="714287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Vector&lt;E&gt;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&lt;E&gt;</a:t>
            </a:r>
            <a:r>
              <a:rPr lang="ko-KR" altLang="en-US" dirty="0" smtClean="0"/>
              <a:t>에 사용할 요소의 특정 타입으로 구체화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배열을 가변 크기로 다룰 수 있게 하는 컨테이너</a:t>
            </a:r>
            <a:endParaRPr lang="en-US" altLang="ko-KR" dirty="0" smtClean="0"/>
          </a:p>
          <a:p>
            <a:pPr lvl="2"/>
            <a:r>
              <a:rPr lang="ko-KR" altLang="en-US" dirty="0"/>
              <a:t>배열의 길이 제한 </a:t>
            </a:r>
            <a:r>
              <a:rPr lang="ko-KR" altLang="en-US" dirty="0" smtClean="0"/>
              <a:t>극복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개수가 </a:t>
            </a:r>
            <a:r>
              <a:rPr lang="ko-KR" altLang="en-US" dirty="0" smtClean="0"/>
              <a:t>넘치면 자동으로 </a:t>
            </a:r>
            <a:r>
              <a:rPr lang="ko-KR" altLang="en-US" dirty="0"/>
              <a:t>길이 조절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 객체들을 삽입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검색하는 컨테이너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삭제에 따라 자동으로 요소의 위치 조정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삽입 가능한 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</a:t>
            </a:r>
            <a:r>
              <a:rPr lang="en-US" altLang="ko-KR" dirty="0" smtClean="0"/>
              <a:t>, null</a:t>
            </a:r>
          </a:p>
          <a:p>
            <a:pPr lvl="2"/>
            <a:r>
              <a:rPr lang="ko-KR" altLang="en-US" dirty="0" smtClean="0"/>
              <a:t>기본 타입의 값은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객체로 만들어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벡터의 맨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중간에 객체 삽입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에서 객체 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위치에 있는 객체 삭제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6264696" cy="3067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Vector&lt;Integer&gt; </a:t>
            </a:r>
            <a:r>
              <a:rPr lang="ko-KR" altLang="en-US" dirty="0" smtClean="0"/>
              <a:t>벡터 컬렉션 내부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277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291565" y="2415575"/>
            <a:ext cx="2376264" cy="442674"/>
          </a:xfrm>
          <a:prstGeom prst="wedgeRoundRectCallout">
            <a:avLst>
              <a:gd name="adj1" fmla="val 53849"/>
              <a:gd name="adj2" fmla="val 295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31840" y="2046243"/>
            <a:ext cx="495570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Vector&lt;Integer&gt; v = new Vector&lt;Integer</a:t>
            </a:r>
            <a:r>
              <a:rPr lang="en-US" altLang="ko-KR" sz="1600" dirty="0" smtClean="0"/>
              <a:t>&gt;();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861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1504950"/>
            <a:ext cx="8278586" cy="38481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타입 매개 변수 </a:t>
            </a:r>
            <a:r>
              <a:rPr lang="ko-KR" altLang="en-US" smtClean="0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1640" y="5949280"/>
            <a:ext cx="5898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Integer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나 </a:t>
            </a:r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String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등 타입 매개 변수를 사용하여야 함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547664" y="4293096"/>
            <a:ext cx="979309" cy="612934"/>
          </a:xfrm>
          <a:prstGeom prst="wedgeRoundRectCallout">
            <a:avLst>
              <a:gd name="adj1" fmla="val 91794"/>
              <a:gd name="adj2" fmla="val -1577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Vector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로만 사용하면 경고 발생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951584" y="3570287"/>
            <a:ext cx="576064" cy="15689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067944" y="3560137"/>
            <a:ext cx="576064" cy="15689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300082" y="3995405"/>
            <a:ext cx="4224246" cy="81667"/>
          </a:xfrm>
          <a:custGeom>
            <a:avLst/>
            <a:gdLst>
              <a:gd name="connsiteX0" fmla="*/ 0 w 3286125"/>
              <a:gd name="connsiteY0" fmla="*/ 28575 h 85725"/>
              <a:gd name="connsiteX1" fmla="*/ 200025 w 3286125"/>
              <a:gd name="connsiteY1" fmla="*/ 9525 h 85725"/>
              <a:gd name="connsiteX2" fmla="*/ 314325 w 3286125"/>
              <a:gd name="connsiteY2" fmla="*/ 19050 h 85725"/>
              <a:gd name="connsiteX3" fmla="*/ 352425 w 3286125"/>
              <a:gd name="connsiteY3" fmla="*/ 28575 h 85725"/>
              <a:gd name="connsiteX4" fmla="*/ 885825 w 3286125"/>
              <a:gd name="connsiteY4" fmla="*/ 38100 h 85725"/>
              <a:gd name="connsiteX5" fmla="*/ 923925 w 3286125"/>
              <a:gd name="connsiteY5" fmla="*/ 57150 h 85725"/>
              <a:gd name="connsiteX6" fmla="*/ 952500 w 3286125"/>
              <a:gd name="connsiteY6" fmla="*/ 76200 h 85725"/>
              <a:gd name="connsiteX7" fmla="*/ 990600 w 3286125"/>
              <a:gd name="connsiteY7" fmla="*/ 85725 h 85725"/>
              <a:gd name="connsiteX8" fmla="*/ 1114425 w 3286125"/>
              <a:gd name="connsiteY8" fmla="*/ 76200 h 85725"/>
              <a:gd name="connsiteX9" fmla="*/ 1152525 w 3286125"/>
              <a:gd name="connsiteY9" fmla="*/ 57150 h 85725"/>
              <a:gd name="connsiteX10" fmla="*/ 1200150 w 3286125"/>
              <a:gd name="connsiteY10" fmla="*/ 47625 h 85725"/>
              <a:gd name="connsiteX11" fmla="*/ 1238250 w 3286125"/>
              <a:gd name="connsiteY11" fmla="*/ 28575 h 85725"/>
              <a:gd name="connsiteX12" fmla="*/ 1381125 w 3286125"/>
              <a:gd name="connsiteY12" fmla="*/ 47625 h 85725"/>
              <a:gd name="connsiteX13" fmla="*/ 1409700 w 3286125"/>
              <a:gd name="connsiteY13" fmla="*/ 57150 h 85725"/>
              <a:gd name="connsiteX14" fmla="*/ 1447800 w 3286125"/>
              <a:gd name="connsiteY14" fmla="*/ 66675 h 85725"/>
              <a:gd name="connsiteX15" fmla="*/ 1590675 w 3286125"/>
              <a:gd name="connsiteY15" fmla="*/ 57150 h 85725"/>
              <a:gd name="connsiteX16" fmla="*/ 1676400 w 3286125"/>
              <a:gd name="connsiteY16" fmla="*/ 19050 h 85725"/>
              <a:gd name="connsiteX17" fmla="*/ 1714500 w 3286125"/>
              <a:gd name="connsiteY17" fmla="*/ 9525 h 85725"/>
              <a:gd name="connsiteX18" fmla="*/ 1771650 w 3286125"/>
              <a:gd name="connsiteY18" fmla="*/ 19050 h 85725"/>
              <a:gd name="connsiteX19" fmla="*/ 1809750 w 3286125"/>
              <a:gd name="connsiteY19" fmla="*/ 47625 h 85725"/>
              <a:gd name="connsiteX20" fmla="*/ 1943100 w 3286125"/>
              <a:gd name="connsiteY20" fmla="*/ 38100 h 85725"/>
              <a:gd name="connsiteX21" fmla="*/ 2000250 w 3286125"/>
              <a:gd name="connsiteY21" fmla="*/ 28575 h 85725"/>
              <a:gd name="connsiteX22" fmla="*/ 2238375 w 3286125"/>
              <a:gd name="connsiteY22" fmla="*/ 47625 h 85725"/>
              <a:gd name="connsiteX23" fmla="*/ 2381250 w 3286125"/>
              <a:gd name="connsiteY23" fmla="*/ 28575 h 85725"/>
              <a:gd name="connsiteX24" fmla="*/ 2438400 w 3286125"/>
              <a:gd name="connsiteY24" fmla="*/ 9525 h 85725"/>
              <a:gd name="connsiteX25" fmla="*/ 2514600 w 3286125"/>
              <a:gd name="connsiteY25" fmla="*/ 38100 h 85725"/>
              <a:gd name="connsiteX26" fmla="*/ 2571750 w 3286125"/>
              <a:gd name="connsiteY26" fmla="*/ 47625 h 85725"/>
              <a:gd name="connsiteX27" fmla="*/ 2695575 w 3286125"/>
              <a:gd name="connsiteY27" fmla="*/ 38100 h 85725"/>
              <a:gd name="connsiteX28" fmla="*/ 2752725 w 3286125"/>
              <a:gd name="connsiteY28" fmla="*/ 19050 h 85725"/>
              <a:gd name="connsiteX29" fmla="*/ 2800350 w 3286125"/>
              <a:gd name="connsiteY29" fmla="*/ 9525 h 85725"/>
              <a:gd name="connsiteX30" fmla="*/ 2847975 w 3286125"/>
              <a:gd name="connsiteY30" fmla="*/ 19050 h 85725"/>
              <a:gd name="connsiteX31" fmla="*/ 2886075 w 3286125"/>
              <a:gd name="connsiteY31" fmla="*/ 47625 h 85725"/>
              <a:gd name="connsiteX32" fmla="*/ 2914650 w 3286125"/>
              <a:gd name="connsiteY32" fmla="*/ 57150 h 85725"/>
              <a:gd name="connsiteX33" fmla="*/ 3009900 w 3286125"/>
              <a:gd name="connsiteY33" fmla="*/ 47625 h 85725"/>
              <a:gd name="connsiteX34" fmla="*/ 3181350 w 3286125"/>
              <a:gd name="connsiteY34" fmla="*/ 38100 h 85725"/>
              <a:gd name="connsiteX35" fmla="*/ 3286125 w 3286125"/>
              <a:gd name="connsiteY35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286125" h="85725">
                <a:moveTo>
                  <a:pt x="0" y="28575"/>
                </a:moveTo>
                <a:cubicBezTo>
                  <a:pt x="66675" y="22225"/>
                  <a:pt x="133079" y="11554"/>
                  <a:pt x="200025" y="9525"/>
                </a:cubicBezTo>
                <a:cubicBezTo>
                  <a:pt x="238240" y="8367"/>
                  <a:pt x="276388" y="14308"/>
                  <a:pt x="314325" y="19050"/>
                </a:cubicBezTo>
                <a:cubicBezTo>
                  <a:pt x="327315" y="20674"/>
                  <a:pt x="339341" y="28139"/>
                  <a:pt x="352425" y="28575"/>
                </a:cubicBezTo>
                <a:cubicBezTo>
                  <a:pt x="530155" y="34499"/>
                  <a:pt x="708025" y="34925"/>
                  <a:pt x="885825" y="38100"/>
                </a:cubicBezTo>
                <a:cubicBezTo>
                  <a:pt x="898525" y="44450"/>
                  <a:pt x="911597" y="50105"/>
                  <a:pt x="923925" y="57150"/>
                </a:cubicBezTo>
                <a:cubicBezTo>
                  <a:pt x="933864" y="62830"/>
                  <a:pt x="941978" y="71691"/>
                  <a:pt x="952500" y="76200"/>
                </a:cubicBezTo>
                <a:cubicBezTo>
                  <a:pt x="964532" y="81357"/>
                  <a:pt x="977900" y="82550"/>
                  <a:pt x="990600" y="85725"/>
                </a:cubicBezTo>
                <a:cubicBezTo>
                  <a:pt x="1031875" y="82550"/>
                  <a:pt x="1073658" y="83394"/>
                  <a:pt x="1114425" y="76200"/>
                </a:cubicBezTo>
                <a:cubicBezTo>
                  <a:pt x="1128408" y="73732"/>
                  <a:pt x="1139055" y="61640"/>
                  <a:pt x="1152525" y="57150"/>
                </a:cubicBezTo>
                <a:cubicBezTo>
                  <a:pt x="1167884" y="52030"/>
                  <a:pt x="1184275" y="50800"/>
                  <a:pt x="1200150" y="47625"/>
                </a:cubicBezTo>
                <a:cubicBezTo>
                  <a:pt x="1212850" y="41275"/>
                  <a:pt x="1224051" y="28575"/>
                  <a:pt x="1238250" y="28575"/>
                </a:cubicBezTo>
                <a:cubicBezTo>
                  <a:pt x="1286296" y="28575"/>
                  <a:pt x="1333732" y="39726"/>
                  <a:pt x="1381125" y="47625"/>
                </a:cubicBezTo>
                <a:cubicBezTo>
                  <a:pt x="1391029" y="49276"/>
                  <a:pt x="1400046" y="54392"/>
                  <a:pt x="1409700" y="57150"/>
                </a:cubicBezTo>
                <a:cubicBezTo>
                  <a:pt x="1422287" y="60746"/>
                  <a:pt x="1435100" y="63500"/>
                  <a:pt x="1447800" y="66675"/>
                </a:cubicBezTo>
                <a:cubicBezTo>
                  <a:pt x="1495425" y="63500"/>
                  <a:pt x="1543236" y="62421"/>
                  <a:pt x="1590675" y="57150"/>
                </a:cubicBezTo>
                <a:cubicBezTo>
                  <a:pt x="1612723" y="54700"/>
                  <a:pt x="1666978" y="22819"/>
                  <a:pt x="1676400" y="19050"/>
                </a:cubicBezTo>
                <a:cubicBezTo>
                  <a:pt x="1688555" y="14188"/>
                  <a:pt x="1701800" y="12700"/>
                  <a:pt x="1714500" y="9525"/>
                </a:cubicBezTo>
                <a:cubicBezTo>
                  <a:pt x="1733550" y="12700"/>
                  <a:pt x="1753719" y="11877"/>
                  <a:pt x="1771650" y="19050"/>
                </a:cubicBezTo>
                <a:cubicBezTo>
                  <a:pt x="1786390" y="24946"/>
                  <a:pt x="1793972" y="45872"/>
                  <a:pt x="1809750" y="47625"/>
                </a:cubicBezTo>
                <a:cubicBezTo>
                  <a:pt x="1854041" y="52546"/>
                  <a:pt x="1898650" y="41275"/>
                  <a:pt x="1943100" y="38100"/>
                </a:cubicBezTo>
                <a:cubicBezTo>
                  <a:pt x="1962150" y="34925"/>
                  <a:pt x="1980937" y="28575"/>
                  <a:pt x="2000250" y="28575"/>
                </a:cubicBezTo>
                <a:cubicBezTo>
                  <a:pt x="2172760" y="28575"/>
                  <a:pt x="2143478" y="23901"/>
                  <a:pt x="2238375" y="47625"/>
                </a:cubicBezTo>
                <a:cubicBezTo>
                  <a:pt x="2286000" y="41275"/>
                  <a:pt x="2334052" y="37565"/>
                  <a:pt x="2381250" y="28575"/>
                </a:cubicBezTo>
                <a:cubicBezTo>
                  <a:pt x="2400976" y="24818"/>
                  <a:pt x="2418419" y="11523"/>
                  <a:pt x="2438400" y="9525"/>
                </a:cubicBezTo>
                <a:cubicBezTo>
                  <a:pt x="2467845" y="6580"/>
                  <a:pt x="2489120" y="30456"/>
                  <a:pt x="2514600" y="38100"/>
                </a:cubicBezTo>
                <a:cubicBezTo>
                  <a:pt x="2533098" y="43649"/>
                  <a:pt x="2552700" y="44450"/>
                  <a:pt x="2571750" y="47625"/>
                </a:cubicBezTo>
                <a:cubicBezTo>
                  <a:pt x="2613025" y="44450"/>
                  <a:pt x="2654685" y="44556"/>
                  <a:pt x="2695575" y="38100"/>
                </a:cubicBezTo>
                <a:cubicBezTo>
                  <a:pt x="2715410" y="34968"/>
                  <a:pt x="2733352" y="24334"/>
                  <a:pt x="2752725" y="19050"/>
                </a:cubicBezTo>
                <a:cubicBezTo>
                  <a:pt x="2768344" y="14790"/>
                  <a:pt x="2784475" y="12700"/>
                  <a:pt x="2800350" y="9525"/>
                </a:cubicBezTo>
                <a:cubicBezTo>
                  <a:pt x="2816225" y="12700"/>
                  <a:pt x="2833181" y="12475"/>
                  <a:pt x="2847975" y="19050"/>
                </a:cubicBezTo>
                <a:cubicBezTo>
                  <a:pt x="2862482" y="25497"/>
                  <a:pt x="2872292" y="39749"/>
                  <a:pt x="2886075" y="47625"/>
                </a:cubicBezTo>
                <a:cubicBezTo>
                  <a:pt x="2894792" y="52606"/>
                  <a:pt x="2905125" y="53975"/>
                  <a:pt x="2914650" y="57150"/>
                </a:cubicBezTo>
                <a:cubicBezTo>
                  <a:pt x="2946400" y="53975"/>
                  <a:pt x="2978073" y="49898"/>
                  <a:pt x="3009900" y="47625"/>
                </a:cubicBezTo>
                <a:cubicBezTo>
                  <a:pt x="3066993" y="43547"/>
                  <a:pt x="3124730" y="46488"/>
                  <a:pt x="3181350" y="38100"/>
                </a:cubicBezTo>
                <a:cubicBezTo>
                  <a:pt x="3225147" y="31612"/>
                  <a:pt x="3251604" y="17260"/>
                  <a:pt x="328612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04" y="1340768"/>
            <a:ext cx="6839243" cy="53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4964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280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7504" y="75982"/>
            <a:ext cx="377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Vector&lt;Integer&gt;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603492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281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05513"/>
            <a:ext cx="8507413" cy="332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75982"/>
            <a:ext cx="437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Vector&lt;Integer&gt;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5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 smtClean="0"/>
              <a:t>이전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기본 타입 데이터를 </a:t>
            </a:r>
            <a:r>
              <a:rPr lang="en-US" altLang="ko-KR" sz="1600" dirty="0" smtClean="0"/>
              <a:t>Wrapper </a:t>
            </a:r>
            <a:r>
              <a:rPr lang="ko-KR" altLang="en-US" sz="1600" dirty="0" smtClean="0"/>
              <a:t>객체로 </a:t>
            </a:r>
            <a:r>
              <a:rPr lang="ko-KR" altLang="en-US" sz="1600" dirty="0"/>
              <a:t>만들어 </a:t>
            </a:r>
            <a:r>
              <a:rPr lang="ko-KR" altLang="en-US" sz="1600" dirty="0" smtClean="0"/>
              <a:t>삽입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컬렉션으로부터 </a:t>
            </a:r>
            <a:r>
              <a:rPr lang="ko-KR" altLang="en-US" sz="1600" dirty="0"/>
              <a:t>요소를 </a:t>
            </a:r>
            <a:r>
              <a:rPr lang="ko-KR" altLang="en-US" sz="1600" dirty="0" smtClean="0"/>
              <a:t>얻어올 때</a:t>
            </a:r>
            <a:r>
              <a:rPr lang="en-US" altLang="ko-KR" sz="1600" dirty="0" smtClean="0"/>
              <a:t>, Wrapper </a:t>
            </a:r>
            <a:r>
              <a:rPr lang="ko-KR" altLang="en-US" sz="1600" dirty="0" smtClean="0"/>
              <a:t>클래스로 캐스팅 필요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JDK 1.5</a:t>
            </a:r>
            <a:r>
              <a:rPr lang="ko-KR" altLang="en-US" sz="1800" dirty="0" smtClean="0"/>
              <a:t>부터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 smtClean="0"/>
              <a:t>언박싱이</a:t>
            </a:r>
            <a:r>
              <a:rPr lang="ko-KR" altLang="en-US" sz="1600" dirty="0" smtClean="0"/>
              <a:t> 작동하여 기본 타입 값 삽입 가능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400" dirty="0" smtClean="0"/>
              <a:t>그러나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타입 매개 변수를 기본 타입으로 구체화할 수는 없음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331640" y="206084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v </a:t>
            </a:r>
            <a:r>
              <a:rPr lang="en-US" altLang="ko-KR" sz="1400" dirty="0"/>
              <a:t>= new </a:t>
            </a:r>
            <a:r>
              <a:rPr lang="en-US" altLang="ko-KR" sz="1400" dirty="0" smtClean="0"/>
              <a:t>Vector&lt;Integer&gt;();</a:t>
            </a:r>
            <a:endParaRPr lang="en-US" altLang="ko-KR" sz="1400" dirty="0"/>
          </a:p>
          <a:p>
            <a:r>
              <a:rPr lang="en-US" altLang="ko-KR" sz="1400" dirty="0" smtClean="0"/>
              <a:t>v.add(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Integer.valueOf(4)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335021" y="3095382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48543" y="4715852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</a:t>
            </a:r>
            <a:r>
              <a:rPr lang="en-US" altLang="ko-KR" sz="1400" dirty="0"/>
              <a:t>v = new Vector&lt;Integer&gt; ();</a:t>
            </a:r>
          </a:p>
          <a:p>
            <a:r>
              <a:rPr lang="en-US" altLang="ko-KR" sz="1400" dirty="0"/>
              <a:t>v.add(4); // </a:t>
            </a:r>
            <a:r>
              <a:rPr lang="en-US" altLang="ko-KR" sz="1400" b="1" dirty="0">
                <a:solidFill>
                  <a:srgbClr val="7030A0"/>
                </a:solidFill>
              </a:rPr>
              <a:t>4 →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Integer.valueOf(4</a:t>
            </a:r>
            <a:r>
              <a:rPr lang="en-US" altLang="ko-KR" sz="1400" b="1" dirty="0">
                <a:solidFill>
                  <a:srgbClr val="7030A0"/>
                </a:solidFill>
              </a:rPr>
              <a:t>)</a:t>
            </a:r>
            <a:r>
              <a:rPr lang="ko-KR" altLang="en-US" sz="1400" b="1" dirty="0">
                <a:solidFill>
                  <a:srgbClr val="7030A0"/>
                </a:solidFill>
              </a:rPr>
              <a:t>로 자동 </a:t>
            </a:r>
            <a:r>
              <a:rPr lang="ko-KR" altLang="en-US" sz="1400" b="1" dirty="0" err="1">
                <a:solidFill>
                  <a:srgbClr val="7030A0"/>
                </a:solidFill>
              </a:rPr>
              <a:t>박싱</a:t>
            </a:r>
            <a:endParaRPr lang="ko-KR" altLang="en-US" sz="1400" b="1" dirty="0">
              <a:solidFill>
                <a:srgbClr val="7030A0"/>
              </a:solidFill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>
                <a:solidFill>
                  <a:srgbClr val="7030A0"/>
                </a:solidFill>
              </a:rPr>
              <a:t>Integer </a:t>
            </a:r>
            <a:r>
              <a:rPr lang="ko-KR" altLang="en-US" sz="1400" b="1" dirty="0">
                <a:solidFill>
                  <a:srgbClr val="7030A0"/>
                </a:solidFill>
              </a:rPr>
              <a:t>타입이 </a:t>
            </a:r>
            <a:r>
              <a:rPr lang="en-US" altLang="ko-KR" sz="1400" b="1" dirty="0" err="1">
                <a:solidFill>
                  <a:srgbClr val="7030A0"/>
                </a:solidFill>
              </a:rPr>
              <a:t>int</a:t>
            </a: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ko-KR" altLang="en-US" sz="1400" b="1" dirty="0">
                <a:solidFill>
                  <a:srgbClr val="7030A0"/>
                </a:solidFill>
              </a:rPr>
              <a:t>타입으로 자동 </a:t>
            </a:r>
            <a:r>
              <a:rPr lang="ko-KR" altLang="en-US" sz="1400" b="1" dirty="0" err="1">
                <a:solidFill>
                  <a:srgbClr val="7030A0"/>
                </a:solidFill>
              </a:rPr>
              <a:t>언박싱</a:t>
            </a:r>
            <a:r>
              <a:rPr lang="en-US" altLang="ko-KR" sz="1400" b="1" dirty="0">
                <a:solidFill>
                  <a:srgbClr val="7030A0"/>
                </a:solidFill>
              </a:rPr>
              <a:t>, k = 4</a:t>
            </a:r>
            <a:endParaRPr lang="en-US" altLang="ko-KR" sz="1400" b="1" dirty="0" smtClean="0">
              <a:solidFill>
                <a:srgbClr val="7030A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91680" y="5949280"/>
            <a:ext cx="527348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</a:t>
            </a:r>
            <a:r>
              <a:rPr lang="en-US" altLang="ko-KR" sz="1400" dirty="0"/>
              <a:t>v = new </a:t>
            </a:r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(); // </a:t>
            </a:r>
            <a:r>
              <a:rPr lang="ko-KR" altLang="en-US" sz="1400" dirty="0" smtClean="0"/>
              <a:t>컴파일 오류</a:t>
            </a:r>
            <a:endParaRPr lang="en-US" altLang="ko-KR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918349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3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생성문의</a:t>
            </a:r>
            <a:r>
              <a:rPr lang="ko-KR" altLang="en-US" dirty="0" smtClean="0"/>
              <a:t> 진화</a:t>
            </a:r>
            <a:r>
              <a:rPr lang="en-US" altLang="ko-KR" dirty="0"/>
              <a:t> </a:t>
            </a:r>
            <a:r>
              <a:rPr lang="en-US" altLang="ko-KR" dirty="0" smtClean="0"/>
              <a:t>: Java 7, Java 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Java 7 </a:t>
            </a:r>
            <a:r>
              <a:rPr lang="ko-KR" altLang="en-US" dirty="0" smtClean="0"/>
              <a:t>이전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Java 7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컴파일러의 타입 추론 기능 추가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</a:t>
            </a:r>
            <a:r>
              <a:rPr lang="ko-KR" altLang="en-US" dirty="0" smtClean="0"/>
              <a:t>매개변수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Java </a:t>
            </a:r>
            <a:r>
              <a:rPr lang="en-US" altLang="ko-KR" dirty="0" smtClean="0"/>
              <a:t>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 smtClean="0"/>
              <a:t>키워드 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컴파일러의 지역 변수 타입 </a:t>
            </a:r>
            <a:r>
              <a:rPr lang="ko-KR" altLang="en-US" dirty="0"/>
              <a:t>추론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67162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7-1 : </a:t>
            </a:r>
            <a:r>
              <a:rPr lang="ko-KR" altLang="en-US" sz="2400" dirty="0" smtClean="0"/>
              <a:t>정수만 다루는 </a:t>
            </a:r>
            <a:r>
              <a:rPr lang="en-US" altLang="ko-KR" sz="2400" dirty="0" smtClean="0"/>
              <a:t>Vector&lt;Integer&gt; </a:t>
            </a:r>
            <a:r>
              <a:rPr lang="ko-KR" altLang="en-US" sz="2400" dirty="0" smtClean="0"/>
              <a:t>컬렉션 활용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23024" y="2082328"/>
            <a:ext cx="453485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Vector&lt;Integer</a:t>
            </a:r>
            <a:r>
              <a:rPr lang="en-US" altLang="ko-KR" sz="1200" b="1" dirty="0"/>
              <a:t>&gt; v = new Vector&lt;Integer&gt;()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(5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(4</a:t>
            </a:r>
            <a:r>
              <a:rPr lang="en-US" altLang="ko-KR" sz="1200" dirty="0"/>
              <a:t>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(2</a:t>
            </a:r>
            <a:r>
              <a:rPr lang="en-US" altLang="ko-KR" sz="1200" b="1" dirty="0"/>
              <a:t>, 100)</a:t>
            </a:r>
            <a:r>
              <a:rPr lang="en-US" altLang="ko-KR" sz="1200" dirty="0"/>
              <a:t>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정수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4860032" y="3975154"/>
            <a:ext cx="406154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55900"/>
            <a:ext cx="8176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정수만 다루는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Vector&lt;Integer&gt;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제네릭 벡터를 생성하고 활용하는 사례를 보인다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코드에 대한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0032" y="2082328"/>
            <a:ext cx="406154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 = 0;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정수</a:t>
            </a:r>
          </a:p>
          <a:p>
            <a:pPr defTabSz="180000"/>
            <a:r>
              <a:rPr lang="en-US" altLang="ko-KR" sz="1200" dirty="0" smtClean="0"/>
              <a:t>			sum </a:t>
            </a:r>
            <a:r>
              <a:rPr lang="en-US" altLang="ko-KR" sz="1200" dirty="0"/>
              <a:t>+= n;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7-2 : Point </a:t>
            </a:r>
            <a:r>
              <a:rPr lang="ko-KR" altLang="en-US" sz="2400" dirty="0" smtClean="0"/>
              <a:t>클래스의 객체들만 저장하는 벡터 만들기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923110"/>
            <a:ext cx="293427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3617838" y="5445224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(2,3)</a:t>
            </a:r>
          </a:p>
          <a:p>
            <a:r>
              <a:rPr lang="en-US" altLang="ko-KR" sz="1200" dirty="0" smtClean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617838" y="1916832"/>
            <a:ext cx="504341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Vector&lt;Point</a:t>
            </a:r>
            <a:r>
              <a:rPr lang="en-US" altLang="ko-KR" sz="1200" b="1" dirty="0"/>
              <a:t>&gt; v = new Vector&lt;Point&gt;();</a:t>
            </a:r>
            <a:r>
              <a:rPr lang="en-US" altLang="ko-KR" sz="1200" dirty="0"/>
              <a:t>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Point(2, 3)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Point(-5,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/>
              <a:t>Point(30, -8</a:t>
            </a:r>
            <a:r>
              <a:rPr lang="en-US" altLang="ko-KR" sz="1200" b="1" dirty="0" smtClean="0"/>
              <a:t>)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v.remove</a:t>
            </a:r>
            <a:r>
              <a:rPr lang="en-US" altLang="ko-KR" sz="1200" b="1" dirty="0" smtClean="0"/>
              <a:t>(1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Point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p</a:t>
            </a:r>
            <a:r>
              <a:rPr lang="en-US" altLang="ko-KR" sz="1200" dirty="0"/>
              <a:t>); // </a:t>
            </a:r>
            <a:r>
              <a:rPr lang="en-US" altLang="ko-KR" sz="1200" b="1" dirty="0" err="1"/>
              <a:t>p.toString</a:t>
            </a:r>
            <a:r>
              <a:rPr lang="en-US" altLang="ko-KR" sz="1200" b="1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31476"/>
            <a:ext cx="6073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객체만 다루는 벡터의 활용을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8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가변 크기 배열을 구현한 클래스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&lt;E&gt;</a:t>
            </a:r>
            <a:r>
              <a:rPr lang="ko-KR" altLang="en-US" sz="1600" dirty="0" smtClean="0"/>
              <a:t>에 요소로 사용할 특정 </a:t>
            </a:r>
            <a:r>
              <a:rPr lang="ko-KR" altLang="en-US" sz="1600" dirty="0"/>
              <a:t>타입으로 구체화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벡터와 거의 동일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요소 삽입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검색 등 벡터 기능과 거의 동일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벡터와 달리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동기화 기능 없음</a:t>
            </a:r>
            <a:endParaRPr lang="en-US" altLang="ko-KR" sz="1600" dirty="0" smtClean="0"/>
          </a:p>
          <a:p>
            <a:pPr lvl="3"/>
            <a:r>
              <a:rPr lang="ko-KR" altLang="en-US" sz="1200" dirty="0" smtClean="0"/>
              <a:t>다수 </a:t>
            </a:r>
            <a:r>
              <a:rPr lang="ko-KR" altLang="en-US" sz="1200" dirty="0" err="1" smtClean="0"/>
              <a:t>스레드가</a:t>
            </a:r>
            <a:r>
              <a:rPr lang="ko-KR" altLang="en-US" sz="1200" dirty="0" smtClean="0"/>
              <a:t> 동시에 </a:t>
            </a:r>
            <a:r>
              <a:rPr lang="en-US" altLang="ko-KR" sz="1200" dirty="0" err="1" smtClean="0"/>
              <a:t>ArrayList</a:t>
            </a:r>
            <a:r>
              <a:rPr lang="ko-KR" altLang="en-US" sz="1200" dirty="0" smtClean="0"/>
              <a:t>에 접근할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때 동기화되지 않음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개발자가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동기화 코드 작성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286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30136"/>
            <a:ext cx="6054824" cy="274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87824" y="3429000"/>
            <a:ext cx="3782985" cy="307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ArrayList</a:t>
            </a:r>
            <a:r>
              <a:rPr lang="en-US" altLang="ko-KR" sz="1400" dirty="0"/>
              <a:t>&lt;String&gt; = </a:t>
            </a:r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&lt;String&gt;();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50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 </a:t>
            </a:r>
            <a:r>
              <a:rPr lang="ko-KR" altLang="en-US" dirty="0" smtClean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287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9" y="1484784"/>
            <a:ext cx="7437537" cy="491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288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8274574" cy="648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75982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5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75982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ArrayList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계속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34389"/>
            <a:ext cx="8162056" cy="262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07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'a', 'W', '</a:t>
            </a:r>
            <a:r>
              <a:rPr lang="ko-KR" altLang="en-US" dirty="0" smtClean="0"/>
              <a:t>가</a:t>
            </a:r>
            <a:r>
              <a:rPr lang="en-US" altLang="ko-KR" dirty="0" smtClean="0"/>
              <a:t>', '*', '3', '7‘, ‘</a:t>
            </a:r>
            <a:r>
              <a:rPr lang="ko-KR" altLang="en-US" dirty="0" smtClean="0"/>
              <a:t>글</a:t>
            </a:r>
            <a:r>
              <a:rPr lang="en-US" altLang="ko-KR" dirty="0" smtClean="0"/>
              <a:t>’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바이트의 유니코드</a:t>
            </a:r>
            <a:r>
              <a:rPr lang="en-US" altLang="ko-KR" dirty="0" smtClean="0"/>
              <a:t>(Unicode)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백슬래시</a:t>
            </a:r>
            <a:r>
              <a:rPr lang="en-US" altLang="ko-KR" dirty="0" smtClean="0"/>
              <a:t>(\)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2228671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char a = 'W';</a:t>
            </a:r>
          </a:p>
          <a:p>
            <a:r>
              <a:rPr lang="en-US" altLang="ko-KR" sz="1600" dirty="0"/>
              <a:t>char b = '</a:t>
            </a:r>
            <a:r>
              <a:rPr lang="ko-KR" altLang="en-US" sz="1600" dirty="0"/>
              <a:t>글</a:t>
            </a:r>
            <a:r>
              <a:rPr lang="en-US" altLang="ko-KR" sz="1600" dirty="0"/>
              <a:t>';</a:t>
            </a:r>
          </a:p>
          <a:p>
            <a:r>
              <a:rPr lang="en-US" altLang="ko-KR" sz="1600" dirty="0"/>
              <a:t>char c = \uae00; // '</a:t>
            </a:r>
            <a:r>
              <a:rPr lang="ko-KR" altLang="en-US" sz="1600" dirty="0"/>
              <a:t>글</a:t>
            </a:r>
            <a:r>
              <a:rPr lang="en-US" altLang="ko-KR" sz="1600" dirty="0"/>
              <a:t>'</a:t>
            </a:r>
            <a:r>
              <a:rPr lang="ko-KR" altLang="en-US" sz="1600" dirty="0"/>
              <a:t>의 유니코드 값</a:t>
            </a:r>
            <a:r>
              <a:rPr lang="en-US" altLang="ko-KR" sz="1600" dirty="0"/>
              <a:t>(ae00) </a:t>
            </a:r>
            <a:r>
              <a:rPr lang="ko-KR" altLang="en-US" sz="1600" dirty="0"/>
              <a:t>사용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37112"/>
            <a:ext cx="6279168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0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7-3 : </a:t>
            </a:r>
            <a:r>
              <a:rPr lang="ko-KR" altLang="en-US" sz="2400" dirty="0" smtClean="0"/>
              <a:t>문자열만 다루는 </a:t>
            </a:r>
            <a:r>
              <a:rPr lang="en-US" altLang="ko-KR" sz="2400" dirty="0" err="1" smtClean="0"/>
              <a:t>ArrayList</a:t>
            </a:r>
            <a:r>
              <a:rPr lang="en-US" altLang="ko-KR" sz="2400" dirty="0" smtClean="0"/>
              <a:t>&lt;String&gt; </a:t>
            </a:r>
            <a:r>
              <a:rPr lang="ko-KR" altLang="en-US" sz="2400" dirty="0" smtClean="0"/>
              <a:t>활용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050970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이름 </a:t>
            </a:r>
            <a:r>
              <a:rPr lang="ko-KR" altLang="en-US" sz="1200" dirty="0"/>
              <a:t>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81984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</a:t>
            </a:r>
            <a:r>
              <a:rPr lang="en-US" altLang="ko-KR" sz="1200" dirty="0" smtClean="0"/>
              <a:t>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3" y="1319334"/>
            <a:ext cx="83210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저장된 이름을 모두 출력한 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2066156"/>
            <a:ext cx="42484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</a:t>
            </a:r>
            <a:r>
              <a:rPr lang="en-US" altLang="ko-KR" sz="1200" b="1" dirty="0" smtClean="0"/>
              <a:t>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</a:t>
            </a:r>
            <a:r>
              <a:rPr lang="en-US" altLang="ko-KR" sz="1200" b="1" dirty="0" smtClean="0"/>
              <a:t>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a.get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9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714" y="4730885"/>
            <a:ext cx="456973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컬렉션의 순차 검색을 위한 </a:t>
            </a:r>
            <a:r>
              <a:rPr lang="en-US" altLang="ko-KR" smtClean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5064" y="1342108"/>
            <a:ext cx="8153400" cy="504056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Iterator&lt;E&gt; </a:t>
            </a:r>
            <a:r>
              <a:rPr lang="ko-KR" altLang="en-US" sz="1800" dirty="0" smtClean="0"/>
              <a:t>인터페이스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리스트 구조의 컬렉션에서 요소의 순차 검색을 위한 인터페이스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Vector&lt;E&gt;, </a:t>
            </a:r>
            <a:r>
              <a:rPr lang="en-US" altLang="ko-KR" sz="1400" dirty="0" err="1" smtClean="0"/>
              <a:t>ArrayList</a:t>
            </a:r>
            <a:r>
              <a:rPr lang="en-US" altLang="ko-KR" sz="1400" dirty="0" smtClean="0"/>
              <a:t>&lt;E&gt;, </a:t>
            </a:r>
            <a:r>
              <a:rPr lang="en-US" altLang="ko-KR" sz="1400" dirty="0" err="1" smtClean="0"/>
              <a:t>LinkedList</a:t>
            </a:r>
            <a:r>
              <a:rPr lang="en-US" altLang="ko-KR" sz="1400" dirty="0" smtClean="0"/>
              <a:t>&lt;E&gt;</a:t>
            </a:r>
            <a:r>
              <a:rPr lang="ko-KR" altLang="en-US" sz="1400" dirty="0" smtClean="0"/>
              <a:t>가 상속받는 인터페이스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r>
              <a:rPr lang="en-US" altLang="ko-KR" sz="1800" dirty="0" smtClean="0"/>
              <a:t>Iterator </a:t>
            </a:r>
            <a:r>
              <a:rPr lang="ko-KR" altLang="en-US" sz="1800" dirty="0" smtClean="0"/>
              <a:t>객체 얻어내기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컬렉션의 </a:t>
            </a:r>
            <a:r>
              <a:rPr lang="en-US" altLang="ko-KR" sz="1600" dirty="0" smtClean="0"/>
              <a:t>iterator()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해당 컬렉션을 순차 검색할 수 있는</a:t>
            </a:r>
            <a:endParaRPr lang="en-US" altLang="ko-KR" sz="1400" dirty="0" smtClean="0"/>
          </a:p>
          <a:p>
            <a:pPr marL="685800" lvl="2" indent="0">
              <a:buNone/>
            </a:pPr>
            <a:r>
              <a:rPr lang="en-US" altLang="ko-KR" sz="1400" dirty="0" smtClean="0"/>
              <a:t>     Iterator </a:t>
            </a:r>
            <a:r>
              <a:rPr lang="ko-KR" altLang="en-US" sz="1400" dirty="0" smtClean="0"/>
              <a:t>객체 리턴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컬렉션 검색 코드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2"/>
            <a:endParaRPr lang="en-US" altLang="ko-KR" sz="1400" dirty="0" smtClean="0"/>
          </a:p>
          <a:p>
            <a:pPr lvl="2"/>
            <a:endParaRPr lang="ko-KR" altLang="en-US" sz="14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291</a:t>
            </a:fld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36096" y="3613150"/>
            <a:ext cx="34121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 // </a:t>
            </a:r>
            <a:r>
              <a:rPr lang="ko-KR" altLang="en-US" sz="1200" dirty="0"/>
              <a:t>모든 요소 방문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요소 리턴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...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" name="직사각형 3"/>
          <p:cNvSpPr/>
          <p:nvPr/>
        </p:nvSpPr>
        <p:spPr>
          <a:xfrm>
            <a:off x="5436096" y="2943390"/>
            <a:ext cx="341210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Vector&lt;</a:t>
            </a:r>
            <a:r>
              <a:rPr lang="en-US" altLang="ko-KR" sz="1200" b="1" dirty="0"/>
              <a:t>Integer</a:t>
            </a:r>
            <a:r>
              <a:rPr lang="en-US" altLang="ko-KR" sz="1200" dirty="0"/>
              <a:t>&gt; v = new Vector&lt;Integer&gt;();</a:t>
            </a:r>
          </a:p>
          <a:p>
            <a:r>
              <a:rPr lang="en-US" altLang="ko-KR" sz="1200" dirty="0"/>
              <a:t>Iterator&lt;</a:t>
            </a:r>
            <a:r>
              <a:rPr lang="en-US" altLang="ko-KR" sz="1200" b="1" dirty="0"/>
              <a:t>Integer</a:t>
            </a:r>
            <a:r>
              <a:rPr lang="en-US" altLang="ko-KR" sz="1200" dirty="0"/>
              <a:t>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61536" y="4800437"/>
            <a:ext cx="3917190" cy="1292859"/>
            <a:chOff x="294770" y="4712645"/>
            <a:chExt cx="3917190" cy="1292859"/>
          </a:xfrm>
        </p:grpSpPr>
        <p:grpSp>
          <p:nvGrpSpPr>
            <p:cNvPr id="12" name="그룹 11"/>
            <p:cNvGrpSpPr/>
            <p:nvPr/>
          </p:nvGrpSpPr>
          <p:grpSpPr>
            <a:xfrm>
              <a:off x="294770" y="5069664"/>
              <a:ext cx="3917190" cy="935840"/>
              <a:chOff x="294770" y="5069664"/>
              <a:chExt cx="3917190" cy="935840"/>
            </a:xfrm>
          </p:grpSpPr>
          <p:pic>
            <p:nvPicPr>
              <p:cNvPr id="1229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4770" y="5071463"/>
                <a:ext cx="1307863" cy="9340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293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212" y="5069664"/>
                <a:ext cx="2684748" cy="888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229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728645"/>
              <a:ext cx="1080120" cy="34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712645"/>
              <a:ext cx="2808312" cy="40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" name="직선 화살표 연결선 14"/>
          <p:cNvCxnSpPr/>
          <p:nvPr/>
        </p:nvCxnSpPr>
        <p:spPr>
          <a:xfrm>
            <a:off x="4355976" y="3174222"/>
            <a:ext cx="1152128" cy="11076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7" idx="1"/>
          </p:cNvCxnSpPr>
          <p:nvPr/>
        </p:nvCxnSpPr>
        <p:spPr>
          <a:xfrm>
            <a:off x="3131840" y="4028648"/>
            <a:ext cx="2304256" cy="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652120" y="5816297"/>
            <a:ext cx="3266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Vector&lt;Integer&gt;</a:t>
            </a:r>
            <a:r>
              <a:rPr lang="ko-KR" altLang="en-US" sz="1200" dirty="0">
                <a:solidFill>
                  <a:srgbClr val="0070C0"/>
                </a:solidFill>
              </a:rPr>
              <a:t>객체와 </a:t>
            </a:r>
            <a:r>
              <a:rPr lang="en-US" altLang="ko-KR" sz="1200" dirty="0">
                <a:solidFill>
                  <a:srgbClr val="0070C0"/>
                </a:solidFill>
              </a:rPr>
              <a:t>Iterator </a:t>
            </a:r>
            <a:r>
              <a:rPr lang="ko-KR" altLang="en-US" sz="1200" dirty="0">
                <a:solidFill>
                  <a:srgbClr val="0070C0"/>
                </a:solidFill>
              </a:rPr>
              <a:t>객체의 관계</a:t>
            </a:r>
          </a:p>
        </p:txBody>
      </p:sp>
    </p:spTree>
    <p:extLst>
      <p:ext uri="{BB962C8B-B14F-4D97-AF65-F5344CB8AC3E}">
        <p14:creationId xmlns:p14="http://schemas.microsoft.com/office/powerpoint/2010/main" val="28419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7-4 : Iterator&lt;Integer&gt;</a:t>
            </a:r>
            <a:r>
              <a:rPr lang="ko-KR" altLang="en-US" sz="2400" dirty="0" smtClean="0"/>
              <a:t>를 이용하여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정수 벡터 검색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42844" y="1844824"/>
            <a:ext cx="446449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14876" y="4079979"/>
            <a:ext cx="4321620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292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1473" y="1331476"/>
            <a:ext cx="8321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코드 중에서 벡터 검색 부분을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4876" y="1844824"/>
            <a:ext cx="432162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// </a:t>
            </a:r>
            <a:r>
              <a:rPr lang="en-US" altLang="ko-KR" sz="1200" dirty="0"/>
              <a:t>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en-US" altLang="ko-KR" sz="1200" dirty="0" smtClean="0"/>
              <a:t>	</a:t>
            </a:r>
            <a:r>
              <a:rPr lang="ko-KR" altLang="en-US" sz="1200" dirty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 = 0;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it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	sum += n;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marL="0" lvl="2"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0710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구성되는 요소를 다루는 컬렉션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K :</a:t>
            </a:r>
            <a:r>
              <a:rPr lang="ko-KR" altLang="en-US" dirty="0" smtClean="0"/>
              <a:t> </a:t>
            </a:r>
            <a:r>
              <a:rPr lang="ko-KR" altLang="en-US" dirty="0"/>
              <a:t>키로 사용할 요소의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V :</a:t>
            </a:r>
            <a:r>
              <a:rPr lang="ko-KR" altLang="en-US" dirty="0" smtClean="0"/>
              <a:t> 값으로 </a:t>
            </a:r>
            <a:r>
              <a:rPr lang="ko-KR" altLang="en-US" dirty="0"/>
              <a:t>사용할 요소의 </a:t>
            </a:r>
            <a:r>
              <a:rPr lang="ko-KR" altLang="en-US" dirty="0" smtClean="0"/>
              <a:t>타입</a:t>
            </a:r>
            <a:endParaRPr lang="en-US" altLang="ko-KR" dirty="0"/>
          </a:p>
          <a:p>
            <a:pPr lvl="2"/>
            <a:r>
              <a:rPr lang="ko-KR" altLang="en-US" dirty="0" smtClean="0"/>
              <a:t>키와 값이 한 쌍으로 삽입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값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검색하기 위해서는 </a:t>
            </a:r>
            <a:r>
              <a:rPr lang="ko-KR" altLang="en-US" dirty="0"/>
              <a:t>반드시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 </a:t>
            </a:r>
            <a:r>
              <a:rPr lang="ko-KR" altLang="en-US" dirty="0"/>
              <a:t>및 검색이 빠른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smtClean="0"/>
              <a:t>요소 </a:t>
            </a:r>
            <a:r>
              <a:rPr lang="ko-KR" altLang="en-US" dirty="0"/>
              <a:t>검색 </a:t>
            </a:r>
            <a:r>
              <a:rPr lang="en-US" altLang="ko-KR" dirty="0" smtClean="0"/>
              <a:t>: </a:t>
            </a:r>
            <a:r>
              <a:rPr lang="en-US" altLang="ko-KR" dirty="0"/>
              <a:t>get()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4941168"/>
            <a:ext cx="69127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HashMap</a:t>
            </a:r>
            <a:r>
              <a:rPr lang="en-US" altLang="ko-KR" sz="1400" dirty="0"/>
              <a:t>&lt;String, String&gt; h = new </a:t>
            </a:r>
            <a:r>
              <a:rPr lang="en-US" altLang="ko-KR" sz="1400" dirty="0" err="1"/>
              <a:t>HashMap</a:t>
            </a:r>
            <a:r>
              <a:rPr lang="en-US" altLang="ko-KR" sz="1400" dirty="0"/>
              <a:t>&lt;String, String&gt;(); </a:t>
            </a:r>
            <a:r>
              <a:rPr lang="en-US" altLang="ko-KR" sz="1400" dirty="0" smtClean="0"/>
              <a:t>// </a:t>
            </a:r>
            <a:r>
              <a:rPr lang="ko-KR" altLang="en-US" sz="1400" dirty="0" err="1" smtClean="0"/>
              <a:t>해시맵</a:t>
            </a:r>
            <a:r>
              <a:rPr lang="ko-KR" altLang="en-US" sz="1400" dirty="0" smtClean="0"/>
              <a:t> 객체 생성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h.put</a:t>
            </a:r>
            <a:r>
              <a:rPr lang="en-US" altLang="ko-KR" sz="1400" dirty="0"/>
              <a:t>("apple", "</a:t>
            </a:r>
            <a:r>
              <a:rPr lang="ko-KR" altLang="en-US" sz="1400" dirty="0"/>
              <a:t>사과</a:t>
            </a:r>
            <a:r>
              <a:rPr lang="en-US" altLang="ko-KR" sz="1400" dirty="0"/>
              <a:t>"); // "apple" </a:t>
            </a:r>
            <a:r>
              <a:rPr lang="ko-KR" altLang="en-US" sz="1400" dirty="0"/>
              <a:t>키와 </a:t>
            </a:r>
            <a:r>
              <a:rPr lang="en-US" altLang="ko-KR" sz="1400" dirty="0"/>
              <a:t>"</a:t>
            </a:r>
            <a:r>
              <a:rPr lang="ko-KR" altLang="en-US" sz="1400" dirty="0"/>
              <a:t>사과</a:t>
            </a:r>
            <a:r>
              <a:rPr lang="en-US" altLang="ko-KR" sz="1400" dirty="0"/>
              <a:t>" </a:t>
            </a:r>
            <a:r>
              <a:rPr lang="ko-KR" altLang="en-US" sz="1400" dirty="0"/>
              <a:t>값의 쌍을 </a:t>
            </a:r>
            <a:r>
              <a:rPr lang="ko-KR" altLang="en-US" sz="1400" dirty="0" err="1" smtClean="0"/>
              <a:t>해시맵에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삽입</a:t>
            </a:r>
          </a:p>
          <a:p>
            <a:pPr fontAlgn="base" latinLnBrk="0"/>
            <a:r>
              <a:rPr lang="en-US" altLang="ko-KR" sz="1400" dirty="0"/>
              <a:t>String </a:t>
            </a:r>
            <a:r>
              <a:rPr lang="en-US" altLang="ko-KR" sz="1400" dirty="0" err="1"/>
              <a:t>kor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h.get</a:t>
            </a:r>
            <a:r>
              <a:rPr lang="en-US" altLang="ko-KR" sz="1400" dirty="0"/>
              <a:t>("apple"); // "apple" </a:t>
            </a:r>
            <a:r>
              <a:rPr lang="ko-KR" altLang="en-US" sz="1400" dirty="0" smtClean="0"/>
              <a:t>키로 값 </a:t>
            </a:r>
            <a:r>
              <a:rPr lang="ko-KR" altLang="en-US" sz="1400" dirty="0"/>
              <a:t>검색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kor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3163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</a:t>
            </a:r>
            <a:r>
              <a:rPr lang="ko-KR" altLang="en-US" dirty="0" smtClean="0"/>
              <a:t>의 </a:t>
            </a:r>
            <a:r>
              <a:rPr lang="ko-KR" altLang="en-US" dirty="0"/>
              <a:t>내부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64807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dirty="0" err="1" smtClean="0"/>
              <a:t>HashMap</a:t>
            </a:r>
            <a:r>
              <a:rPr lang="en-US" altLang="ko-KR" sz="1600" dirty="0"/>
              <a:t>&lt;String, String&gt;</a:t>
            </a:r>
            <a:r>
              <a:rPr lang="en-US" altLang="ko-KR" sz="1600" dirty="0" smtClean="0"/>
              <a:t> map = new </a:t>
            </a:r>
            <a:r>
              <a:rPr lang="en-US" altLang="ko-KR" sz="1600" dirty="0" err="1" smtClean="0"/>
              <a:t>HashMap</a:t>
            </a:r>
            <a:r>
              <a:rPr lang="en-US" altLang="ko-KR" sz="1600" dirty="0" smtClean="0"/>
              <a:t>&lt;String</a:t>
            </a:r>
            <a:r>
              <a:rPr lang="en-US" altLang="ko-KR" sz="1600" dirty="0"/>
              <a:t>, String</a:t>
            </a:r>
            <a:r>
              <a:rPr lang="en-US" altLang="ko-KR" sz="1600" dirty="0" smtClean="0"/>
              <a:t>&gt;();</a:t>
            </a:r>
            <a:endParaRPr lang="ko-KR" altLang="en-US" sz="1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57567"/>
            <a:ext cx="7054949" cy="29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r>
              <a:rPr lang="ko-KR" altLang="en-US" dirty="0" smtClean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295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16813" cy="415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32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296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403648" y="260647"/>
            <a:ext cx="7518550" cy="6528567"/>
            <a:chOff x="1259632" y="62053"/>
            <a:chExt cx="7662566" cy="6727162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62053"/>
              <a:ext cx="7662566" cy="624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6272148"/>
              <a:ext cx="7662566" cy="517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07504" y="75982"/>
            <a:ext cx="470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accent2">
                    <a:lumMod val="50000"/>
                  </a:schemeClr>
                </a:solidFill>
              </a:rPr>
              <a:t>HashMap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&lt;String, String&gt;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컬렉션 활용 사례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81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7-5 : </a:t>
            </a:r>
            <a:r>
              <a:rPr lang="en-US" altLang="ko-KR" sz="2400" dirty="0" err="1" smtClean="0"/>
              <a:t>HashMap</a:t>
            </a:r>
            <a:r>
              <a:rPr lang="en-US" altLang="ko-KR" sz="2400" dirty="0" smtClean="0"/>
              <a:t>&lt;String</a:t>
            </a:r>
            <a:r>
              <a:rPr lang="en-US" altLang="ko-KR" sz="2400" dirty="0"/>
              <a:t>, String&gt;</a:t>
            </a:r>
            <a:r>
              <a:rPr lang="ko-KR" altLang="en-US" sz="2400" dirty="0"/>
              <a:t>로 </a:t>
            </a:r>
            <a:r>
              <a:rPr lang="en-US" altLang="ko-KR" sz="2400" dirty="0"/>
              <a:t>(</a:t>
            </a:r>
            <a:r>
              <a:rPr lang="ko-KR" altLang="en-US" sz="2400" dirty="0"/>
              <a:t>영어</a:t>
            </a:r>
            <a:r>
              <a:rPr lang="en-US" altLang="ko-KR" sz="2400" dirty="0"/>
              <a:t>, </a:t>
            </a:r>
            <a:r>
              <a:rPr lang="ko-KR" altLang="en-US" sz="2400" dirty="0"/>
              <a:t>한글</a:t>
            </a:r>
            <a:r>
              <a:rPr lang="en-US" altLang="ko-KR" sz="2400" dirty="0"/>
              <a:t>) </a:t>
            </a:r>
            <a:r>
              <a:rPr lang="ko-KR" altLang="en-US" sz="2400" dirty="0"/>
              <a:t>단어 쌍을 저장하고 검색하기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2132856"/>
            <a:ext cx="5040560" cy="3477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HashMapDicEx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/>
              <a:t>영어 단어와 한글 단어의 쌍을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HashMap</a:t>
            </a:r>
            <a:r>
              <a:rPr lang="en-US" altLang="ko-KR" sz="1100" b="1" dirty="0" smtClean="0"/>
              <a:t>&lt;String</a:t>
            </a:r>
            <a:r>
              <a:rPr lang="en-US" altLang="ko-KR" sz="1100" b="1" dirty="0"/>
              <a:t>, String&gt; </a:t>
            </a:r>
            <a:r>
              <a:rPr lang="en-US" altLang="ko-KR" sz="1100" b="1" dirty="0" err="1"/>
              <a:t>dic</a:t>
            </a:r>
            <a:r>
              <a:rPr lang="en-US" altLang="ko-KR" sz="1100" b="1" dirty="0"/>
              <a:t>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String&gt;();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/>
              <a:t>3 </a:t>
            </a:r>
            <a:r>
              <a:rPr lang="ko-KR" altLang="en-US" sz="1100" dirty="0"/>
              <a:t>개의 </a:t>
            </a:r>
            <a:r>
              <a:rPr lang="en-US" altLang="ko-KR" sz="1100" dirty="0"/>
              <a:t>(key, value) </a:t>
            </a:r>
            <a:r>
              <a:rPr lang="ko-KR" altLang="en-US" sz="1100" dirty="0"/>
              <a:t>쌍을 </a:t>
            </a:r>
            <a:r>
              <a:rPr lang="en-US" altLang="ko-KR" sz="1100" dirty="0" err="1"/>
              <a:t>dic</a:t>
            </a:r>
            <a:r>
              <a:rPr lang="ko-KR" altLang="en-US" sz="1100" dirty="0"/>
              <a:t>에 저장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("baby", "</a:t>
            </a:r>
            <a:r>
              <a:rPr lang="ko-KR" altLang="en-US" sz="1100" b="1" dirty="0"/>
              <a:t>아기</a:t>
            </a:r>
            <a:r>
              <a:rPr lang="en-US" altLang="ko-KR" sz="1100" b="1" dirty="0"/>
              <a:t>");</a:t>
            </a:r>
            <a:r>
              <a:rPr lang="en-US" altLang="ko-KR" sz="1100" dirty="0"/>
              <a:t> // "baby"</a:t>
            </a:r>
            <a:r>
              <a:rPr lang="ko-KR" altLang="en-US" sz="1100" dirty="0"/>
              <a:t>는 </a:t>
            </a:r>
            <a:r>
              <a:rPr lang="en-US" altLang="ko-KR" sz="1100" dirty="0"/>
              <a:t>key, "</a:t>
            </a:r>
            <a:r>
              <a:rPr lang="ko-KR" altLang="en-US" sz="1100" dirty="0"/>
              <a:t>아기</a:t>
            </a:r>
            <a:r>
              <a:rPr lang="en-US" altLang="ko-KR" sz="1100" dirty="0"/>
              <a:t>"</a:t>
            </a:r>
            <a:r>
              <a:rPr lang="ko-KR" altLang="en-US" sz="1100" dirty="0"/>
              <a:t>은 </a:t>
            </a:r>
            <a:r>
              <a:rPr lang="en-US" altLang="ko-KR" sz="1100" dirty="0"/>
              <a:t>value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("love", "</a:t>
            </a:r>
            <a:r>
              <a:rPr lang="ko-KR" altLang="en-US" sz="1100" b="1" dirty="0"/>
              <a:t>사랑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dic.put</a:t>
            </a:r>
            <a:r>
              <a:rPr lang="en-US" altLang="ko-KR" sz="1100" b="1" dirty="0"/>
              <a:t>("apple", "</a:t>
            </a:r>
            <a:r>
              <a:rPr lang="ko-KR" altLang="en-US" sz="1100" b="1" dirty="0"/>
              <a:t>사과</a:t>
            </a:r>
            <a:r>
              <a:rPr lang="en-US" altLang="ko-KR" sz="1100" b="1" dirty="0"/>
              <a:t>");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// </a:t>
            </a:r>
            <a:r>
              <a:rPr lang="en-US" altLang="ko-KR" sz="1100" dirty="0" err="1"/>
              <a:t>dic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해시맵에</a:t>
            </a:r>
            <a:r>
              <a:rPr lang="ko-KR" altLang="en-US" sz="1100" dirty="0"/>
              <a:t> 들어 있는 모든 </a:t>
            </a:r>
            <a:r>
              <a:rPr lang="en-US" altLang="ko-KR" sz="1100" dirty="0"/>
              <a:t>(key, value) </a:t>
            </a:r>
            <a:r>
              <a:rPr lang="ko-KR" altLang="en-US" sz="1100" dirty="0"/>
              <a:t>쌍 출력</a:t>
            </a:r>
          </a:p>
          <a:p>
            <a:pPr defTabSz="180000"/>
            <a:r>
              <a:rPr lang="en-US" altLang="ko-KR" sz="1100" b="1" dirty="0" smtClean="0"/>
              <a:t>		Set&lt;String</a:t>
            </a:r>
            <a:r>
              <a:rPr lang="en-US" altLang="ko-KR" sz="1100" b="1" dirty="0"/>
              <a:t>&gt; keys = </a:t>
            </a:r>
            <a:r>
              <a:rPr lang="en-US" altLang="ko-KR" sz="1100" b="1" dirty="0" err="1"/>
              <a:t>dic.keySet</a:t>
            </a:r>
            <a:r>
              <a:rPr lang="en-US" altLang="ko-KR" sz="1100" b="1" dirty="0"/>
              <a:t>();</a:t>
            </a:r>
            <a:r>
              <a:rPr lang="en-US" altLang="ko-KR" sz="1100" dirty="0"/>
              <a:t> // </a:t>
            </a:r>
            <a:r>
              <a:rPr lang="ko-KR" altLang="en-US" sz="1100" dirty="0" smtClean="0"/>
              <a:t>모든 키를 </a:t>
            </a:r>
            <a:r>
              <a:rPr lang="en-US" altLang="ko-KR" sz="1100" dirty="0" smtClean="0"/>
              <a:t>Set </a:t>
            </a:r>
            <a:r>
              <a:rPr lang="ko-KR" altLang="en-US" sz="1100" dirty="0"/>
              <a:t>컬렉션에 받아옴</a:t>
            </a:r>
          </a:p>
          <a:p>
            <a:pPr defTabSz="180000"/>
            <a:r>
              <a:rPr lang="en-US" altLang="ko-KR" sz="1100" dirty="0" smtClean="0"/>
              <a:t>		Iterator&lt;String</a:t>
            </a:r>
            <a:r>
              <a:rPr lang="en-US" altLang="ko-KR" sz="1100" dirty="0"/>
              <a:t>&gt; it = </a:t>
            </a:r>
            <a:r>
              <a:rPr lang="en-US" altLang="ko-KR" sz="1100" b="1" dirty="0" err="1"/>
              <a:t>keys.iterator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Set</a:t>
            </a:r>
            <a:r>
              <a:rPr lang="ko-KR" altLang="en-US" sz="1100" dirty="0"/>
              <a:t>에 접근하는 </a:t>
            </a:r>
            <a:r>
              <a:rPr lang="en-US" altLang="ko-KR" sz="1100" dirty="0"/>
              <a:t>Iterator </a:t>
            </a:r>
            <a:r>
              <a:rPr lang="ko-KR" altLang="en-US" sz="1100" dirty="0"/>
              <a:t>리턴</a:t>
            </a:r>
          </a:p>
          <a:p>
            <a:pPr defTabSz="180000"/>
            <a:r>
              <a:rPr lang="en-US" altLang="ko-KR" sz="1100" dirty="0" smtClean="0"/>
              <a:t>		while(</a:t>
            </a:r>
            <a:r>
              <a:rPr lang="en-US" altLang="ko-KR" sz="1100" dirty="0" err="1" smtClean="0"/>
              <a:t>it.hasNext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/>
              <a:t>key = </a:t>
            </a:r>
            <a:r>
              <a:rPr lang="en-US" altLang="ko-KR" sz="1100" dirty="0" err="1"/>
              <a:t>it.next</a:t>
            </a:r>
            <a:r>
              <a:rPr lang="en-US" altLang="ko-KR" sz="1100" dirty="0"/>
              <a:t>(); // </a:t>
            </a:r>
            <a:r>
              <a:rPr lang="ko-KR" altLang="en-US" sz="1100" dirty="0"/>
              <a:t>키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String </a:t>
            </a:r>
            <a:r>
              <a:rPr lang="en-US" altLang="ko-KR" sz="1100" b="1" dirty="0"/>
              <a:t>value = </a:t>
            </a:r>
            <a:r>
              <a:rPr lang="en-US" altLang="ko-KR" sz="1100" b="1" dirty="0" err="1"/>
              <a:t>dic.get</a:t>
            </a:r>
            <a:r>
              <a:rPr lang="en-US" altLang="ko-KR" sz="1100" b="1" dirty="0"/>
              <a:t>(key); </a:t>
            </a:r>
            <a:r>
              <a:rPr lang="en-US" altLang="ko-KR" sz="1100" dirty="0"/>
              <a:t>// </a:t>
            </a:r>
            <a:r>
              <a:rPr lang="ko-KR" altLang="en-US" sz="1100" dirty="0"/>
              <a:t>값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("(" + key + "," + value + ")");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436096" y="4815648"/>
            <a:ext cx="3456384" cy="127727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(love</a:t>
            </a:r>
            <a:r>
              <a:rPr lang="en-US" altLang="ko-KR" sz="1100" dirty="0"/>
              <a:t>,</a:t>
            </a:r>
            <a:r>
              <a:rPr lang="ko-KR" altLang="en-US" sz="1100" dirty="0"/>
              <a:t>사랑</a:t>
            </a:r>
            <a:r>
              <a:rPr lang="en-US" altLang="ko-KR" sz="1100" dirty="0"/>
              <a:t>)(apple,</a:t>
            </a:r>
            <a:r>
              <a:rPr lang="ko-KR" altLang="en-US" sz="1100" dirty="0"/>
              <a:t>사과</a:t>
            </a:r>
            <a:r>
              <a:rPr lang="en-US" altLang="ko-KR" sz="1100" dirty="0"/>
              <a:t>)(baby,</a:t>
            </a:r>
            <a:r>
              <a:rPr lang="ko-KR" altLang="en-US" sz="1100" dirty="0"/>
              <a:t>아기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100" dirty="0"/>
              <a:t>사과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 err="1">
                <a:solidFill>
                  <a:srgbClr val="00B050"/>
                </a:solidFill>
              </a:rPr>
              <a:t>babo</a:t>
            </a:r>
            <a:endParaRPr lang="en-US" altLang="ko-KR" sz="1100" dirty="0">
              <a:solidFill>
                <a:srgbClr val="00B050"/>
              </a:solidFill>
            </a:endParaRPr>
          </a:p>
          <a:p>
            <a:r>
              <a:rPr lang="en-US" altLang="ko-KR" sz="1100" dirty="0" err="1"/>
              <a:t>babo</a:t>
            </a:r>
            <a:r>
              <a:rPr lang="ko-KR" altLang="en-US" sz="1100" dirty="0"/>
              <a:t>는 없는 단어 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찾고 싶은 단어는</a:t>
            </a:r>
            <a:r>
              <a:rPr lang="en-US" altLang="ko-KR" sz="1100" dirty="0"/>
              <a:t>?</a:t>
            </a:r>
            <a:r>
              <a:rPr lang="en-US" altLang="ko-KR" sz="1100" dirty="0">
                <a:solidFill>
                  <a:srgbClr val="00B050"/>
                </a:solidFill>
              </a:rPr>
              <a:t>love</a:t>
            </a:r>
          </a:p>
          <a:p>
            <a:r>
              <a:rPr lang="ko-KR" altLang="en-US" sz="1100" dirty="0"/>
              <a:t>사랑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1472" y="1412776"/>
            <a:ext cx="7960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영어 단어와 한글 단어의 쌍을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HashMap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영어 단어로 한글 단어를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2132856"/>
            <a:ext cx="3456384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		// </a:t>
            </a:r>
            <a:r>
              <a:rPr lang="ko-KR" altLang="en-US" sz="1100" dirty="0" smtClean="0"/>
              <a:t>영어 </a:t>
            </a:r>
            <a:r>
              <a:rPr lang="ko-KR" altLang="en-US" sz="1100" dirty="0"/>
              <a:t>단어를 </a:t>
            </a:r>
            <a:r>
              <a:rPr lang="ko-KR" altLang="en-US" sz="1100" dirty="0" err="1"/>
              <a:t>입력받고</a:t>
            </a:r>
            <a:r>
              <a:rPr lang="ko-KR" altLang="en-US" sz="1100" dirty="0"/>
              <a:t> 한글 단어 검색</a:t>
            </a:r>
          </a:p>
          <a:p>
            <a:pPr defTabSz="180000"/>
            <a:r>
              <a:rPr lang="en-US" altLang="ko-KR" sz="1100" dirty="0" smtClean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&lt;3;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찾고 싶은 단어는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 err="1"/>
              <a:t>eng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scanner.next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// </a:t>
            </a:r>
            <a:r>
              <a:rPr lang="ko-KR" altLang="en-US" sz="1100" dirty="0" err="1"/>
              <a:t>해시맵에서</a:t>
            </a:r>
            <a:r>
              <a:rPr lang="ko-KR" altLang="en-US" sz="1100" dirty="0"/>
              <a:t> </a:t>
            </a:r>
            <a:r>
              <a:rPr lang="en-US" altLang="ko-KR" sz="1100" dirty="0"/>
              <a:t>'</a:t>
            </a:r>
            <a:r>
              <a:rPr lang="ko-KR" altLang="en-US" sz="1100" dirty="0"/>
              <a:t>키</a:t>
            </a:r>
            <a:r>
              <a:rPr lang="en-US" altLang="ko-KR" sz="1100" dirty="0"/>
              <a:t>' </a:t>
            </a:r>
            <a:r>
              <a:rPr lang="en-US" altLang="ko-KR" sz="1100" dirty="0" err="1"/>
              <a:t>eng</a:t>
            </a:r>
            <a:r>
              <a:rPr lang="ko-KR" altLang="en-US" sz="1100" dirty="0"/>
              <a:t>의 </a:t>
            </a:r>
            <a:r>
              <a:rPr lang="en-US" altLang="ko-KR" sz="1100" dirty="0"/>
              <a:t>'</a:t>
            </a:r>
            <a:r>
              <a:rPr lang="ko-KR" altLang="en-US" sz="1100" dirty="0"/>
              <a:t>값</a:t>
            </a:r>
            <a:r>
              <a:rPr lang="en-US" altLang="ko-KR" sz="1100" dirty="0"/>
              <a:t>' </a:t>
            </a:r>
            <a:r>
              <a:rPr lang="en-US" altLang="ko-KR" sz="1100" dirty="0" err="1"/>
              <a:t>kor</a:t>
            </a:r>
            <a:r>
              <a:rPr lang="en-US" altLang="ko-KR" sz="1100" dirty="0"/>
              <a:t> </a:t>
            </a:r>
            <a:r>
              <a:rPr lang="ko-KR" altLang="en-US" sz="1100" dirty="0"/>
              <a:t>검색</a:t>
            </a:r>
          </a:p>
          <a:p>
            <a:pPr defTabSz="180000"/>
            <a:r>
              <a:rPr lang="en-US" altLang="ko-KR" sz="1100" b="1" dirty="0" smtClean="0"/>
              <a:t>			String </a:t>
            </a:r>
            <a:r>
              <a:rPr lang="en-US" altLang="ko-KR" sz="1100" b="1" dirty="0" err="1" smtClean="0"/>
              <a:t>kor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dic.get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eng</a:t>
            </a:r>
            <a:r>
              <a:rPr lang="en-US" altLang="ko-KR" sz="1100" b="1" dirty="0"/>
              <a:t>);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b="1" dirty="0" err="1" smtClean="0"/>
              <a:t>kor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null</a:t>
            </a:r>
            <a:r>
              <a:rPr lang="en-US" altLang="ko-KR" sz="1100" dirty="0"/>
              <a:t>)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eng</a:t>
            </a:r>
            <a:r>
              <a:rPr lang="en-US" altLang="ko-KR" sz="1100" dirty="0" smtClean="0"/>
              <a:t> +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"</a:t>
            </a:r>
            <a:r>
              <a:rPr lang="ko-KR" altLang="en-US" sz="1100" dirty="0"/>
              <a:t>는 없는 단어 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 smtClean="0"/>
              <a:t>			else 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kor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90708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제네릭</a:t>
            </a:r>
            <a:r>
              <a:rPr lang="ko-KR" altLang="en-US" sz="1800" dirty="0" smtClean="0"/>
              <a:t> 클래스 작</a:t>
            </a:r>
            <a:r>
              <a:rPr lang="ko-KR" altLang="en-US" sz="1800" dirty="0"/>
              <a:t>성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클래스 이름 옆에 일반화된 타입 매개 변수 추가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제네릭</a:t>
            </a:r>
            <a:r>
              <a:rPr lang="ko-KR" altLang="en-US" sz="1600" dirty="0" smtClean="0"/>
              <a:t> 객체 생성 및 활용</a:t>
            </a:r>
            <a:endParaRPr lang="en-US" altLang="ko-KR" sz="1600" dirty="0" smtClean="0"/>
          </a:p>
          <a:p>
            <a:pPr lvl="2"/>
            <a:r>
              <a:rPr lang="ko-KR" altLang="en-US" sz="1400" dirty="0" err="1" smtClean="0"/>
              <a:t>제네릭</a:t>
            </a:r>
            <a:r>
              <a:rPr lang="ko-KR" altLang="en-US" sz="1400" dirty="0" smtClean="0"/>
              <a:t> 타입에 구체적인 타입을 지정하여 객체를 생성하는 것을 </a:t>
            </a:r>
            <a:r>
              <a:rPr lang="ko-KR" altLang="en-US" sz="1400" b="1" dirty="0" smtClean="0"/>
              <a:t>구체화</a:t>
            </a:r>
            <a:r>
              <a:rPr lang="ko-KR" altLang="en-US" sz="1400" dirty="0" smtClean="0"/>
              <a:t>라고 함</a:t>
            </a:r>
            <a:endParaRPr lang="ko-KR" altLang="en-US" sz="1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060848"/>
            <a:ext cx="612068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667808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T </a:t>
            </a:r>
            <a:r>
              <a:rPr lang="ko-KR" altLang="en-US" sz="1000" dirty="0" smtClean="0"/>
              <a:t>타입의 </a:t>
            </a:r>
            <a:r>
              <a:rPr lang="ko-KR" altLang="en-US" sz="1000" dirty="0"/>
              <a:t>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315880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184846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321054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69160"/>
            <a:ext cx="61206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&lt;String&gt;(); // </a:t>
            </a:r>
            <a:r>
              <a:rPr lang="en-US" altLang="ko-KR" sz="1400" dirty="0" smtClean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String</a:t>
            </a:r>
            <a:r>
              <a:rPr lang="ko-KR" altLang="en-US" sz="1400" dirty="0"/>
              <a:t>으로 구체화</a:t>
            </a:r>
          </a:p>
          <a:p>
            <a:pPr defTabSz="18000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 </a:t>
            </a:r>
            <a:r>
              <a:rPr lang="en-US" altLang="ko-KR" sz="1400" dirty="0"/>
              <a:t>n = new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&lt;Integer&gt;(); // </a:t>
            </a:r>
            <a:r>
              <a:rPr lang="en-US" altLang="ko-KR" sz="1400" dirty="0" smtClean="0"/>
              <a:t>T</a:t>
            </a:r>
            <a:r>
              <a:rPr lang="ko-KR" altLang="en-US" sz="1400" dirty="0" smtClean="0"/>
              <a:t>를 </a:t>
            </a:r>
            <a:r>
              <a:rPr lang="en-US" altLang="ko-KR" sz="1400" dirty="0"/>
              <a:t>Integer</a:t>
            </a:r>
            <a:r>
              <a:rPr lang="ko-KR" altLang="en-US" sz="1400" dirty="0"/>
              <a:t>로 구체화</a:t>
            </a:r>
          </a:p>
          <a:p>
            <a:pPr defTabSz="18000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  <a:endParaRPr lang="sv-SE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972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7-6 :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1472" y="1285860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1780149"/>
            <a:ext cx="273630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Object 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0;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stck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Object [10];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push(T item)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10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stck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T pop()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 </a:t>
            </a:r>
            <a:r>
              <a:rPr lang="en-US" altLang="ko-KR" sz="1200" dirty="0"/>
              <a:t>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return </a:t>
            </a:r>
            <a:r>
              <a:rPr lang="en-US" altLang="ko-KR" sz="1200" b="1" dirty="0"/>
              <a:t>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772816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intStack.push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028384" y="4358139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67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 언어의 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7" name="TextBox 6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7" idx="2"/>
              <a:endCxn id="8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7" idx="2"/>
              <a:endCxn id="11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8" idx="2"/>
              <a:endCxn id="9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1" idx="2"/>
              <a:endCxn id="12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1" idx="2"/>
              <a:endCxn id="15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8" idx="2"/>
              <a:endCxn id="10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0" idx="2"/>
              <a:endCxn id="24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9" idx="2"/>
              <a:endCxn id="15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2" idx="2"/>
              <a:endCxn id="13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3" idx="2"/>
              <a:endCxn id="14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38" name="직선 화살표 연결선 37"/>
            <p:cNvCxnSpPr>
              <a:stCxn id="11" idx="3"/>
              <a:endCxn id="16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9" idx="2"/>
              <a:endCxn id="16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24" idx="2"/>
              <a:endCxn id="14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43" name="직선 화살표 연결선 42"/>
            <p:cNvCxnSpPr>
              <a:stCxn id="11" idx="2"/>
              <a:endCxn id="41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46" name="직선 화살표 연결선 45"/>
            <p:cNvCxnSpPr>
              <a:stCxn id="41" idx="2"/>
              <a:endCxn id="44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48" name="직선 화살표 연결선 47"/>
            <p:cNvCxnSpPr>
              <a:stCxn id="13" idx="2"/>
              <a:endCxn id="47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직선 화살표 연결선 50"/>
            <p:cNvCxnSpPr>
              <a:stCxn id="13" idx="2"/>
              <a:endCxn id="50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모서리가 둥근 사각형 설명선 55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43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변수에 치환하거나 </a:t>
            </a:r>
            <a:r>
              <a:rPr lang="ko-KR" altLang="en-US" dirty="0" err="1" smtClean="0"/>
              <a:t>조건문에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10803" y="2708920"/>
            <a:ext cx="7965653" cy="1600438"/>
            <a:chOff x="710803" y="2708920"/>
            <a:chExt cx="7965653" cy="1600438"/>
          </a:xfrm>
        </p:grpSpPr>
        <p:sp>
          <p:nvSpPr>
            <p:cNvPr id="7" name="직사각형 6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루프</a:t>
              </a:r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660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901374" y="3429000"/>
            <a:ext cx="7123113" cy="226997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멀티태스킹과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개념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Runnable </a:t>
            </a:r>
            <a:r>
              <a:rPr lang="ko-KR" altLang="en-US" dirty="0" smtClean="0"/>
              <a:t>인터페이스를 구현하여 자바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</a:t>
            </a:r>
            <a:r>
              <a:rPr lang="ko-KR" altLang="en-US" dirty="0" smtClean="0"/>
              <a:t> 종료 시키기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스레드의</a:t>
            </a:r>
            <a:r>
              <a:rPr lang="ko-KR" altLang="en-US" dirty="0" smtClean="0"/>
              <a:t> 동기화 개념과 필요성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synchronized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wait()-notify()</a:t>
            </a:r>
            <a:r>
              <a:rPr lang="ko-KR" altLang="en-US" dirty="0" smtClean="0"/>
              <a:t>로 간단한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멀티쓰레딩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4.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Multithreading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975214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멀티태스킹</a:t>
            </a:r>
            <a:r>
              <a:rPr lang="en-US" altLang="ko-KR" smtClean="0"/>
              <a:t>(multi-tasking)</a:t>
            </a:r>
            <a:r>
              <a:rPr lang="ko-KR" altLang="en-US" smtClean="0"/>
              <a:t> 개념</a:t>
            </a:r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멀티태스킹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작업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태스크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동시에 처리되는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301</a:t>
            </a:fld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5" y="2260462"/>
            <a:ext cx="7779792" cy="28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71978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프로그램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302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" y="2280721"/>
            <a:ext cx="4450060" cy="307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564" y="1989865"/>
            <a:ext cx="4400771" cy="337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691247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스레드와</a:t>
            </a:r>
            <a:r>
              <a:rPr lang="ko-KR" altLang="en-US" dirty="0" smtClean="0"/>
              <a:t> 운영체제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스레드</a:t>
            </a:r>
            <a:r>
              <a:rPr lang="en-US" altLang="ko-KR" sz="2000" dirty="0" smtClean="0"/>
              <a:t>(thread)</a:t>
            </a:r>
          </a:p>
          <a:p>
            <a:pPr lvl="1"/>
            <a:r>
              <a:rPr lang="ko-KR" altLang="en-US" sz="1800" dirty="0" smtClean="0"/>
              <a:t>운영체제에 의해 관리되는 하나의 작업 혹은 태스크</a:t>
            </a:r>
            <a:endParaRPr lang="en-US" altLang="ko-KR" sz="1800" dirty="0" smtClean="0"/>
          </a:p>
          <a:p>
            <a:pPr lvl="1"/>
            <a:r>
              <a:rPr lang="ko-KR" altLang="en-US" sz="1800" dirty="0" err="1" smtClean="0"/>
              <a:t>스레드와</a:t>
            </a:r>
            <a:r>
              <a:rPr lang="ko-KR" altLang="en-US" sz="1800" dirty="0" smtClean="0"/>
              <a:t> 태스크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혹은 작업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은 바꾸어 사용해도 무관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멀티스레딩</a:t>
            </a:r>
            <a:r>
              <a:rPr lang="en-US" altLang="ko-KR" sz="2000" dirty="0" smtClean="0"/>
              <a:t>(multi-threading)</a:t>
            </a:r>
          </a:p>
          <a:p>
            <a:pPr lvl="1"/>
            <a:r>
              <a:rPr lang="ko-KR" altLang="en-US" sz="1800" dirty="0" smtClean="0"/>
              <a:t>여러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동시에 실행시키는 응용프로그램을 작성하는 기법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구성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코드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작업을 실행하기 위해 작성한 프로그램 코드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개발자가 작성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정보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명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ID,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실행 소요 시간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우선 순위 등 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운영체제가 </a:t>
            </a:r>
            <a:r>
              <a:rPr lang="ko-KR" altLang="en-US" sz="1600" dirty="0" err="1" smtClean="0"/>
              <a:t>스레드에</a:t>
            </a:r>
            <a:r>
              <a:rPr lang="ko-KR" altLang="en-US" sz="1600" dirty="0" smtClean="0"/>
              <a:t> 대해 관리하는 정보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1580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멀티태스킹과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멀티스레딩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멀티태스킹</a:t>
            </a:r>
            <a:r>
              <a:rPr lang="ko-KR" altLang="en-US" dirty="0" smtClean="0"/>
              <a:t> 구현 기술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멀티프로세싱</a:t>
            </a:r>
            <a:r>
              <a:rPr lang="en-US" altLang="ko-KR" dirty="0" smtClean="0"/>
              <a:t>(multi-processing)</a:t>
            </a:r>
          </a:p>
          <a:p>
            <a:pPr lvl="2"/>
            <a:r>
              <a:rPr lang="ko-KR" altLang="en-US" dirty="0" smtClean="0"/>
              <a:t>하나의 응용프로그램이 여러 개의 프로세스를 생성하고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프로세스가 하나의 작업을 처리하는 기법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프로세스 독립된 메모리 영역을 보유하고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프로세스 사이의 문맥 교환에 따른 과도한 오버헤드와 시간 소모의 문제점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멀티스레딩</a:t>
            </a:r>
            <a:r>
              <a:rPr lang="en-US" altLang="ko-KR" dirty="0" smtClean="0"/>
              <a:t>(multi-threading)</a:t>
            </a:r>
          </a:p>
          <a:p>
            <a:pPr lvl="2"/>
            <a:r>
              <a:rPr lang="ko-KR" altLang="en-US" dirty="0" smtClean="0"/>
              <a:t>하나의 응용프로그램이 여러 </a:t>
            </a:r>
            <a:r>
              <a:rPr lang="ko-KR" altLang="en-US" dirty="0"/>
              <a:t>개의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생성하고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</a:t>
            </a:r>
            <a:r>
              <a:rPr lang="ko-KR" altLang="en-US" dirty="0"/>
              <a:t>하나의 작업을 처리하는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응용프로</a:t>
            </a:r>
            <a:r>
              <a:rPr lang="ko-KR" altLang="en-US" dirty="0"/>
              <a:t>그</a:t>
            </a:r>
            <a:r>
              <a:rPr lang="ko-KR" altLang="en-US" dirty="0" smtClean="0"/>
              <a:t>램에 속한 </a:t>
            </a:r>
            <a:r>
              <a:rPr lang="ko-KR" altLang="en-US" dirty="0" err="1" smtClean="0"/>
              <a:t>스레드는</a:t>
            </a:r>
            <a:r>
              <a:rPr lang="ko-KR" altLang="en-US" dirty="0" smtClean="0"/>
              <a:t> 변수 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오픈 테이블 등 자원으로 공유하므로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문맥 교환에 따른 오버헤드가 매주 작음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대부분의 운영체제가 </a:t>
            </a:r>
            <a:r>
              <a:rPr lang="ko-KR" altLang="en-US" dirty="0" err="1" smtClean="0"/>
              <a:t>멀티스레딩을</a:t>
            </a:r>
            <a:r>
              <a:rPr lang="ko-KR" altLang="en-US" dirty="0" smtClean="0"/>
              <a:t> 기본으로 하고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99987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571612"/>
            <a:ext cx="2006039" cy="4572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모서리가 둥근 직사각형 82"/>
          <p:cNvSpPr/>
          <p:nvPr/>
        </p:nvSpPr>
        <p:spPr>
          <a:xfrm>
            <a:off x="827584" y="1628800"/>
            <a:ext cx="3816424" cy="432048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서버의 </a:t>
            </a:r>
            <a:r>
              <a:rPr lang="ko-KR" altLang="en-US" dirty="0" err="1" smtClean="0"/>
              <a:t>멀티스레딩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3347864" y="19888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427984" y="2071678"/>
            <a:ext cx="2072842" cy="2054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427984" y="3068960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4427984" y="4077072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27984" y="5157192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0072" y="177281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59" name="TextBox 58"/>
          <p:cNvSpPr txBox="1"/>
          <p:nvPr/>
        </p:nvSpPr>
        <p:spPr>
          <a:xfrm>
            <a:off x="4572000" y="234888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3" name="TextBox 62"/>
          <p:cNvSpPr txBox="1"/>
          <p:nvPr/>
        </p:nvSpPr>
        <p:spPr>
          <a:xfrm>
            <a:off x="4644008" y="32129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5" name="TextBox 64"/>
          <p:cNvSpPr txBox="1"/>
          <p:nvPr/>
        </p:nvSpPr>
        <p:spPr>
          <a:xfrm>
            <a:off x="4572000" y="422108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8" name="TextBox 67"/>
          <p:cNvSpPr txBox="1"/>
          <p:nvPr/>
        </p:nvSpPr>
        <p:spPr>
          <a:xfrm>
            <a:off x="4572000" y="53012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전송</a:t>
            </a:r>
            <a:endParaRPr lang="ko-KR" altLang="en-US" sz="1200"/>
          </a:p>
        </p:txBody>
      </p:sp>
      <p:sp>
        <p:nvSpPr>
          <p:cNvPr id="69" name="타원 68"/>
          <p:cNvSpPr/>
          <p:nvPr/>
        </p:nvSpPr>
        <p:spPr>
          <a:xfrm>
            <a:off x="1259632" y="3356992"/>
            <a:ext cx="1152128" cy="8246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smtClean="0"/>
              <a:t>웹 서버</a:t>
            </a:r>
            <a:endParaRPr lang="en-US" altLang="ko-KR" sz="1200" smtClean="0"/>
          </a:p>
        </p:txBody>
      </p:sp>
      <p:sp>
        <p:nvSpPr>
          <p:cNvPr id="76" name="타원 75"/>
          <p:cNvSpPr/>
          <p:nvPr/>
        </p:nvSpPr>
        <p:spPr>
          <a:xfrm>
            <a:off x="3347864" y="2852936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7" name="타원 76"/>
          <p:cNvSpPr/>
          <p:nvPr/>
        </p:nvSpPr>
        <p:spPr>
          <a:xfrm>
            <a:off x="3347864" y="378904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sp>
        <p:nvSpPr>
          <p:cNvPr id="78" name="타원 77"/>
          <p:cNvSpPr/>
          <p:nvPr/>
        </p:nvSpPr>
        <p:spPr>
          <a:xfrm>
            <a:off x="3347864" y="4869160"/>
            <a:ext cx="1080120" cy="681461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200" smtClean="0"/>
              <a:t>웹 서비스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스레드</a:t>
            </a:r>
            <a:endParaRPr lang="ko-KR" altLang="en-US" sz="1200" dirty="0" smtClean="0"/>
          </a:p>
        </p:txBody>
      </p:sp>
      <p:cxnSp>
        <p:nvCxnSpPr>
          <p:cNvPr id="88" name="직선 화살표 연결선 87"/>
          <p:cNvCxnSpPr>
            <a:stCxn id="69" idx="7"/>
            <a:endCxn id="4" idx="3"/>
          </p:cNvCxnSpPr>
          <p:nvPr/>
        </p:nvCxnSpPr>
        <p:spPr>
          <a:xfrm rot="5400000" flipH="1" flipV="1">
            <a:off x="2420912" y="2392627"/>
            <a:ext cx="907255" cy="12630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2411760" y="3356992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2411760" y="3861048"/>
            <a:ext cx="100811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9" idx="5"/>
          </p:cNvCxnSpPr>
          <p:nvPr/>
        </p:nvCxnSpPr>
        <p:spPr>
          <a:xfrm rot="16200000" flipH="1">
            <a:off x="2247286" y="4056614"/>
            <a:ext cx="1024319" cy="1032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979712" y="25649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</a:rPr>
              <a:t>각 클라이언트 당</a:t>
            </a:r>
            <a:endParaRPr lang="en-US" altLang="ko-KR" sz="1200" smtClean="0">
              <a:solidFill>
                <a:schemeClr val="bg1"/>
              </a:solidFill>
            </a:endParaRPr>
          </a:p>
          <a:p>
            <a:r>
              <a:rPr lang="ko-KR" altLang="en-US" sz="1200" smtClean="0">
                <a:solidFill>
                  <a:schemeClr val="bg1"/>
                </a:solidFill>
              </a:rPr>
              <a:t>웹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서비스 스레드 생성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72396" y="1928802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666064" y="314039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09" name="TextBox 108"/>
          <p:cNvSpPr txBox="1"/>
          <p:nvPr/>
        </p:nvSpPr>
        <p:spPr>
          <a:xfrm>
            <a:off x="7738072" y="422051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0" name="TextBox 109"/>
          <p:cNvSpPr txBox="1"/>
          <p:nvPr/>
        </p:nvSpPr>
        <p:spPr>
          <a:xfrm>
            <a:off x="7666064" y="537264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클라이언트</a:t>
            </a:r>
            <a:endParaRPr lang="ko-KR" altLang="en-US" sz="1200"/>
          </a:p>
        </p:txBody>
      </p:sp>
      <p:sp>
        <p:nvSpPr>
          <p:cNvPr id="111" name="TextBox 110"/>
          <p:cNvSpPr txBox="1"/>
          <p:nvPr/>
        </p:nvSpPr>
        <p:spPr>
          <a:xfrm>
            <a:off x="5796136" y="27809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2" name="TextBox 111"/>
          <p:cNvSpPr txBox="1"/>
          <p:nvPr/>
        </p:nvSpPr>
        <p:spPr>
          <a:xfrm>
            <a:off x="5796136" y="37890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sp>
        <p:nvSpPr>
          <p:cNvPr id="113" name="TextBox 112"/>
          <p:cNvSpPr txBox="1"/>
          <p:nvPr/>
        </p:nvSpPr>
        <p:spPr>
          <a:xfrm>
            <a:off x="5724128" y="50131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웹문서 요청</a:t>
            </a:r>
            <a:endParaRPr lang="ko-KR" altLang="en-US" sz="1200"/>
          </a:p>
        </p:txBody>
      </p:sp>
      <p:cxnSp>
        <p:nvCxnSpPr>
          <p:cNvPr id="114" name="직선 화살표 연결선 113"/>
          <p:cNvCxnSpPr/>
          <p:nvPr/>
        </p:nvCxnSpPr>
        <p:spPr>
          <a:xfrm flipV="1">
            <a:off x="4427984" y="2214554"/>
            <a:ext cx="2072842" cy="2065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flipV="1">
            <a:off x="4427984" y="3212976"/>
            <a:ext cx="2232248" cy="5269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4427984" y="4221088"/>
            <a:ext cx="2232249" cy="193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4427984" y="5301208"/>
            <a:ext cx="2160240" cy="21624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979712" y="5936265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웹 서버 시스템</a:t>
            </a:r>
            <a:endParaRPr lang="ko-KR" altLang="en-US" sz="1200"/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8612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47" y="4149080"/>
            <a:ext cx="5962704" cy="255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en-US" altLang="ko-KR" dirty="0" smtClean="0"/>
              <a:t>(Thread)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</a:t>
            </a:r>
            <a:r>
              <a:rPr lang="ko-KR" altLang="en-US" sz="1800" dirty="0" err="1" smtClean="0"/>
              <a:t>스레드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가상 기계</a:t>
            </a:r>
            <a:r>
              <a:rPr lang="en-US" altLang="ko-KR" sz="1600" dirty="0" smtClean="0"/>
              <a:t>(JVM)</a:t>
            </a:r>
            <a:r>
              <a:rPr lang="ko-KR" altLang="en-US" sz="1600" dirty="0" smtClean="0"/>
              <a:t>에 의해 스케쥴되는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단위의 코드 </a:t>
            </a:r>
            <a:r>
              <a:rPr lang="ko-KR" altLang="en-US" sz="1600" dirty="0" err="1" smtClean="0"/>
              <a:t>블럭</a:t>
            </a:r>
            <a:endParaRPr lang="en-US" altLang="ko-KR" sz="1600" dirty="0" smtClean="0"/>
          </a:p>
          <a:p>
            <a:pPr lvl="1"/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생명 주기는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관리됨 </a:t>
            </a:r>
            <a:r>
              <a:rPr lang="en-US" altLang="ko-KR" sz="1600" dirty="0" smtClean="0"/>
              <a:t>: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은 스레드 단위로 </a:t>
            </a:r>
            <a:r>
              <a:rPr lang="ko-KR" altLang="en-US" sz="1400" dirty="0" err="1" smtClean="0"/>
              <a:t>스케쥴링</a:t>
            </a:r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과 자바의 </a:t>
            </a:r>
            <a:r>
              <a:rPr lang="ko-KR" altLang="en-US" sz="1800" dirty="0" err="1" smtClean="0"/>
              <a:t>멀티스레딩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하나의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은 하나의 자바 응용프로그램만 실행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자바 응용프로그램이 시작될 때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함께 실행됨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자바 응용프로그램이 종료하면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도 함께 종료함</a:t>
            </a:r>
            <a:endParaRPr lang="en-US" altLang="ko-KR" sz="1400" dirty="0" smtClean="0"/>
          </a:p>
          <a:p>
            <a:pPr lvl="1"/>
            <a:r>
              <a:rPr lang="ko-KR" altLang="en-US" sz="1600" dirty="0" smtClean="0"/>
              <a:t>응용프로그램은 하나 이상의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구성 가능</a:t>
            </a:r>
            <a:endParaRPr lang="en-US" altLang="ko-KR" sz="1600" dirty="0" smtClean="0"/>
          </a:p>
          <a:p>
            <a:pPr lvl="1">
              <a:buNone/>
            </a:pP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2748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만드는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java.lang.Thread</a:t>
            </a:r>
            <a:r>
              <a:rPr lang="ko-KR" altLang="en-US" dirty="0" smtClean="0"/>
              <a:t> 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구현하여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72312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Thread </a:t>
            </a:r>
            <a:r>
              <a:rPr lang="ko-KR" altLang="en-US" dirty="0" smtClean="0"/>
              <a:t>클래스를 상속받아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40768"/>
            <a:ext cx="6192688" cy="540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5536" y="1628800"/>
            <a:ext cx="1907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Thread </a:t>
            </a:r>
            <a:r>
              <a:rPr lang="ko-KR" altLang="en-US" dirty="0" smtClean="0"/>
              <a:t>클래스의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88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클래스를 상속받아 </a:t>
            </a:r>
            <a:r>
              <a:rPr lang="ko-KR" altLang="en-US" dirty="0" err="1"/>
              <a:t>스레드</a:t>
            </a:r>
            <a:r>
              <a:rPr lang="ko-KR" altLang="en-US" dirty="0"/>
              <a:t> 만들기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4282" y="1556792"/>
            <a:ext cx="5092606" cy="451940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 smtClean="0"/>
              <a:t>Thread</a:t>
            </a:r>
            <a:r>
              <a:rPr lang="ko-KR" altLang="en-US" sz="2000" dirty="0" smtClean="0"/>
              <a:t>를 상속받아 </a:t>
            </a:r>
            <a:r>
              <a:rPr lang="en-US" altLang="ko-KR" sz="2000" dirty="0" smtClean="0"/>
              <a:t>run() </a:t>
            </a:r>
            <a:r>
              <a:rPr lang="ko-KR" altLang="en-US" sz="2000" dirty="0" err="1" smtClean="0"/>
              <a:t>오버라이딩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Thread </a:t>
            </a:r>
            <a:r>
              <a:rPr lang="ko-KR" altLang="en-US" sz="1800" dirty="0" smtClean="0"/>
              <a:t>클래스 상속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새 클래스 작성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run()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작성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메소드에서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실행 시작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객체 생성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생성된 객체는 필드와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가진 객체일 뿐 </a:t>
            </a:r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작동하지 않음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시작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start()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2"/>
            <a:r>
              <a:rPr lang="ko-KR" altLang="en-US" sz="1600" dirty="0" err="1" smtClean="0"/>
              <a:t>스레드로</a:t>
            </a:r>
            <a:r>
              <a:rPr lang="ko-KR" altLang="en-US" sz="1600" dirty="0" smtClean="0"/>
              <a:t> 작동 시작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객체의 </a:t>
            </a:r>
            <a:r>
              <a:rPr lang="en-US" altLang="ko-KR" sz="1600" dirty="0" smtClean="0"/>
              <a:t>run()</a:t>
            </a:r>
            <a:r>
              <a:rPr lang="ko-KR" altLang="en-US" sz="1600" dirty="0" smtClean="0"/>
              <a:t>이 비로소 실행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JVM</a:t>
            </a:r>
            <a:r>
              <a:rPr lang="ko-KR" altLang="en-US" sz="1600" dirty="0" smtClean="0"/>
              <a:t>에 의해 </a:t>
            </a:r>
            <a:r>
              <a:rPr lang="ko-KR" altLang="en-US" sz="1600" dirty="0" err="1" smtClean="0"/>
              <a:t>스케쥴되기</a:t>
            </a:r>
            <a:r>
              <a:rPr lang="ko-KR" altLang="en-US" sz="1600" dirty="0" smtClean="0"/>
              <a:t> 시작함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5334177" y="1628800"/>
            <a:ext cx="36072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b="1" dirty="0" err="1" smtClean="0"/>
              <a:t>TimerThread</a:t>
            </a:r>
            <a:r>
              <a:rPr lang="en-US" altLang="ko-KR" sz="1400" dirty="0" smtClean="0"/>
              <a:t> extends </a:t>
            </a:r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void run() </a:t>
            </a:r>
            <a:r>
              <a:rPr lang="en-US" altLang="ko-KR" sz="1400" dirty="0" smtClean="0"/>
              <a:t>{ // run() </a:t>
            </a:r>
            <a:r>
              <a:rPr lang="ko-KR" altLang="en-US" sz="1400" dirty="0" err="1" smtClean="0"/>
              <a:t>오버라이딩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334177" y="3861048"/>
            <a:ext cx="36072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TimerThread</a:t>
            </a:r>
            <a:r>
              <a:rPr lang="en-US" altLang="ko-KR" sz="1400" dirty="0" smtClean="0"/>
              <a:t>();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334177" y="4917947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en-US" altLang="ko-KR" dirty="0"/>
              <a:t>"Good",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86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14931" y="1967929"/>
            <a:ext cx="4572000" cy="286232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n = 0;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@Override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void run() {</a:t>
            </a:r>
          </a:p>
          <a:p>
            <a:pPr defTabSz="180000"/>
            <a:r>
              <a:rPr lang="en-US" altLang="ko-KR" sz="1200" b="1" dirty="0" smtClean="0"/>
              <a:t>		while(true) {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 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무한루프를 실행한다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 try 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b="1" dirty="0" smtClean="0"/>
              <a:t>sleep(1000); 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//1</a:t>
            </a:r>
            <a:r>
              <a:rPr lang="ko-KR" altLang="en-US" sz="1200" i="1" dirty="0" smtClean="0">
                <a:solidFill>
                  <a:schemeClr val="bg1">
                    <a:lumMod val="75000"/>
                  </a:schemeClr>
                </a:solidFill>
              </a:rPr>
              <a:t>초 동안 잠을 잔 후 깨어난다</a:t>
            </a:r>
            <a:r>
              <a:rPr lang="en-US" altLang="ko-KR" sz="1200" i="1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e){return;}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08035" y="4941727"/>
            <a:ext cx="4572000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TestThread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th.start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37416" y="5143208"/>
            <a:ext cx="1351710" cy="408863"/>
          </a:xfrm>
          <a:prstGeom prst="wedgeRoundRectCallout">
            <a:avLst>
              <a:gd name="adj1" fmla="val 121270"/>
              <a:gd name="adj2" fmla="val 241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객체 생성</a:t>
            </a:r>
            <a:endParaRPr lang="ko-KR" altLang="en-US" sz="105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449268" y="5684433"/>
            <a:ext cx="1139858" cy="408863"/>
          </a:xfrm>
          <a:prstGeom prst="wedgeRoundRectCallout">
            <a:avLst>
              <a:gd name="adj1" fmla="val 129037"/>
              <a:gd name="adj2" fmla="val -589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시작</a:t>
            </a:r>
            <a:endParaRPr lang="ko-KR" altLang="en-US" sz="105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029839" y="1989405"/>
            <a:ext cx="1440160" cy="408863"/>
          </a:xfrm>
          <a:prstGeom prst="wedgeRoundRectCallout">
            <a:avLst>
              <a:gd name="adj1" fmla="val 98354"/>
              <a:gd name="adj2" fmla="val -226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클래스 선언</a:t>
            </a:r>
            <a:endParaRPr lang="ko-KR" altLang="en-US" sz="105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029839" y="2611803"/>
            <a:ext cx="1440160" cy="408863"/>
          </a:xfrm>
          <a:prstGeom prst="wedgeRoundRectCallout">
            <a:avLst>
              <a:gd name="adj1" fmla="val 108002"/>
              <a:gd name="adj2" fmla="val -248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ko-KR" altLang="en-US" sz="1050" dirty="0" err="1" smtClean="0"/>
              <a:t>스레드</a:t>
            </a:r>
            <a:r>
              <a:rPr lang="ko-KR" altLang="en-US" sz="1050" dirty="0" smtClean="0"/>
              <a:t> 코드 작성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7867516" y="3260591"/>
            <a:ext cx="464347" cy="156966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29229" y="2547390"/>
            <a:ext cx="4143404" cy="187246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31" name="왼쪽 중괄호 30"/>
          <p:cNvSpPr/>
          <p:nvPr/>
        </p:nvSpPr>
        <p:spPr>
          <a:xfrm>
            <a:off x="3347864" y="2996952"/>
            <a:ext cx="216024" cy="1422907"/>
          </a:xfrm>
          <a:prstGeom prst="leftBrace">
            <a:avLst>
              <a:gd name="adj1" fmla="val 67824"/>
              <a:gd name="adj2" fmla="val 50000"/>
            </a:avLst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2" name="모서리가 둥근 사각형 설명선 31"/>
          <p:cNvSpPr/>
          <p:nvPr/>
        </p:nvSpPr>
        <p:spPr>
          <a:xfrm>
            <a:off x="1018064" y="3192065"/>
            <a:ext cx="1553131" cy="648072"/>
          </a:xfrm>
          <a:prstGeom prst="wedgeRoundRectCallout">
            <a:avLst>
              <a:gd name="adj1" fmla="val 106654"/>
              <a:gd name="adj2" fmla="val -329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050" dirty="0" smtClean="0"/>
              <a:t>1</a:t>
            </a:r>
            <a:r>
              <a:rPr lang="ko-KR" altLang="en-US" sz="1050" dirty="0" smtClean="0"/>
              <a:t>초에 한 번씩</a:t>
            </a:r>
            <a:endParaRPr lang="en-US" altLang="ko-KR" sz="1050" dirty="0" smtClean="0"/>
          </a:p>
          <a:p>
            <a:r>
              <a:rPr lang="en-US" altLang="ko-KR" sz="1050" dirty="0" smtClean="0"/>
              <a:t>n</a:t>
            </a:r>
            <a:r>
              <a:rPr lang="ko-KR" altLang="en-US" sz="1050" dirty="0" smtClean="0"/>
              <a:t>을 증가시켜 콘솔에</a:t>
            </a:r>
            <a:endParaRPr lang="en-US" altLang="ko-KR" sz="1050" dirty="0" smtClean="0"/>
          </a:p>
          <a:p>
            <a:r>
              <a:rPr lang="ko-KR" altLang="en-US" sz="1050" dirty="0" smtClean="0"/>
              <a:t>출력한다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Thread</a:t>
            </a:r>
            <a:r>
              <a:rPr lang="ko-KR" altLang="en-US" sz="2400" dirty="0" smtClean="0"/>
              <a:t>를 상속받아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 단위로 초 시간을 출력하는 </a:t>
            </a:r>
            <a:r>
              <a:rPr lang="en-US" altLang="ko-KR" sz="2400" dirty="0" err="1" smtClean="0"/>
              <a:t>TimerThread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스레드</a:t>
            </a:r>
            <a:r>
              <a:rPr lang="ko-KR" altLang="en-US" sz="2400" dirty="0" smtClean="0"/>
              <a:t> 작성 사례</a:t>
            </a:r>
            <a:endParaRPr lang="ko-KR" altLang="en-US" sz="2400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4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243677" y="1526214"/>
            <a:ext cx="4919522" cy="442306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Runnable </a:t>
            </a:r>
            <a:r>
              <a:rPr lang="ko-KR" altLang="en-US" sz="1800" dirty="0"/>
              <a:t>인터페이스 구현하는 새 클래스 작성 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run()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코드라고 부름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run()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실행 시작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객체 생성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스레드</a:t>
            </a:r>
            <a:r>
              <a:rPr lang="ko-KR" altLang="en-US" sz="1800" dirty="0" smtClean="0"/>
              <a:t> 시작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start()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스레드로</a:t>
            </a:r>
            <a:r>
              <a:rPr lang="ko-KR" altLang="en-US" sz="1600" dirty="0"/>
              <a:t> 작동 시작</a:t>
            </a:r>
            <a:endParaRPr lang="en-US" altLang="ko-KR" sz="1600" dirty="0"/>
          </a:p>
          <a:p>
            <a:pPr lvl="2"/>
            <a:r>
              <a:rPr lang="ko-KR" altLang="en-US" sz="1600" dirty="0" err="1"/>
              <a:t>스레드</a:t>
            </a:r>
            <a:r>
              <a:rPr lang="ko-KR" altLang="en-US" sz="1600" dirty="0"/>
              <a:t> 객체의 </a:t>
            </a:r>
            <a:r>
              <a:rPr lang="en-US" altLang="ko-KR" sz="1600" dirty="0"/>
              <a:t>run()</a:t>
            </a:r>
            <a:r>
              <a:rPr lang="ko-KR" altLang="en-US" sz="1600" dirty="0"/>
              <a:t>이 비로소 실행</a:t>
            </a:r>
            <a:endParaRPr lang="en-US" altLang="ko-KR" sz="1600" dirty="0"/>
          </a:p>
          <a:p>
            <a:pPr lvl="2"/>
            <a:r>
              <a:rPr lang="en-US" altLang="ko-KR" sz="1600" dirty="0"/>
              <a:t>JVM</a:t>
            </a:r>
            <a:r>
              <a:rPr lang="ko-KR" altLang="en-US" sz="1600" dirty="0"/>
              <a:t>에 의해 </a:t>
            </a:r>
            <a:r>
              <a:rPr lang="ko-KR" altLang="en-US" sz="1600" dirty="0" err="1"/>
              <a:t>스케쥴되기</a:t>
            </a:r>
            <a:r>
              <a:rPr lang="ko-KR" altLang="en-US" sz="1600" dirty="0"/>
              <a:t> 시작함</a:t>
            </a:r>
            <a:endParaRPr lang="en-US" altLang="ko-KR" sz="1600" dirty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5037137" y="1556792"/>
            <a:ext cx="4032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TimerRunnable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implements Runnable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................................................................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400" dirty="0" smtClean="0"/>
              <a:t>	public void run() { // run() </a:t>
            </a:r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구</a:t>
            </a:r>
            <a:r>
              <a:rPr lang="ko-KR" altLang="en-US" sz="1400" dirty="0"/>
              <a:t>현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.........................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821113" y="3516256"/>
            <a:ext cx="42484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Thread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th</a:t>
            </a:r>
            <a:r>
              <a:rPr lang="en-US" altLang="ko-KR" sz="1400" dirty="0" smtClean="0"/>
              <a:t> = 	</a:t>
            </a:r>
            <a:r>
              <a:rPr lang="en-US" altLang="ko-KR" sz="1400" b="1" dirty="0" smtClean="0"/>
              <a:t>new Thread(new </a:t>
            </a:r>
            <a:r>
              <a:rPr lang="en-US" altLang="ko-KR" sz="1400" b="1" dirty="0" err="1" smtClean="0"/>
              <a:t>TimerRunnable</a:t>
            </a:r>
            <a:r>
              <a:rPr lang="en-US" altLang="ko-KR" sz="1400" b="1" dirty="0" smtClean="0"/>
              <a:t>());</a:t>
            </a:r>
            <a:endParaRPr lang="ko-KR" altLang="en-US" sz="1400" b="1" dirty="0"/>
          </a:p>
        </p:txBody>
      </p:sp>
      <p:sp>
        <p:nvSpPr>
          <p:cNvPr id="8" name="직사각형 7"/>
          <p:cNvSpPr/>
          <p:nvPr/>
        </p:nvSpPr>
        <p:spPr>
          <a:xfrm>
            <a:off x="4797382" y="4437112"/>
            <a:ext cx="9788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1" dirty="0" err="1" smtClean="0"/>
              <a:t>th.start</a:t>
            </a:r>
            <a:r>
              <a:rPr lang="en-US" altLang="ko-KR" sz="1400" b="1" dirty="0" smtClean="0"/>
              <a:t>();</a:t>
            </a:r>
            <a:endParaRPr lang="ko-KR" altLang="en-US" sz="1400" b="1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61865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109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</a:t>
            </a:r>
            <a:r>
              <a:rPr lang="ko-KR" altLang="en-US" dirty="0"/>
              <a:t>이</a:t>
            </a:r>
            <a:r>
              <a:rPr lang="ko-KR" altLang="en-US" dirty="0" smtClean="0"/>
              <a:t> 응용프로그램을 실행할 때 디폴트로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종료하면 </a:t>
            </a:r>
            <a:r>
              <a:rPr lang="en-US" altLang="ko-KR" dirty="0" smtClean="0"/>
              <a:t>main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종료</a:t>
            </a:r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0610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28600"/>
            <a:ext cx="865854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12-3 : main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확인과 </a:t>
            </a:r>
            <a:r>
              <a:rPr lang="ko-KR" altLang="en-US" sz="2400" dirty="0" err="1"/>
              <a:t>스레드</a:t>
            </a:r>
            <a:r>
              <a:rPr lang="ko-KR" altLang="en-US" sz="2400" dirty="0"/>
              <a:t> 정보를 알아내는 코드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24853" y="2276872"/>
            <a:ext cx="5820842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ThreadMainEx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b="1" dirty="0" smtClean="0"/>
              <a:t>	public static void main(String [] </a:t>
            </a:r>
            <a:r>
              <a:rPr lang="en-US" altLang="ko-KR" sz="1200" b="1" dirty="0" err="1" smtClean="0"/>
              <a:t>args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 smtClean="0"/>
              <a:t>		long id = </a:t>
            </a:r>
            <a:r>
              <a:rPr lang="en-US" altLang="ko-KR" sz="1200" b="1" dirty="0" err="1" smtClean="0"/>
              <a:t>Thread.currentThread</a:t>
            </a:r>
            <a:r>
              <a:rPr lang="en-US" altLang="ko-KR" sz="1200" b="1" dirty="0" smtClean="0"/>
              <a:t>().</a:t>
            </a:r>
            <a:r>
              <a:rPr lang="en-US" altLang="ko-KR" sz="1200" b="1" dirty="0" err="1" smtClean="0"/>
              <a:t>getId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String name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getName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priority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getPriority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Thread.State</a:t>
            </a:r>
            <a:r>
              <a:rPr lang="en-US" altLang="ko-KR" sz="1200" dirty="0" smtClean="0"/>
              <a:t> s = </a:t>
            </a:r>
            <a:r>
              <a:rPr lang="en-US" altLang="ko-KR" sz="1200" dirty="0" err="1" smtClean="0"/>
              <a:t>Thread.currentThread</a:t>
            </a:r>
            <a:r>
              <a:rPr lang="en-US" altLang="ko-KR" sz="1200" dirty="0" smtClean="0"/>
              <a:t>().</a:t>
            </a:r>
            <a:r>
              <a:rPr lang="en-US" altLang="ko-KR" sz="1200" b="1" dirty="0" err="1" smtClean="0"/>
              <a:t>getState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이름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name);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 = " + id);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우선순위 값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priority);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현재 </a:t>
            </a:r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상태 </a:t>
            </a:r>
            <a:r>
              <a:rPr lang="en-US" altLang="ko-KR" sz="1200" dirty="0" smtClean="0"/>
              <a:t>= 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s);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3046" y="4941168"/>
            <a:ext cx="5832649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이름 </a:t>
            </a:r>
            <a:r>
              <a:rPr lang="en-US" altLang="ko-KR" sz="1200" dirty="0"/>
              <a:t>= main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</a:t>
            </a:r>
            <a:r>
              <a:rPr lang="en-US" altLang="ko-KR" sz="1200" dirty="0"/>
              <a:t>ID = 1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우선순위 값 </a:t>
            </a:r>
            <a:r>
              <a:rPr lang="en-US" altLang="ko-KR" sz="1200" dirty="0"/>
              <a:t>= 5</a:t>
            </a:r>
          </a:p>
          <a:p>
            <a:r>
              <a:rPr lang="ko-KR" altLang="en-US" sz="1200" dirty="0"/>
              <a:t>현재 </a:t>
            </a:r>
            <a:r>
              <a:rPr lang="ko-KR" altLang="en-US" sz="1200" dirty="0" err="1"/>
              <a:t>스레드</a:t>
            </a:r>
            <a:r>
              <a:rPr lang="ko-KR" altLang="en-US" sz="1200" dirty="0"/>
              <a:t> 상태 </a:t>
            </a:r>
            <a:r>
              <a:rPr lang="en-US" altLang="ko-KR" sz="1200" dirty="0"/>
              <a:t>= RUNNABLE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1340768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메소드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내에서 현재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정보를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Thread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객체를 알아내어 현재 실행중인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스레드에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관한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다양한 정보를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139484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스레드 종료와 타 스레드 강제 종료</a:t>
            </a:r>
            <a:endParaRPr lang="ko-KR" altLang="en-US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스스로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run()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타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강제 종료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interrupt()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02990" y="1977338"/>
            <a:ext cx="4157442" cy="30469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extends Thread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dirty="0" smtClean="0"/>
              <a:t>int n = 0;</a:t>
            </a:r>
          </a:p>
          <a:p>
            <a:pPr defTabSz="180000"/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	@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Override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200" b="1" dirty="0" smtClean="0"/>
              <a:t>	public void run()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while(true)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(n); // </a:t>
            </a:r>
            <a:r>
              <a:rPr lang="ko-KR" altLang="en-US" sz="1200" dirty="0" smtClean="0"/>
              <a:t>화면에 카운트 값 출력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dirty="0" smtClean="0"/>
              <a:t>n++;</a:t>
            </a:r>
          </a:p>
          <a:p>
            <a:pPr defTabSz="180000"/>
            <a:r>
              <a:rPr lang="en-US" altLang="ko-KR" sz="1200" b="1" dirty="0" smtClean="0"/>
              <a:t>			 try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i="1" dirty="0" smtClean="0"/>
              <a:t>				</a:t>
            </a:r>
            <a:r>
              <a:rPr lang="en-US" altLang="ko-KR" sz="1200" dirty="0" smtClean="0"/>
              <a:t>sleep(1000);</a:t>
            </a:r>
          </a:p>
          <a:p>
            <a:pPr defTabSz="180000"/>
            <a:r>
              <a:rPr lang="en-US" altLang="ko-KR" sz="1200" dirty="0" smtClean="0"/>
              <a:t>			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catch(</a:t>
            </a:r>
            <a:r>
              <a:rPr lang="en-US" altLang="ko-KR" sz="1200" b="1" dirty="0" err="1" smtClean="0"/>
              <a:t>InterruptedException</a:t>
            </a:r>
            <a:r>
              <a:rPr lang="en-US" altLang="ko-KR" sz="1200" b="1" dirty="0" smtClean="0"/>
              <a:t> e){</a:t>
            </a:r>
          </a:p>
          <a:p>
            <a:pPr defTabSz="180000"/>
            <a:r>
              <a:rPr lang="en-US" altLang="ko-KR" sz="1200" b="1" dirty="0" smtClean="0"/>
              <a:t>				return; // </a:t>
            </a:r>
            <a:r>
              <a:rPr lang="ko-KR" altLang="en-US" sz="1200" b="1" dirty="0"/>
              <a:t>예</a:t>
            </a:r>
            <a:r>
              <a:rPr lang="ko-KR" altLang="en-US" sz="1200" b="1" dirty="0" smtClean="0"/>
              <a:t>외를 받고 스스로 </a:t>
            </a:r>
            <a:r>
              <a:rPr lang="ko-KR" altLang="en-US" sz="1200" b="1" dirty="0" err="1" smtClean="0"/>
              <a:t>리턴하여</a:t>
            </a:r>
            <a:r>
              <a:rPr lang="ko-KR" altLang="en-US" sz="1200" b="1" dirty="0" smtClean="0"/>
              <a:t> 종료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}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32293" y="3812847"/>
            <a:ext cx="3500462" cy="12003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th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ko-KR" altLang="en-US" sz="1200" b="1" dirty="0" smtClean="0"/>
              <a:t>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th.start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FF0000"/>
                </a:solidFill>
              </a:rPr>
              <a:t>	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th.interrupt</a:t>
            </a:r>
            <a:r>
              <a:rPr lang="en-US" altLang="ko-KR" sz="1200" b="1" dirty="0" smtClean="0"/>
              <a:t>(); // </a:t>
            </a:r>
            <a:r>
              <a:rPr lang="en-US" altLang="ko-KR" sz="1200" b="1" dirty="0" err="1" smtClean="0"/>
              <a:t>TimerThread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강제 종료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87824" y="6165304"/>
            <a:ext cx="200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발생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5143504" y="5519716"/>
            <a:ext cx="3316928" cy="9984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1200" dirty="0" smtClean="0"/>
              <a:t>catch(</a:t>
            </a:r>
            <a:r>
              <a:rPr lang="en-US" altLang="ko-KR" sz="1200" dirty="0" err="1" smtClean="0"/>
              <a:t>InterruptedException</a:t>
            </a:r>
            <a:r>
              <a:rPr lang="en-US" altLang="ko-KR" sz="1200" dirty="0" smtClean="0"/>
              <a:t> e)</a:t>
            </a:r>
          </a:p>
          <a:p>
            <a:pPr algn="ctr"/>
            <a:r>
              <a:rPr lang="en-US" altLang="ko-KR" sz="1200" dirty="0" smtClean="0"/>
              <a:t>{return;}</a:t>
            </a:r>
            <a:endParaRPr lang="ko-KR" altLang="en-US" sz="1200" dirty="0" smtClean="0"/>
          </a:p>
        </p:txBody>
      </p:sp>
      <p:sp>
        <p:nvSpPr>
          <p:cNvPr id="15" name="타원 14"/>
          <p:cNvSpPr/>
          <p:nvPr/>
        </p:nvSpPr>
        <p:spPr>
          <a:xfrm>
            <a:off x="1214414" y="5429264"/>
            <a:ext cx="1714512" cy="107157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defTabSz="180000"/>
            <a:r>
              <a:rPr lang="en-US" altLang="ko-KR" sz="1200" smtClean="0"/>
              <a:t>    th</a:t>
            </a:r>
          </a:p>
          <a:p>
            <a:pPr defTabSz="180000"/>
            <a:endParaRPr lang="en-US" altLang="ko-KR" sz="1200" smtClean="0"/>
          </a:p>
          <a:p>
            <a:pPr defTabSz="180000"/>
            <a:r>
              <a:rPr lang="en-US" altLang="ko-KR" sz="1200" smtClean="0"/>
              <a:t>th.interrupt</a:t>
            </a:r>
            <a:r>
              <a:rPr lang="en-US" altLang="ko-KR" sz="1200" dirty="0" smtClean="0"/>
              <a:t>();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71604" y="5168225"/>
            <a:ext cx="1136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40152" y="5240233"/>
            <a:ext cx="1570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TimerThread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스레드</a:t>
            </a:r>
            <a:endParaRPr lang="ko-KR" altLang="en-US" sz="1200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627784" y="5949280"/>
            <a:ext cx="3168352" cy="288032"/>
          </a:xfrm>
          <a:prstGeom prst="straightConnector1">
            <a:avLst/>
          </a:prstGeom>
          <a:ln w="190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51720" y="5573851"/>
            <a:ext cx="428628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b="1" dirty="0" smtClean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267744" y="5733258"/>
            <a:ext cx="3024336" cy="11759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314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5959382" y="4439476"/>
            <a:ext cx="1616574" cy="324036"/>
          </a:xfrm>
          <a:prstGeom prst="wedgeRoundRectCallout">
            <a:avLst>
              <a:gd name="adj1" fmla="val -73930"/>
              <a:gd name="adj2" fmla="val -1246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return </a:t>
            </a:r>
            <a:r>
              <a:rPr lang="ko-KR" altLang="en-US" sz="1000" dirty="0">
                <a:solidFill>
                  <a:schemeClr val="tx1"/>
                </a:solidFill>
              </a:rPr>
              <a:t>하지 않으면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스레드는</a:t>
            </a:r>
            <a:r>
              <a:rPr lang="ko-KR" altLang="en-US" sz="1000" dirty="0">
                <a:solidFill>
                  <a:schemeClr val="tx1"/>
                </a:solidFill>
              </a:rPr>
              <a:t> 종료하지 않음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100074" y="6303803"/>
            <a:ext cx="1792406" cy="449707"/>
          </a:xfrm>
          <a:prstGeom prst="wedgeRoundRectCallout">
            <a:avLst>
              <a:gd name="adj1" fmla="val -50561"/>
              <a:gd name="adj2" fmla="val -841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main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스레드의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interrupt()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메소드</a:t>
            </a:r>
            <a:r>
              <a:rPr lang="ko-KR" altLang="en-US" sz="1000" dirty="0" smtClean="0">
                <a:solidFill>
                  <a:schemeClr val="tx1"/>
                </a:solidFill>
              </a:rPr>
              <a:t> 호출에 의해 </a:t>
            </a:r>
            <a:r>
              <a:rPr lang="en-US" altLang="ko-KR" sz="1000" dirty="0" smtClean="0">
                <a:solidFill>
                  <a:schemeClr val="tx1"/>
                </a:solidFill>
              </a:rPr>
              <a:t>catch </a:t>
            </a:r>
            <a:r>
              <a:rPr lang="ko-KR" altLang="en-US" sz="1000" dirty="0" smtClean="0">
                <a:solidFill>
                  <a:schemeClr val="tx1"/>
                </a:solidFill>
              </a:rPr>
              <a:t>문 실행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그리고 종료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01980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r>
              <a:rPr lang="en-US" altLang="ko-KR" dirty="0" smtClean="0"/>
              <a:t>(Thread Synchronization)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 err="1" smtClean="0"/>
              <a:t>멀티스레드</a:t>
            </a:r>
            <a:r>
              <a:rPr lang="ko-KR" altLang="en-US" sz="2000" dirty="0" smtClean="0"/>
              <a:t> 프로그램 작성시 주의점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다수의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공유 데이터에 동시에 접근하는 경우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공유 데이터의 값에 예상치 못한 결과 발생 가능</a:t>
            </a:r>
            <a:endParaRPr lang="en-US" altLang="ko-KR" sz="1600" dirty="0" smtClean="0"/>
          </a:p>
          <a:p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동기화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동기화란</a:t>
            </a:r>
            <a:r>
              <a:rPr lang="en-US" altLang="ko-KR" sz="1800" dirty="0" smtClean="0"/>
              <a:t>?</a:t>
            </a:r>
          </a:p>
          <a:p>
            <a:pPr lvl="2"/>
            <a:r>
              <a:rPr lang="ko-KR" altLang="en-US" sz="1600" dirty="0" err="1" smtClean="0"/>
              <a:t>스레드</a:t>
            </a:r>
            <a:r>
              <a:rPr lang="ko-KR" altLang="en-US" sz="1600" dirty="0" smtClean="0"/>
              <a:t> 사이의 실행순서 제어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공유데이터에 대한 접근을 원활하게 하는 기법</a:t>
            </a:r>
            <a:endParaRPr lang="en-US" altLang="ko-KR" sz="1600" dirty="0" smtClean="0"/>
          </a:p>
          <a:p>
            <a:pPr lvl="1"/>
            <a:r>
              <a:rPr lang="ko-KR" altLang="en-US" sz="1800" dirty="0" err="1" smtClean="0"/>
              <a:t>멀티스레드의</a:t>
            </a:r>
            <a:r>
              <a:rPr lang="ko-KR" altLang="en-US" sz="1800" dirty="0" smtClean="0"/>
              <a:t> 공유 데이터의 동시 접근 문제 해결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1) </a:t>
            </a:r>
            <a:r>
              <a:rPr lang="ko-KR" altLang="en-US" sz="1600" dirty="0" smtClean="0"/>
              <a:t>공유 데이터를 접근하는 모든 </a:t>
            </a:r>
            <a:r>
              <a:rPr lang="ko-KR" altLang="en-US" sz="1600" dirty="0" err="1" smtClean="0"/>
              <a:t>스레드의</a:t>
            </a:r>
            <a:r>
              <a:rPr lang="ko-KR" altLang="en-US" sz="1600" dirty="0" smtClean="0"/>
              <a:t> 한 줄 세우기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방법</a:t>
            </a:r>
            <a:r>
              <a:rPr lang="en-US" altLang="ko-KR" sz="1600" dirty="0" smtClean="0"/>
              <a:t>2) </a:t>
            </a:r>
            <a:r>
              <a:rPr lang="ko-KR" altLang="en-US" sz="1600" dirty="0" smtClean="0"/>
              <a:t>한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공유 데이터에 대한 작업을 끝낼 때까지 다른 </a:t>
            </a:r>
            <a:r>
              <a:rPr lang="ko-KR" altLang="en-US" sz="1600" dirty="0" err="1" smtClean="0"/>
              <a:t>스레드가</a:t>
            </a:r>
            <a:r>
              <a:rPr lang="ko-KR" altLang="en-US" sz="1600" dirty="0" smtClean="0"/>
              <a:t> 대기 하도록 함</a:t>
            </a:r>
            <a:endParaRPr lang="en-US" altLang="ko-KR" sz="1600" dirty="0" smtClean="0"/>
          </a:p>
          <a:p>
            <a:r>
              <a:rPr lang="ko-KR" altLang="en-US" sz="2000" dirty="0" smtClean="0"/>
              <a:t>자바의 </a:t>
            </a:r>
            <a:r>
              <a:rPr lang="ko-KR" altLang="en-US" sz="2000" dirty="0" err="1" smtClean="0"/>
              <a:t>스레드</a:t>
            </a:r>
            <a:r>
              <a:rPr lang="ko-KR" altLang="en-US" sz="2000" dirty="0" smtClean="0"/>
              <a:t> 동기화 방법 </a:t>
            </a:r>
            <a:r>
              <a:rPr lang="en-US" altLang="ko-KR" sz="2000" dirty="0" smtClean="0"/>
              <a:t>- 2</a:t>
            </a:r>
            <a:r>
              <a:rPr lang="ko-KR" altLang="en-US" sz="2000" dirty="0" smtClean="0"/>
              <a:t>가지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키워드로 동기화 블록 지정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wait()-notify() </a:t>
            </a:r>
            <a:r>
              <a:rPr lang="ko-KR" altLang="en-US" sz="1800" dirty="0" err="1" smtClean="0"/>
              <a:t>메소드로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스레드의</a:t>
            </a:r>
            <a:r>
              <a:rPr lang="ko-KR" altLang="en-US" sz="1800" dirty="0" smtClean="0"/>
              <a:t> 실행 순서 제어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8720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동기화의 필요성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두 </a:t>
            </a:r>
            <a:r>
              <a:rPr lang="ko-KR" altLang="en-US" sz="2400" dirty="0" err="1" smtClean="0"/>
              <a:t>스레드가</a:t>
            </a:r>
            <a:r>
              <a:rPr lang="ko-KR" altLang="en-US" sz="2400" dirty="0" smtClean="0"/>
              <a:t> 프린터에 동시 쓰기로 충돌하는 경우 </a:t>
            </a:r>
            <a:endParaRPr lang="ko-KR" altLang="en-US" sz="2400" dirty="0"/>
          </a:p>
        </p:txBody>
      </p:sp>
      <p:pic>
        <p:nvPicPr>
          <p:cNvPr id="1027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3571876"/>
            <a:ext cx="1068477" cy="70225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1071538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2357422" y="1928802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 rot="16200000" flipH="1">
            <a:off x="1160835" y="2803917"/>
            <a:ext cx="1143008" cy="392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7" idx="2"/>
          </p:cNvCxnSpPr>
          <p:nvPr/>
        </p:nvCxnSpPr>
        <p:spPr>
          <a:xfrm rot="5400000">
            <a:off x="1946653" y="2696762"/>
            <a:ext cx="1143010" cy="607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문서 11"/>
          <p:cNvSpPr/>
          <p:nvPr/>
        </p:nvSpPr>
        <p:spPr>
          <a:xfrm>
            <a:off x="1500166" y="4572008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 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r>
              <a:rPr lang="en-US" altLang="ko-KR" sz="1200" dirty="0" smtClean="0"/>
              <a:t> 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ko-KR" altLang="en-US" sz="1200" dirty="0" smtClean="0">
                <a:solidFill>
                  <a:srgbClr val="0070C0"/>
                </a:solidFill>
              </a:rPr>
              <a:t>배워서 많이</a:t>
            </a:r>
            <a:r>
              <a:rPr lang="ko-KR" altLang="en-US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r>
              <a:rPr lang="ko-KR" altLang="en-US" sz="1200" dirty="0" smtClean="0">
                <a:solidFill>
                  <a:srgbClr val="0070C0"/>
                </a:solidFill>
              </a:rPr>
              <a:t>알고 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1538" y="264318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4612" y="2571744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16" name="직선 화살표 연결선 15"/>
          <p:cNvCxnSpPr>
            <a:stCxn id="1027" idx="2"/>
            <a:endCxn id="12" idx="0"/>
          </p:cNvCxnSpPr>
          <p:nvPr/>
        </p:nvCxnSpPr>
        <p:spPr>
          <a:xfrm rot="16200000" flipH="1">
            <a:off x="1904101" y="4404438"/>
            <a:ext cx="297873" cy="37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3" descr="C:\Users\황수희\AppData\Local\Microsoft\Windows\Temporary Internet Files\Content.IE5\X0GF8T68\MCj0345673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429000"/>
            <a:ext cx="1068477" cy="702259"/>
          </a:xfrm>
          <a:prstGeom prst="rect">
            <a:avLst/>
          </a:prstGeom>
          <a:noFill/>
        </p:spPr>
      </p:pic>
      <p:sp>
        <p:nvSpPr>
          <p:cNvPr id="57" name="직사각형 56"/>
          <p:cNvSpPr/>
          <p:nvPr/>
        </p:nvSpPr>
        <p:spPr>
          <a:xfrm>
            <a:off x="5857884" y="2500306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endParaRPr lang="ko-KR" altLang="en-US" sz="1200" dirty="0" smtClean="0"/>
          </a:p>
        </p:txBody>
      </p:sp>
      <p:sp>
        <p:nvSpPr>
          <p:cNvPr id="58" name="직사각형 57"/>
          <p:cNvSpPr/>
          <p:nvPr/>
        </p:nvSpPr>
        <p:spPr>
          <a:xfrm>
            <a:off x="5857884" y="785794"/>
            <a:ext cx="928694" cy="5000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B</a:t>
            </a:r>
            <a:endParaRPr lang="ko-KR" altLang="en-US" sz="1200" dirty="0" smtClean="0"/>
          </a:p>
        </p:txBody>
      </p:sp>
      <p:cxnSp>
        <p:nvCxnSpPr>
          <p:cNvPr id="59" name="직선 화살표 연결선 58"/>
          <p:cNvCxnSpPr>
            <a:stCxn id="57" idx="2"/>
            <a:endCxn id="56" idx="0"/>
          </p:cNvCxnSpPr>
          <p:nvPr/>
        </p:nvCxnSpPr>
        <p:spPr>
          <a:xfrm rot="5400000">
            <a:off x="6107144" y="3213913"/>
            <a:ext cx="428628" cy="1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8" idx="2"/>
          </p:cNvCxnSpPr>
          <p:nvPr/>
        </p:nvCxnSpPr>
        <p:spPr>
          <a:xfrm rot="5400000">
            <a:off x="5911463" y="1660912"/>
            <a:ext cx="785820" cy="3571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문서 60"/>
          <p:cNvSpPr/>
          <p:nvPr/>
        </p:nvSpPr>
        <p:spPr>
          <a:xfrm>
            <a:off x="5715008" y="4500570"/>
            <a:ext cx="1143008" cy="1285884"/>
          </a:xfrm>
          <a:prstGeom prst="flowChartDocumen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I love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you</a:t>
            </a:r>
            <a:r>
              <a:rPr lang="en-US" altLang="ko-KR" sz="1200" dirty="0" smtClean="0"/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forever. </a:t>
            </a:r>
            <a:endParaRPr lang="ko-KR" alt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00694" y="3000372"/>
            <a:ext cx="93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“I love you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forever.”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388" y="1357298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“</a:t>
            </a:r>
            <a:r>
              <a:rPr lang="ko-KR" altLang="en-US" sz="1200" dirty="0" smtClean="0">
                <a:solidFill>
                  <a:srgbClr val="0070C0"/>
                </a:solidFill>
              </a:rPr>
              <a:t>자바는 좋은 것이야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배워서 많이 알고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r>
              <a:rPr lang="ko-KR" altLang="en-US" sz="1200" dirty="0" smtClean="0">
                <a:solidFill>
                  <a:srgbClr val="0070C0"/>
                </a:solidFill>
              </a:rPr>
              <a:t>취직도 잘 되고</a:t>
            </a:r>
            <a:r>
              <a:rPr lang="en-US" altLang="ko-KR" sz="1200" dirty="0" smtClean="0">
                <a:solidFill>
                  <a:srgbClr val="0070C0"/>
                </a:solidFill>
              </a:rPr>
              <a:t>.”</a:t>
            </a:r>
          </a:p>
        </p:txBody>
      </p:sp>
      <p:cxnSp>
        <p:nvCxnSpPr>
          <p:cNvPr id="64" name="직선 화살표 연결선 63"/>
          <p:cNvCxnSpPr>
            <a:stCxn id="56" idx="2"/>
            <a:endCxn id="61" idx="0"/>
          </p:cNvCxnSpPr>
          <p:nvPr/>
        </p:nvCxnSpPr>
        <p:spPr>
          <a:xfrm rot="5400000">
            <a:off x="6118944" y="4298828"/>
            <a:ext cx="369311" cy="341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5143504" y="2357430"/>
            <a:ext cx="2428892" cy="35719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716016" y="2071678"/>
            <a:ext cx="3515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스레드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가 프린터 사용을 끝낼때까지 기다린다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2" name="곱셈 기호 81"/>
          <p:cNvSpPr/>
          <p:nvPr/>
        </p:nvSpPr>
        <p:spPr>
          <a:xfrm>
            <a:off x="0" y="1500174"/>
            <a:ext cx="3929090" cy="4786346"/>
          </a:xfrm>
          <a:prstGeom prst="mathMultiply">
            <a:avLst>
              <a:gd name="adj1" fmla="val 10193"/>
            </a:avLst>
          </a:prstGeom>
          <a:solidFill>
            <a:srgbClr val="92D050">
              <a:alpha val="43922"/>
            </a:srgbClr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750132" y="5970387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두 </a:t>
            </a:r>
            <a:r>
              <a:rPr lang="ko-KR" altLang="en-US" sz="1400" dirty="0" err="1" smtClean="0"/>
              <a:t>스레드가</a:t>
            </a:r>
            <a:r>
              <a:rPr lang="ko-KR" altLang="en-US" sz="1400" dirty="0" smtClean="0"/>
              <a:t> 동시에 프린터에 쓰는 경우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문제 발생</a:t>
            </a:r>
            <a:endParaRPr lang="ko-KR" alt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42341" y="5970387"/>
            <a:ext cx="28312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한 </a:t>
            </a:r>
            <a:r>
              <a:rPr lang="ko-KR" altLang="en-US" sz="1400" dirty="0" err="1" smtClean="0"/>
              <a:t>스레드의</a:t>
            </a:r>
            <a:r>
              <a:rPr lang="ko-KR" altLang="en-US" sz="1400" dirty="0" smtClean="0"/>
              <a:t> 출력이 끝날 때까지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다른 </a:t>
            </a:r>
            <a:r>
              <a:rPr lang="ko-KR" altLang="en-US" sz="1400" dirty="0" err="1" smtClean="0"/>
              <a:t>스레드</a:t>
            </a:r>
            <a:r>
              <a:rPr lang="ko-KR" altLang="en-US" sz="1400" dirty="0" smtClean="0"/>
              <a:t> 대기함으로써</a:t>
            </a:r>
            <a:endParaRPr lang="en-US" altLang="ko-KR" sz="1400" dirty="0" smtClean="0"/>
          </a:p>
          <a:p>
            <a:pPr algn="ctr"/>
            <a:r>
              <a:rPr lang="ko-KR" altLang="en-US" sz="1400" b="1" dirty="0" smtClean="0"/>
              <a:t>정상 출력</a:t>
            </a:r>
            <a:endParaRPr lang="ko-KR" altLang="en-US" sz="1400" b="1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2776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synchronized </a:t>
            </a:r>
            <a:r>
              <a:rPr lang="ko-KR" altLang="en-US" smtClean="0"/>
              <a:t>블록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412776"/>
            <a:ext cx="8153400" cy="30243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synchronized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스레드가</a:t>
            </a:r>
            <a:r>
              <a:rPr lang="ko-KR" altLang="en-US" dirty="0" smtClean="0"/>
              <a:t> 독점적으로 실행해야 하는 부분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동기화 코드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표시하는 키워드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임계 영역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criitical</a:t>
            </a:r>
            <a:r>
              <a:rPr lang="en-US" altLang="ko-KR" dirty="0" smtClean="0"/>
              <a:t> section)</a:t>
            </a:r>
            <a:r>
              <a:rPr lang="ko-KR" altLang="en-US" dirty="0" smtClean="0"/>
              <a:t> 표기 키워드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synchronized </a:t>
            </a:r>
            <a:r>
              <a:rPr lang="ko-KR" altLang="en-US" dirty="0" smtClean="0"/>
              <a:t>블록 지정 방법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전체 혹은 코드 블록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synchronized </a:t>
            </a:r>
            <a:r>
              <a:rPr lang="ko-KR" altLang="en-US" dirty="0" smtClean="0"/>
              <a:t>블록이 실행될 때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먼저 실행한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 소유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모니터란 해당 객체를 독점적으로 사용할 수 있는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모니터를 소유한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모니터를 내놓을 때까지 다른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대기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52211" y="4653136"/>
            <a:ext cx="410336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synchronized</a:t>
            </a:r>
            <a:r>
              <a:rPr lang="en-US" altLang="ko-KR" sz="1200" dirty="0"/>
              <a:t> void print(String text) { // </a:t>
            </a:r>
            <a:r>
              <a:rPr lang="ko-KR" altLang="en-US" sz="1200" dirty="0"/>
              <a:t>동기화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// text</a:t>
            </a:r>
            <a:r>
              <a:rPr lang="ko-KR" altLang="en-US" sz="1200" dirty="0"/>
              <a:t>의 각 문자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));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76056" y="4638035"/>
            <a:ext cx="321549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void execute(String text) {</a:t>
            </a:r>
          </a:p>
          <a:p>
            <a:pPr defTabSz="180000"/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synchronized(this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en-US" altLang="ko-KR" sz="1200" dirty="0"/>
              <a:t>{ // </a:t>
            </a:r>
            <a:r>
              <a:rPr lang="ko-KR" altLang="en-US" sz="1200" dirty="0"/>
              <a:t>동기화 코드 </a:t>
            </a:r>
            <a:r>
              <a:rPr lang="ko-KR" altLang="en-US" sz="1200" dirty="0" smtClean="0"/>
              <a:t>블록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text.length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text.charAt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));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...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83338" y="5818082"/>
            <a:ext cx="1668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718122" y="6392361"/>
            <a:ext cx="1931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synchronized  </a:t>
            </a:r>
            <a:r>
              <a:rPr lang="ko-KR" altLang="en-US" sz="1200" dirty="0" smtClean="0"/>
              <a:t>코드 블록 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38312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094" y="228600"/>
            <a:ext cx="8527954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12-5 : </a:t>
            </a:r>
            <a:r>
              <a:rPr lang="ko-KR" altLang="en-US" sz="2400" dirty="0" smtClean="0"/>
              <a:t>두 </a:t>
            </a:r>
            <a:r>
              <a:rPr lang="ko-KR" altLang="en-US" sz="2400" dirty="0" err="1"/>
              <a:t>스레드가</a:t>
            </a:r>
            <a:r>
              <a:rPr lang="ko-KR" altLang="en-US" sz="2400" dirty="0"/>
              <a:t> 공유 프린터 객체를 통해 동시에 출력하는 </a:t>
            </a:r>
            <a:r>
              <a:rPr lang="ko-KR" altLang="en-US" sz="2400" dirty="0" smtClean="0"/>
              <a:t>경우 동기화 </a:t>
            </a:r>
            <a:r>
              <a:rPr lang="en-US" altLang="ko-KR" sz="2400" dirty="0" smtClean="0"/>
              <a:t>- synchronized </a:t>
            </a:r>
            <a:r>
              <a:rPr lang="ko-KR" altLang="en-US" sz="2400" dirty="0" smtClean="0"/>
              <a:t>블</a:t>
            </a:r>
            <a:r>
              <a:rPr lang="ko-KR" altLang="en-US" sz="2400" dirty="0"/>
              <a:t>록</a:t>
            </a:r>
            <a:r>
              <a:rPr lang="ko-KR" altLang="en-US" sz="2400" dirty="0" smtClean="0"/>
              <a:t> 지정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506269"/>
            <a:ext cx="4680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SynchronizedEx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SharedPrinter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p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데이터 생성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engText</a:t>
            </a:r>
            <a:r>
              <a:rPr lang="en-US" altLang="ko-KR" sz="1100" dirty="0"/>
              <a:t> = { "Wise men say,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only fools rush in",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But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Shall I stay?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Would it be a sin?",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If I can't help,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en-US" altLang="ko-KR" sz="1100" dirty="0"/>
              <a:t>falling in love with you" };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[] </a:t>
            </a:r>
            <a:r>
              <a:rPr lang="en-US" altLang="ko-KR" sz="1100" b="1" dirty="0" err="1"/>
              <a:t>korText</a:t>
            </a:r>
            <a:r>
              <a:rPr lang="en-US" altLang="ko-KR" sz="1100" dirty="0"/>
              <a:t> = { "</a:t>
            </a:r>
            <a:r>
              <a:rPr lang="ko-KR" altLang="en-US" sz="1100" dirty="0" err="1"/>
              <a:t>동해물과</a:t>
            </a:r>
            <a:r>
              <a:rPr lang="ko-KR" altLang="en-US" sz="1100" dirty="0"/>
              <a:t> 백두산이 마르고 닳도록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하느님이 보우하사 우리 나라 만세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남산 위에 저 소나무</a:t>
            </a:r>
            <a:r>
              <a:rPr lang="en-US" altLang="ko-KR" sz="1100" dirty="0"/>
              <a:t>, </a:t>
            </a:r>
            <a:r>
              <a:rPr lang="ko-KR" altLang="en-US" sz="1100" dirty="0"/>
              <a:t>철갑을 두른 듯</a:t>
            </a:r>
            <a:r>
              <a:rPr lang="en-US" altLang="ko-KR" sz="1100" dirty="0"/>
              <a:t>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바람서리 불변함은 우리 기상일세</a:t>
            </a:r>
            <a:r>
              <a:rPr lang="en-US" altLang="ko-KR" sz="1100" dirty="0"/>
              <a:t>.",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무궁화 삼천리 화려강산</a:t>
            </a:r>
            <a:r>
              <a:rPr lang="en-US" altLang="ko-KR" sz="1100" dirty="0"/>
              <a:t>, ",</a:t>
            </a:r>
          </a:p>
          <a:p>
            <a:pPr defTabSz="180000"/>
            <a:r>
              <a:rPr lang="en-US" altLang="ko-KR" sz="1100" dirty="0" smtClean="0"/>
              <a:t>									"</a:t>
            </a:r>
            <a:r>
              <a:rPr lang="ko-KR" altLang="en-US" sz="1100" dirty="0"/>
              <a:t>대한 사람 대한으로 길이 보전하세</a:t>
            </a:r>
            <a:r>
              <a:rPr lang="en-US" altLang="ko-KR" sz="1100" dirty="0"/>
              <a:t>" };</a:t>
            </a:r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th1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engText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영문출력스레드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Thread </a:t>
            </a:r>
            <a:r>
              <a:rPr lang="en-US" altLang="ko-KR" sz="1100" dirty="0"/>
              <a:t>th2 = </a:t>
            </a:r>
            <a:r>
              <a:rPr lang="en-US" altLang="ko-KR" sz="1100" b="1" dirty="0"/>
              <a:t>new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(p, </a:t>
            </a:r>
            <a:r>
              <a:rPr lang="en-US" altLang="ko-KR" sz="1100" b="1" dirty="0" err="1"/>
              <a:t>korText</a:t>
            </a:r>
            <a:r>
              <a:rPr lang="en-US" altLang="ko-KR" sz="1100" b="1" dirty="0" smtClean="0"/>
              <a:t>);</a:t>
            </a: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국문출력스레드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/>
              <a:t>두 </a:t>
            </a:r>
            <a:r>
              <a:rPr lang="ko-KR" altLang="en-US" sz="1100" dirty="0" err="1"/>
              <a:t>스레드를</a:t>
            </a:r>
            <a:r>
              <a:rPr lang="ko-KR" altLang="en-US" sz="1100" dirty="0"/>
              <a:t> 실행시킨다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th1.start();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/>
              <a:t>	</a:t>
            </a:r>
            <a:r>
              <a:rPr lang="en-US" altLang="ko-KR" sz="1100" b="1" dirty="0" smtClean="0"/>
              <a:t>th2.start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318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1513584"/>
            <a:ext cx="4176464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/>
              <a:t>두 </a:t>
            </a:r>
            <a:r>
              <a:rPr lang="en-US" altLang="ko-KR" sz="1100" dirty="0" err="1"/>
              <a:t>WorkerThread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스레드에</a:t>
            </a:r>
            <a:r>
              <a:rPr lang="ko-KR" altLang="en-US" sz="1100" dirty="0"/>
              <a:t> 의해 동시 접근되는 공유 프린터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SharedPrinter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en-US" altLang="ko-KR" sz="1100" dirty="0"/>
              <a:t>synchronized</a:t>
            </a:r>
            <a:r>
              <a:rPr lang="ko-KR" altLang="en-US" sz="1100" dirty="0"/>
              <a:t>를 생략하면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// </a:t>
            </a:r>
            <a:r>
              <a:rPr lang="ko-KR" altLang="en-US" sz="1100" dirty="0" smtClean="0"/>
              <a:t>한글과 </a:t>
            </a:r>
            <a:r>
              <a:rPr lang="ko-KR" altLang="en-US" sz="1100" dirty="0"/>
              <a:t>영어가 한 줄에 섞여 출력되는 경우가 발생한다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synchronized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100" b="1" dirty="0"/>
              <a:t>void print(String text)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// </a:t>
            </a:r>
            <a:r>
              <a:rPr lang="en-US" altLang="ko-KR" sz="1100" dirty="0" err="1"/>
              <a:t>Thread.yield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();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text.charAt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</a:t>
            </a:r>
            <a:r>
              <a:rPr lang="en-US" altLang="ko-KR" sz="1100" dirty="0"/>
              <a:t>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// </a:t>
            </a:r>
            <a:r>
              <a:rPr lang="ko-KR" altLang="en-US" sz="1100" dirty="0" err="1"/>
              <a:t>스레드</a:t>
            </a:r>
            <a:r>
              <a:rPr lang="ko-KR" altLang="en-US" sz="1100" dirty="0"/>
              <a:t> 클래스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class </a:t>
            </a:r>
            <a:r>
              <a:rPr lang="en-US" altLang="ko-KR" sz="1100" b="1" dirty="0" err="1"/>
              <a:t>WorkerThread</a:t>
            </a:r>
            <a:r>
              <a:rPr lang="en-US" altLang="ko-KR" sz="1100" b="1" dirty="0"/>
              <a:t> extends Thread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SharedPrinter </a:t>
            </a:r>
            <a:r>
              <a:rPr lang="en-US" altLang="ko-KR" sz="1100" dirty="0"/>
              <a:t>p; // </a:t>
            </a:r>
            <a:r>
              <a:rPr lang="ko-KR" altLang="en-US" sz="1100" dirty="0"/>
              <a:t>공유 프린터 주소</a:t>
            </a:r>
          </a:p>
          <a:p>
            <a:pPr defTabSz="180000"/>
            <a:r>
              <a:rPr lang="en-US" altLang="ko-KR" sz="1100" dirty="0" smtClean="0"/>
              <a:t>	private String </a:t>
            </a:r>
            <a:r>
              <a:rPr lang="en-US" altLang="ko-KR" sz="1100" dirty="0"/>
              <a:t>[] text;</a:t>
            </a:r>
          </a:p>
          <a:p>
            <a:pPr defTabSz="180000"/>
            <a:r>
              <a:rPr lang="en-US" altLang="ko-KR" sz="1100" dirty="0" smtClean="0"/>
              <a:t>	public WorkerThread(SharedPrinter </a:t>
            </a:r>
            <a:r>
              <a:rPr lang="en-US" altLang="ko-KR" sz="1100" dirty="0"/>
              <a:t>p, String[] text)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this.p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p; </a:t>
            </a:r>
            <a:r>
              <a:rPr lang="en-US" altLang="ko-KR" sz="1100" dirty="0" err="1"/>
              <a:t>this.text</a:t>
            </a:r>
            <a:r>
              <a:rPr lang="en-US" altLang="ko-KR" sz="1100" dirty="0"/>
              <a:t> = text;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 err="1"/>
              <a:t>스레드는</a:t>
            </a:r>
            <a:r>
              <a:rPr lang="ko-KR" altLang="en-US" sz="1100" dirty="0"/>
              <a:t> 반복적으로 공유 프린터에 </a:t>
            </a:r>
            <a:r>
              <a:rPr lang="en-US" altLang="ko-KR" sz="1100" dirty="0"/>
              <a:t>10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접근 </a:t>
            </a:r>
            <a:r>
              <a:rPr lang="en-US" altLang="ko-KR" sz="1100" dirty="0" smtClean="0"/>
              <a:t>text[]</a:t>
            </a:r>
            <a:r>
              <a:rPr lang="ko-KR" altLang="en-US" sz="1100" dirty="0" smtClean="0"/>
              <a:t> 출력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</a:rPr>
              <a:t>@Override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</a:endParaRP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void run()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for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text.length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// </a:t>
            </a:r>
            <a:r>
              <a:rPr lang="ko-KR" altLang="en-US" sz="1100" dirty="0"/>
              <a:t>한 줄씩 출력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p.print</a:t>
            </a:r>
            <a:r>
              <a:rPr lang="en-US" altLang="ko-KR" sz="1100" b="1" dirty="0" smtClean="0"/>
              <a:t>(text[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]); </a:t>
            </a:r>
            <a:r>
              <a:rPr lang="en-US" altLang="ko-KR" sz="1100" dirty="0"/>
              <a:t>// </a:t>
            </a:r>
            <a:r>
              <a:rPr lang="ko-KR" altLang="en-US" sz="1100" dirty="0"/>
              <a:t>공유 프린터에 출력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513884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</a:t>
            </a:r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319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912465" y="2488820"/>
            <a:ext cx="2736304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Wise men say,</a:t>
            </a:r>
          </a:p>
          <a:p>
            <a:r>
              <a:rPr lang="en-US" altLang="ko-KR" sz="1200" dirty="0"/>
              <a:t>only fools rush in</a:t>
            </a:r>
          </a:p>
          <a:p>
            <a:r>
              <a:rPr lang="en-US" altLang="ko-KR" sz="1200" dirty="0"/>
              <a:t>But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en-US" altLang="ko-KR" sz="1200" dirty="0"/>
              <a:t>Shall I stay?</a:t>
            </a:r>
          </a:p>
          <a:p>
            <a:r>
              <a:rPr lang="en-US" altLang="ko-KR" sz="1200" dirty="0"/>
              <a:t>Would it be a sin?</a:t>
            </a:r>
          </a:p>
          <a:p>
            <a:r>
              <a:rPr lang="en-US" altLang="ko-KR" sz="1200" dirty="0"/>
              <a:t>If I can't help,</a:t>
            </a:r>
          </a:p>
          <a:p>
            <a:r>
              <a:rPr lang="en-US" altLang="ko-KR" sz="1200" dirty="0"/>
              <a:t>falling in love with you</a:t>
            </a:r>
          </a:p>
          <a:p>
            <a:r>
              <a:rPr lang="ko-KR" altLang="en-US" sz="1200" dirty="0" err="1"/>
              <a:t>동해물과</a:t>
            </a:r>
            <a:r>
              <a:rPr lang="ko-KR" altLang="en-US" sz="1200" dirty="0"/>
              <a:t> 백두산이 마르고 닳도록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하느님이 보우하사 우리 나라 만세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</a:p>
          <a:p>
            <a:r>
              <a:rPr lang="ko-KR" altLang="en-US" sz="1200" dirty="0"/>
              <a:t>남산 위에 저 소나무</a:t>
            </a:r>
            <a:r>
              <a:rPr lang="en-US" altLang="ko-KR" sz="1200" dirty="0"/>
              <a:t>, </a:t>
            </a:r>
            <a:r>
              <a:rPr lang="ko-KR" altLang="en-US" sz="1200" dirty="0"/>
              <a:t>철갑을 두른 듯</a:t>
            </a:r>
          </a:p>
          <a:p>
            <a:r>
              <a:rPr lang="ko-KR" altLang="en-US" sz="1200" dirty="0"/>
              <a:t>바람서리 불변함은 우리 기상일세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무궁화 삼천리 화려강산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대한 사람 대한으로 길이 보전하세</a:t>
            </a:r>
            <a:endParaRPr lang="en-US" altLang="ko-KR" sz="1200" dirty="0"/>
          </a:p>
        </p:txBody>
      </p:sp>
      <p:sp>
        <p:nvSpPr>
          <p:cNvPr id="20" name="직사각형 19"/>
          <p:cNvSpPr/>
          <p:nvPr/>
        </p:nvSpPr>
        <p:spPr>
          <a:xfrm>
            <a:off x="4355976" y="2488820"/>
            <a:ext cx="3888432" cy="304698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Wise </a:t>
            </a:r>
            <a:r>
              <a:rPr lang="ko-KR" altLang="en-US" sz="1200" dirty="0" err="1" smtClean="0"/>
              <a:t>동해물과</a:t>
            </a:r>
            <a:r>
              <a:rPr lang="ko-KR" altLang="en-US" sz="1200" dirty="0" smtClean="0"/>
              <a:t> 백두산이 마르고 닳도록</a:t>
            </a:r>
            <a:r>
              <a:rPr lang="en-US" altLang="ko-KR" sz="1200" dirty="0" smtClean="0"/>
              <a:t>, men say,</a:t>
            </a:r>
          </a:p>
          <a:p>
            <a:r>
              <a:rPr lang="en-US" altLang="ko-KR" sz="1200" dirty="0" smtClean="0"/>
              <a:t>only fools rush in</a:t>
            </a:r>
          </a:p>
          <a:p>
            <a:r>
              <a:rPr lang="en-US" altLang="ko-KR" sz="1200" dirty="0" smtClean="0"/>
              <a:t>But I can't help,</a:t>
            </a:r>
          </a:p>
          <a:p>
            <a:r>
              <a:rPr lang="ko-KR" altLang="en-US" sz="1200" dirty="0" smtClean="0"/>
              <a:t>하느님이 보우하사 우리 나라 만세</a:t>
            </a:r>
          </a:p>
          <a:p>
            <a:r>
              <a:rPr lang="en-US" altLang="ko-KR" sz="1200" dirty="0" smtClean="0"/>
              <a:t>falling in love with you</a:t>
            </a:r>
          </a:p>
          <a:p>
            <a:r>
              <a:rPr lang="ko-KR" altLang="en-US" sz="1200" dirty="0" smtClean="0"/>
              <a:t>무궁화 삼천리 </a:t>
            </a:r>
            <a:r>
              <a:rPr lang="en-US" altLang="ko-KR" sz="1200" dirty="0" smtClean="0"/>
              <a:t>Shall I stay?</a:t>
            </a:r>
          </a:p>
          <a:p>
            <a:r>
              <a:rPr lang="ko-KR" altLang="en-US" sz="1200" dirty="0" smtClean="0"/>
              <a:t>화려강산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Would it be a sin?</a:t>
            </a:r>
          </a:p>
          <a:p>
            <a:r>
              <a:rPr lang="ko-KR" altLang="en-US" sz="1200" dirty="0" smtClean="0"/>
              <a:t>대한 사람 대한으로 길이 보전하세</a:t>
            </a:r>
          </a:p>
          <a:p>
            <a:r>
              <a:rPr lang="en-US" altLang="ko-KR" sz="1200" dirty="0" smtClean="0"/>
              <a:t>If I can't help,</a:t>
            </a:r>
          </a:p>
          <a:p>
            <a:r>
              <a:rPr lang="ko-KR" altLang="en-US" sz="1200" dirty="0" smtClean="0"/>
              <a:t>남산 위에 저 소나무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철갑을 두른 듯</a:t>
            </a:r>
          </a:p>
          <a:p>
            <a:r>
              <a:rPr lang="en-US" altLang="ko-KR" sz="1200" dirty="0" smtClean="0"/>
              <a:t>falling in love</a:t>
            </a:r>
            <a:r>
              <a:rPr lang="ko-KR" altLang="en-US" sz="1200" dirty="0" smtClean="0"/>
              <a:t>바람서리 불변함은 우리 기상일세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with you</a:t>
            </a:r>
          </a:p>
          <a:p>
            <a:r>
              <a:rPr lang="ko-KR" altLang="en-US" sz="1200" dirty="0" smtClean="0"/>
              <a:t>무궁화 삼천리 화려강산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대한 사람 대한으로</a:t>
            </a:r>
          </a:p>
          <a:p>
            <a:r>
              <a:rPr lang="ko-KR" altLang="en-US" sz="1200" dirty="0" smtClean="0"/>
              <a:t>길이 보전하세</a:t>
            </a:r>
            <a:endParaRPr lang="en-US" altLang="ko-KR" sz="1200" dirty="0"/>
          </a:p>
        </p:txBody>
      </p:sp>
      <p:sp>
        <p:nvSpPr>
          <p:cNvPr id="21" name="직사각형 20"/>
          <p:cNvSpPr/>
          <p:nvPr/>
        </p:nvSpPr>
        <p:spPr>
          <a:xfrm>
            <a:off x="778047" y="5590680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로 선언한 경우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788024" y="5600273"/>
            <a:ext cx="2870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라인 </a:t>
            </a:r>
            <a:r>
              <a:rPr lang="en-US" altLang="ko-KR" sz="1200" dirty="0"/>
              <a:t>31</a:t>
            </a:r>
            <a:r>
              <a:rPr lang="ko-KR" altLang="en-US" sz="1200" dirty="0"/>
              <a:t>에 </a:t>
            </a:r>
            <a:r>
              <a:rPr lang="en-US" altLang="ko-KR" sz="1200" dirty="0"/>
              <a:t>synchronized</a:t>
            </a:r>
            <a:r>
              <a:rPr lang="ko-KR" altLang="en-US" sz="1200" dirty="0"/>
              <a:t>를 생략한 경우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732240" y="3355528"/>
            <a:ext cx="1402307" cy="289441"/>
          </a:xfrm>
          <a:prstGeom prst="wedgeRoundRectCallout">
            <a:avLst>
              <a:gd name="adj1" fmla="val -76103"/>
              <a:gd name="adj2" fmla="val 143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7543254" y="2776852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7558061" y="4793076"/>
            <a:ext cx="1402307" cy="289441"/>
          </a:xfrm>
          <a:prstGeom prst="wedgeRoundRectCallout">
            <a:avLst>
              <a:gd name="adj1" fmla="val -77345"/>
              <a:gd name="adj2" fmla="val -728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print()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충돌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2213408" y="1439365"/>
            <a:ext cx="4815379" cy="664012"/>
          </a:xfrm>
          <a:prstGeom prst="wedgeRoundRectCallout">
            <a:avLst>
              <a:gd name="adj1" fmla="val 42558"/>
              <a:gd name="adj2" fmla="val 1028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한글이 한 줄 출력되든지 영문이 한 줄 출력되는 것이 정상이지만</a:t>
            </a:r>
            <a:endParaRPr lang="en-US" altLang="ko-KR" sz="1100" dirty="0" smtClean="0"/>
          </a:p>
          <a:p>
            <a:r>
              <a:rPr lang="en-US" altLang="ko-KR" sz="1100" dirty="0" smtClean="0"/>
              <a:t>synchronized</a:t>
            </a:r>
            <a:r>
              <a:rPr lang="ko-KR" altLang="en-US" sz="1100" dirty="0" smtClean="0"/>
              <a:t>가 생략된 </a:t>
            </a:r>
            <a:r>
              <a:rPr lang="en-US" altLang="ko-KR" sz="1100" dirty="0" smtClean="0"/>
              <a:t>print() </a:t>
            </a:r>
            <a:r>
              <a:rPr lang="ko-KR" altLang="en-US" sz="1100" dirty="0" err="1" smtClean="0"/>
              <a:t>메소드가</a:t>
            </a:r>
            <a:r>
              <a:rPr lang="ko-KR" altLang="en-US" sz="1100" dirty="0" smtClean="0"/>
              <a:t> 두 </a:t>
            </a:r>
            <a:r>
              <a:rPr lang="ko-KR" altLang="en-US" sz="1100" dirty="0" err="1" smtClean="0"/>
              <a:t>스레드에</a:t>
            </a:r>
            <a:r>
              <a:rPr lang="ko-KR" altLang="en-US" sz="1100" dirty="0" smtClean="0"/>
              <a:t> 의해 동시 호출되면</a:t>
            </a:r>
            <a:endParaRPr lang="en-US" altLang="ko-KR" sz="1100" dirty="0" smtClean="0"/>
          </a:p>
          <a:p>
            <a:r>
              <a:rPr lang="ko-KR" altLang="en-US" sz="1100" dirty="0" smtClean="0"/>
              <a:t>두 </a:t>
            </a:r>
            <a:r>
              <a:rPr lang="ko-KR" altLang="en-US" sz="1100" dirty="0" err="1" smtClean="0"/>
              <a:t>스레드의</a:t>
            </a:r>
            <a:r>
              <a:rPr lang="ko-KR" altLang="en-US" sz="1100" dirty="0" smtClean="0"/>
              <a:t> 동기화가 이루어지지 않아서 한글과 영문이 섞여 출력된다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19802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err="1" smtClean="0"/>
              <a:t>초</a:t>
            </a:r>
            <a:r>
              <a:rPr lang="ko-KR" altLang="en-US" dirty="0" err="1"/>
              <a:t>깃</a:t>
            </a:r>
            <a:r>
              <a:rPr lang="ko-KR" altLang="en-US" dirty="0" err="1" smtClean="0"/>
              <a:t>값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상수 선언 사례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048444"/>
            <a:ext cx="66862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final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LENGTH = 20; 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final double PI = 3.141592; // static</a:t>
            </a:r>
            <a:r>
              <a:rPr lang="ko-KR" altLang="en-US" sz="1400" dirty="0" smtClean="0"/>
              <a:t>으로 선언하는 것이 </a:t>
            </a:r>
            <a:r>
              <a:rPr lang="ko-KR" altLang="en-US" sz="1400" dirty="0" err="1" smtClean="0"/>
              <a:t>바람직</a:t>
            </a:r>
            <a:r>
              <a:rPr lang="en-US" altLang="ko-KR" sz="1400" dirty="0" smtClean="0"/>
              <a:t>(5</a:t>
            </a:r>
            <a:r>
              <a:rPr lang="ko-KR" altLang="en-US" sz="1400" dirty="0" smtClean="0"/>
              <a:t>장 참조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00" y="2924944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1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wait()-notify()</a:t>
            </a:r>
            <a:r>
              <a:rPr lang="ko-KR" altLang="en-US" dirty="0" smtClean="0"/>
              <a:t>를 이용한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wait()-notify()</a:t>
            </a:r>
            <a:r>
              <a:rPr lang="ko-KR" altLang="en-US" sz="2000" dirty="0" smtClean="0"/>
              <a:t>가 필요한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공유 데이터로 두 개 이상의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데이터를 주고 받을 때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producer-consumer</a:t>
            </a:r>
            <a:r>
              <a:rPr lang="ko-KR" altLang="en-US" sz="1600" dirty="0" smtClean="0"/>
              <a:t>문제</a:t>
            </a:r>
            <a:endParaRPr lang="en-US" altLang="ko-KR" sz="1600" dirty="0" smtClean="0"/>
          </a:p>
          <a:p>
            <a:r>
              <a:rPr lang="ko-KR" altLang="en-US" sz="2000" dirty="0" smtClean="0"/>
              <a:t>동기화 </a:t>
            </a:r>
            <a:r>
              <a:rPr lang="ko-KR" altLang="en-US" sz="2000" dirty="0" err="1" smtClean="0"/>
              <a:t>메소드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wait() : </a:t>
            </a:r>
            <a:r>
              <a:rPr lang="ko-KR" altLang="en-US" sz="1800" dirty="0" smtClean="0"/>
              <a:t>다른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스레드가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notify()</a:t>
            </a:r>
            <a:r>
              <a:rPr lang="ko-KR" altLang="en-US" sz="1800" dirty="0" smtClean="0"/>
              <a:t>를 불러줄 때까지 기다린다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en-US" altLang="ko-KR" sz="1800" dirty="0" smtClean="0"/>
              <a:t>notify() : wait()</a:t>
            </a:r>
            <a:r>
              <a:rPr lang="ko-KR" altLang="en-US" sz="1800" dirty="0" smtClean="0"/>
              <a:t>를 호출하여 대기중인 </a:t>
            </a:r>
            <a:r>
              <a:rPr lang="ko-KR" altLang="en-US" sz="1800" dirty="0" err="1" smtClean="0"/>
              <a:t>스레드를</a:t>
            </a:r>
            <a:r>
              <a:rPr lang="ko-KR" altLang="en-US" sz="1800" dirty="0" smtClean="0"/>
              <a:t> 깨운다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en-US" altLang="ko-KR" sz="1600" dirty="0" smtClean="0"/>
              <a:t>wait(), notify()</a:t>
            </a:r>
            <a:r>
              <a:rPr lang="ko-KR" altLang="en-US" sz="1600" dirty="0" smtClean="0"/>
              <a:t>는 </a:t>
            </a:r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320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13847"/>
            <a:ext cx="8106966" cy="245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7802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868487" y="3420290"/>
            <a:ext cx="7123113" cy="296103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스트림에</a:t>
            </a:r>
            <a:r>
              <a:rPr lang="ko-KR" altLang="en-US" dirty="0" smtClean="0"/>
              <a:t> 대한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파일 입출력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바이너리 파일 입출력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File </a:t>
            </a:r>
            <a:r>
              <a:rPr lang="ko-KR" altLang="en-US" dirty="0" smtClean="0"/>
              <a:t>클래스로 파일 속성 알아내기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복사 </a:t>
            </a:r>
            <a:r>
              <a:rPr lang="ko-KR" altLang="en-US" smtClean="0"/>
              <a:t>응용 사례</a:t>
            </a:r>
            <a:endParaRPr lang="en-US" altLang="ko-KR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소켓 통신에 대한 이해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/>
              <a:t>자바로 간단한 소켓 통신 프로그램 작성</a:t>
            </a:r>
            <a:endParaRPr lang="en-US" altLang="ko-KR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638300" y="1600200"/>
            <a:ext cx="73533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b="0" kern="1200" cap="none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smtClean="0">
                <a:solidFill>
                  <a:srgbClr val="002060"/>
                </a:solidFill>
              </a:rPr>
              <a:t>자바 입출력과 네트워킹</a:t>
            </a:r>
            <a:endParaRPr lang="ko-KR" altLang="en-US" sz="3600" b="1">
              <a:solidFill>
                <a:srgbClr val="002060"/>
              </a:solidFill>
            </a:endParaRPr>
          </a:p>
        </p:txBody>
      </p:sp>
      <p:sp>
        <p:nvSpPr>
          <p:cNvPr id="8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0" y="1600200"/>
            <a:ext cx="1295400" cy="990600"/>
          </a:xfrm>
        </p:spPr>
        <p:txBody>
          <a:bodyPr>
            <a:normAutofit/>
          </a:bodyPr>
          <a:lstStyle/>
          <a:p>
            <a:r>
              <a:rPr lang="en-US" altLang="ko-KR" sz="3600" smtClean="0"/>
              <a:t>5.</a:t>
            </a:r>
            <a:endParaRPr lang="ko-KR" altLang="en-US" sz="3600" dirty="0"/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638300" y="2743200"/>
            <a:ext cx="6856413" cy="1673225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smtClean="0"/>
              <a:t>Java Input/Output and Networking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28282382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자바의 입출력 </a:t>
            </a:r>
            <a:r>
              <a:rPr lang="ko-KR" altLang="en-US" sz="2000" dirty="0" err="1" smtClean="0"/>
              <a:t>스트림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입출력 장치와 자바 응용 프로그램 연결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입력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입력 장치로부터 자바 프로그램으로 데이터를 전달하는 객</a:t>
            </a:r>
            <a:r>
              <a:rPr lang="ko-KR" altLang="en-US" sz="1600" dirty="0"/>
              <a:t>체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자바 프로그램에서 출력 장치로 데이터를 보내는 객</a:t>
            </a:r>
            <a:r>
              <a:rPr lang="ko-KR" altLang="en-US" sz="1600" dirty="0"/>
              <a:t>체</a:t>
            </a:r>
            <a:endParaRPr lang="en-US" altLang="ko-KR" sz="1600" dirty="0"/>
          </a:p>
          <a:p>
            <a:pPr lvl="1"/>
            <a:r>
              <a:rPr lang="ko-KR" altLang="en-US" sz="1800" dirty="0" smtClean="0"/>
              <a:t>특징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입출력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기본 단위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바이트</a:t>
            </a:r>
            <a:endParaRPr lang="en-US" altLang="ko-KR" sz="1600" dirty="0" smtClean="0"/>
          </a:p>
          <a:p>
            <a:pPr lvl="2"/>
            <a:r>
              <a:rPr lang="ko-KR" altLang="en-US" sz="1600" dirty="0" err="1" smtClean="0"/>
              <a:t>단방향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스트림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선입선출 구조</a:t>
            </a:r>
            <a:endParaRPr lang="en-US" altLang="ko-KR" sz="1600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322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31785"/>
            <a:ext cx="6928185" cy="279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37753" y="3217459"/>
            <a:ext cx="402673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C00000"/>
                </a:solidFill>
              </a:rPr>
              <a:t>자바 프로그램 개발자는 직접 입력 장치에서 읽지 않고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입력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스트림을</a:t>
            </a:r>
            <a:r>
              <a:rPr lang="ko-KR" altLang="en-US" sz="1200" dirty="0" smtClean="0">
                <a:solidFill>
                  <a:srgbClr val="C00000"/>
                </a:solidFill>
              </a:rPr>
              <a:t> 통해 읽으며</a:t>
            </a:r>
            <a:r>
              <a:rPr lang="en-US" altLang="ko-KR" sz="1200" dirty="0" smtClean="0">
                <a:solidFill>
                  <a:srgbClr val="C00000"/>
                </a:solidFill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스크린 등 출력 장치에 </a:t>
            </a:r>
            <a:r>
              <a:rPr lang="ko-KR" altLang="en-US" sz="1200" dirty="0">
                <a:solidFill>
                  <a:srgbClr val="C00000"/>
                </a:solidFill>
              </a:rPr>
              <a:t>직접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r>
              <a:rPr lang="ko-KR" altLang="en-US" sz="1200" dirty="0" smtClean="0">
                <a:solidFill>
                  <a:srgbClr val="C00000"/>
                </a:solidFill>
              </a:rPr>
              <a:t>출력하지 않고 출력 </a:t>
            </a:r>
            <a:r>
              <a:rPr lang="ko-KR" altLang="en-US" sz="1200" dirty="0" err="1" smtClean="0">
                <a:solidFill>
                  <a:srgbClr val="C00000"/>
                </a:solidFill>
              </a:rPr>
              <a:t>스트림에</a:t>
            </a:r>
            <a:r>
              <a:rPr lang="ko-KR" altLang="en-US" sz="1200" dirty="0" smtClean="0">
                <a:solidFill>
                  <a:srgbClr val="C00000"/>
                </a:solidFill>
              </a:rPr>
              <a:t> 출력하면 된다</a:t>
            </a:r>
            <a:r>
              <a:rPr lang="en-US" altLang="ko-KR" sz="1200" dirty="0" smtClean="0">
                <a:solidFill>
                  <a:srgbClr val="C00000"/>
                </a:solidFill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입출력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문자만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문자가 아닌 바이너리 데이터는 </a:t>
            </a:r>
            <a:r>
              <a:rPr lang="ko-KR" altLang="en-US" dirty="0" err="1" smtClean="0"/>
              <a:t>스트림에서</a:t>
            </a:r>
            <a:r>
              <a:rPr lang="ko-KR" altLang="en-US" dirty="0" smtClean="0"/>
              <a:t> 처리하지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문자가 아닌 데이터를 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출력하면 깨진 기호가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바이너리 파일을 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읽으면 읽을 수 없는 바이트가 생겨서 오류 발생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텍스트 파일을 읽는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 smtClean="0"/>
              <a:t>입출력 </a:t>
            </a:r>
            <a:r>
              <a:rPr lang="ko-KR" altLang="en-US" dirty="0"/>
              <a:t>데이터를 단순 바이트의 흐름으로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데이터 든 바이너리 데이터든 상관없이 처리 가능</a:t>
            </a: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   예</a:t>
            </a:r>
            <a:r>
              <a:rPr lang="en-US" altLang="ko-KR" dirty="0"/>
              <a:t>) </a:t>
            </a:r>
            <a:r>
              <a:rPr lang="ko-KR" altLang="en-US" dirty="0"/>
              <a:t>바이너리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59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324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539552" y="116632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흐름 비교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507" y="908720"/>
            <a:ext cx="6389012" cy="260586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3645024"/>
            <a:ext cx="6840760" cy="273728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6576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6744242" cy="49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325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28084" y="5961701"/>
            <a:ext cx="1476164" cy="715089"/>
          </a:xfrm>
          <a:prstGeom prst="wedgeRoundRectCallout">
            <a:avLst>
              <a:gd name="adj1" fmla="val 6590"/>
              <a:gd name="adj2" fmla="val -21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클래스 이름이 </a:t>
            </a:r>
            <a:endParaRPr lang="en-US" altLang="ko-KR" sz="1200" dirty="0" smtClean="0"/>
          </a:p>
          <a:p>
            <a:r>
              <a:rPr lang="ko-KR" altLang="en-US" sz="1200" dirty="0" smtClean="0"/>
              <a:t>공통적으로</a:t>
            </a:r>
            <a:endParaRPr lang="en-US" altLang="ko-KR" sz="1200" dirty="0" smtClean="0"/>
          </a:p>
          <a:p>
            <a:r>
              <a:rPr lang="en-US" altLang="ko-KR" sz="1200" dirty="0" smtClean="0"/>
              <a:t>Stream</a:t>
            </a:r>
            <a:r>
              <a:rPr lang="ko-KR" altLang="en-US" sz="1200" dirty="0" smtClean="0"/>
              <a:t>으로 끝남</a:t>
            </a:r>
            <a:endParaRPr lang="ko-KR" altLang="en-US" sz="1200" dirty="0"/>
          </a:p>
        </p:txBody>
      </p:sp>
      <p:sp>
        <p:nvSpPr>
          <p:cNvPr id="3" name="자유형 2"/>
          <p:cNvSpPr/>
          <p:nvPr/>
        </p:nvSpPr>
        <p:spPr>
          <a:xfrm>
            <a:off x="3333309" y="6071616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문자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</a:t>
            </a:r>
            <a:r>
              <a:rPr lang="ko-KR" altLang="en-US" dirty="0"/>
              <a:t>클래스 계층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490278"/>
            <a:ext cx="7031134" cy="444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326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88024" y="5612559"/>
            <a:ext cx="1764196" cy="715089"/>
          </a:xfrm>
          <a:prstGeom prst="wedgeRoundRectCallout">
            <a:avLst>
              <a:gd name="adj1" fmla="val 22658"/>
              <a:gd name="adj2" fmla="val -1496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클래스 이름이 </a:t>
            </a:r>
            <a:endParaRPr lang="en-US" altLang="ko-KR" sz="1200" dirty="0" smtClean="0"/>
          </a:p>
          <a:p>
            <a:r>
              <a:rPr lang="ko-KR" altLang="en-US" sz="1200" dirty="0" smtClean="0"/>
              <a:t>공통적으로</a:t>
            </a:r>
            <a:endParaRPr lang="en-US" altLang="ko-KR" sz="1200" dirty="0" smtClean="0"/>
          </a:p>
          <a:p>
            <a:r>
              <a:rPr lang="en-US" altLang="ko-KR" sz="1200" dirty="0" smtClean="0"/>
              <a:t>Reader/Writer</a:t>
            </a:r>
            <a:r>
              <a:rPr lang="ko-KR" altLang="en-US" sz="1200" dirty="0" smtClean="0"/>
              <a:t>로 끝남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2793249" y="5722474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7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연결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연결하여 사용할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키보드에서 문자를 </a:t>
            </a:r>
            <a:r>
              <a:rPr lang="ko-KR" altLang="en-US" dirty="0" err="1" smtClean="0"/>
              <a:t>입력받기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과 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dirty="0" smtClean="0"/>
              <a:t>          </a:t>
            </a:r>
            <a:r>
              <a:rPr lang="en-US" altLang="ko-KR" dirty="0" err="1" smtClean="0"/>
              <a:t>InputStreamReader</a:t>
            </a:r>
            <a:r>
              <a:rPr lang="ko-KR" altLang="en-US" dirty="0" smtClean="0"/>
              <a:t>를 연결한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492896"/>
            <a:ext cx="62646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rd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 smtClean="0"/>
              <a:t>InputStreamReader</a:t>
            </a:r>
            <a:r>
              <a:rPr lang="en-US" altLang="ko-KR" sz="1400" b="1" dirty="0" smtClean="0"/>
              <a:t>(System.in)</a:t>
            </a:r>
            <a:r>
              <a:rPr lang="en-US" altLang="ko-KR" sz="1400" dirty="0" smtClean="0"/>
              <a:t>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91679" y="2996952"/>
            <a:ext cx="6264697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while(true)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</a:t>
            </a:r>
            <a:r>
              <a:rPr lang="en-US" altLang="ko-KR" sz="1400" b="1" dirty="0" err="1"/>
              <a:t>rd.read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스트림으로부터</a:t>
            </a:r>
            <a:r>
              <a:rPr lang="ko-KR" altLang="en-US" sz="1400" dirty="0"/>
              <a:t> 키 입력</a:t>
            </a:r>
            <a:r>
              <a:rPr lang="en-US" altLang="ko-KR" sz="1400" dirty="0"/>
              <a:t>. c</a:t>
            </a:r>
            <a:r>
              <a:rPr lang="ko-KR" altLang="en-US" sz="1400" dirty="0"/>
              <a:t>는 입력된 </a:t>
            </a:r>
            <a:r>
              <a:rPr lang="ko-KR" altLang="en-US" sz="1400" dirty="0" smtClean="0"/>
              <a:t>키 </a:t>
            </a:r>
            <a:r>
              <a:rPr lang="ko-KR" altLang="en-US" sz="1400" dirty="0"/>
              <a:t>문자 값</a:t>
            </a:r>
          </a:p>
          <a:p>
            <a:pPr defTabSz="180000"/>
            <a:r>
              <a:rPr lang="en-US" altLang="ko-KR" sz="1400" dirty="0" smtClean="0"/>
              <a:t>	if(c </a:t>
            </a:r>
            <a:r>
              <a:rPr lang="en-US" altLang="ko-KR" sz="1400" dirty="0"/>
              <a:t>== -1) // </a:t>
            </a:r>
            <a:r>
              <a:rPr lang="ko-KR" altLang="en-US" sz="1400" dirty="0"/>
              <a:t>입력 </a:t>
            </a:r>
            <a:r>
              <a:rPr lang="ko-KR" altLang="en-US" sz="1400" dirty="0" err="1"/>
              <a:t>스트림의</a:t>
            </a:r>
            <a:r>
              <a:rPr lang="ko-KR" altLang="en-US" sz="1400" dirty="0"/>
              <a:t> 끝을 만나는 경우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 // </a:t>
            </a:r>
            <a:r>
              <a:rPr lang="ko-KR" altLang="en-US" sz="1400" dirty="0"/>
              <a:t>입력 종료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5144"/>
            <a:ext cx="7930735" cy="114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10364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텍스트 파일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텍스트 파일을 읽기 위해 문자 </a:t>
            </a:r>
            <a:r>
              <a:rPr lang="ko-KR" altLang="en-US" sz="2000" dirty="0" err="1" smtClean="0"/>
              <a:t>스트림</a:t>
            </a:r>
            <a:r>
              <a:rPr lang="ko-KR" altLang="en-US" sz="2000" dirty="0" smtClean="0"/>
              <a:t> </a:t>
            </a:r>
            <a:r>
              <a:rPr lang="en-US" altLang="ko-KR" sz="1800" dirty="0" err="1" smtClean="0"/>
              <a:t>FileReader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이용</a:t>
            </a: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파일 입력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생성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파일 열기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err="1" smtClean="0"/>
              <a:t>스트림을</a:t>
            </a:r>
            <a:r>
              <a:rPr lang="ko-KR" altLang="en-US" sz="1600" dirty="0" smtClean="0"/>
              <a:t> 생성하고 파일을 열어 </a:t>
            </a:r>
            <a:r>
              <a:rPr lang="ko-KR" altLang="en-US" sz="1600" dirty="0" err="1" smtClean="0"/>
              <a:t>스트림과</a:t>
            </a:r>
            <a:r>
              <a:rPr lang="ko-KR" altLang="en-US" sz="1600" dirty="0" smtClean="0"/>
              <a:t> 연결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marL="365760" lvl="1" indent="0">
              <a:buNone/>
            </a:pPr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/>
              <a:t>파일 </a:t>
            </a:r>
            <a:r>
              <a:rPr lang="ko-KR" altLang="en-US" sz="1800" dirty="0" smtClean="0"/>
              <a:t>읽기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read()</a:t>
            </a:r>
            <a:r>
              <a:rPr lang="ko-KR" altLang="en-US" sz="1600" dirty="0" smtClean="0"/>
              <a:t>로 문자 하나 씩 파일에서 읽음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800" dirty="0" smtClean="0"/>
              <a:t>3.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닫기</a:t>
            </a:r>
            <a:endParaRPr lang="en-US" altLang="ko-KR" sz="1800" dirty="0"/>
          </a:p>
          <a:p>
            <a:pPr lvl="2"/>
            <a:r>
              <a:rPr lang="ko-KR" altLang="en-US" sz="1600" dirty="0" err="1" smtClean="0"/>
              <a:t>스트림이</a:t>
            </a:r>
            <a:r>
              <a:rPr lang="ko-KR" altLang="en-US" sz="1600" dirty="0" smtClean="0"/>
              <a:t> 더 이상 필요 없으면 닫아야 함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닫힌 </a:t>
            </a:r>
            <a:r>
              <a:rPr lang="ko-KR" altLang="en-US" sz="1600" dirty="0" err="1" smtClean="0"/>
              <a:t>스트림에서는</a:t>
            </a:r>
            <a:r>
              <a:rPr lang="ko-KR" altLang="en-US" sz="1600" dirty="0" smtClean="0"/>
              <a:t> 읽을 수 없음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close()</a:t>
            </a:r>
            <a:r>
              <a:rPr lang="ko-KR" altLang="en-US" sz="1600" dirty="0" smtClean="0"/>
              <a:t>로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  <a:p>
            <a:pPr lvl="2"/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6426" y="2492896"/>
            <a:ext cx="59766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FileReader</a:t>
            </a:r>
            <a:r>
              <a:rPr lang="en-US" altLang="ko-KR" sz="1400" dirty="0"/>
              <a:t> fin = new </a:t>
            </a:r>
            <a:r>
              <a:rPr lang="en-US" altLang="ko-KR" sz="1400" dirty="0" err="1"/>
              <a:t>FileReader</a:t>
            </a:r>
            <a:r>
              <a:rPr lang="en-US" altLang="ko-KR" sz="1400" dirty="0"/>
              <a:t>("c:\\test.txt");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3717032"/>
            <a:ext cx="59766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/>
              <a:t>(c = </a:t>
            </a:r>
            <a:r>
              <a:rPr lang="en-US" altLang="ko-KR" sz="1400" b="1" dirty="0" err="1"/>
              <a:t>fin.read</a:t>
            </a:r>
            <a:r>
              <a:rPr lang="en-US" altLang="ko-KR" sz="1400" b="1" dirty="0"/>
              <a:t>()) != -1</a:t>
            </a:r>
            <a:r>
              <a:rPr lang="en-US" altLang="ko-KR" sz="1400" dirty="0"/>
              <a:t>) { // </a:t>
            </a:r>
            <a:r>
              <a:rPr lang="ko-KR" altLang="en-US" sz="1400" dirty="0" smtClean="0"/>
              <a:t>문자를 </a:t>
            </a:r>
            <a:r>
              <a:rPr lang="en-US" altLang="ko-KR" sz="1400" dirty="0"/>
              <a:t>c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읽음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파일 끝까지 </a:t>
            </a:r>
            <a:r>
              <a:rPr lang="ko-KR" altLang="en-US" sz="1400" dirty="0" smtClean="0"/>
              <a:t>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((char)c); // </a:t>
            </a:r>
            <a:r>
              <a:rPr lang="ko-KR" altLang="en-US" sz="1400" dirty="0"/>
              <a:t>문자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화면에 </a:t>
            </a:r>
            <a:r>
              <a:rPr lang="ko-KR" altLang="en-US" sz="1400" dirty="0" smtClean="0"/>
              <a:t>출력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5949280"/>
            <a:ext cx="597666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28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입출력과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파일 입출력 동안 예외 발생 가능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생성 동안 </a:t>
            </a:r>
            <a:r>
              <a:rPr lang="en-US" altLang="ko-KR" sz="1600" dirty="0" smtClean="0"/>
              <a:t>: </a:t>
            </a:r>
            <a:r>
              <a:rPr lang="en-US" altLang="ko-KR" sz="1600" b="1" dirty="0" err="1">
                <a:solidFill>
                  <a:srgbClr val="C00000"/>
                </a:solidFill>
              </a:rPr>
              <a:t>FileNotFoundException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smtClean="0"/>
              <a:t>발생 가능</a:t>
            </a:r>
            <a:endParaRPr lang="en-US" altLang="ko-KR" sz="1600" dirty="0" smtClean="0"/>
          </a:p>
          <a:p>
            <a:pPr lvl="2"/>
            <a:r>
              <a:rPr lang="ko-KR" altLang="en-US" sz="1200" dirty="0" smtClean="0"/>
              <a:t>파일의 경로명이 틀리거나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디스크의 고장 등으로 </a:t>
            </a:r>
            <a:r>
              <a:rPr lang="ko-KR" altLang="en-US" sz="1200" dirty="0"/>
              <a:t>파일을 열 수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1"/>
            <a:r>
              <a:rPr lang="ko-KR" altLang="en-US" sz="1600" dirty="0" smtClean="0"/>
              <a:t>파일 읽기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쓰기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닫기를 하는 동안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C00000"/>
                </a:solidFill>
              </a:rPr>
              <a:t>IOException</a:t>
            </a:r>
            <a:r>
              <a:rPr lang="en-US" altLang="ko-KR" sz="1600" dirty="0">
                <a:solidFill>
                  <a:srgbClr val="C00000"/>
                </a:solidFill>
              </a:rPr>
              <a:t> </a:t>
            </a:r>
            <a:r>
              <a:rPr lang="ko-KR" altLang="en-US" sz="1600" dirty="0" smtClean="0"/>
              <a:t>발생 가능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디스크 </a:t>
            </a:r>
            <a:r>
              <a:rPr lang="ko-KR" altLang="en-US" sz="1400" dirty="0" err="1" smtClean="0"/>
              <a:t>오동작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파일이 중간에 깨진 경우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디스크 공간이 모자라서 파일 입출력 불가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try-catch </a:t>
            </a:r>
            <a:r>
              <a:rPr lang="ko-KR" altLang="en-US" sz="1800" dirty="0" smtClean="0"/>
              <a:t>블록 반드시 필요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 컴파일러의 강제 사항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2358202"/>
            <a:ext cx="698477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FileReader</a:t>
            </a:r>
            <a:r>
              <a:rPr lang="en-US" altLang="ko-KR" sz="1200" dirty="0"/>
              <a:t> fin = new 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("c:\\test.txt"); // </a:t>
            </a:r>
            <a:r>
              <a:rPr lang="en-US" altLang="ko-KR" sz="1200" dirty="0" err="1"/>
              <a:t>FileNotFoundException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발생가능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47664" y="3504708"/>
            <a:ext cx="6984776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</a:t>
            </a:r>
            <a:r>
              <a:rPr lang="ko-KR" altLang="en-US" sz="1200" dirty="0"/>
              <a:t>발생 가능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08512" y="4183053"/>
            <a:ext cx="3923928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fin = new </a:t>
            </a:r>
            <a:r>
              <a:rPr lang="en-US" altLang="ko-KR" sz="1200" dirty="0" err="1"/>
              <a:t>FileReader</a:t>
            </a:r>
            <a:r>
              <a:rPr lang="en-US" altLang="ko-KR" sz="1200" dirty="0"/>
              <a:t>("c:\\test.txt");</a:t>
            </a:r>
          </a:p>
          <a:p>
            <a:pPr defTabSz="180000"/>
            <a:r>
              <a:rPr lang="en-US" altLang="ko-KR" sz="1200" dirty="0" smtClean="0"/>
              <a:t>	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fin.close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} catch(</a:t>
            </a:r>
            <a:r>
              <a:rPr lang="en-US" altLang="ko-KR" sz="1200" b="1" dirty="0" err="1"/>
              <a:t>FileNotFoundException</a:t>
            </a:r>
            <a:r>
              <a:rPr lang="en-US" altLang="ko-KR" sz="1200" b="1" dirty="0"/>
              <a:t> e) </a:t>
            </a:r>
            <a:r>
              <a:rPr lang="en-US" altLang="ko-KR" sz="1200" b="1" dirty="0" smtClean="0"/>
              <a:t>{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("</a:t>
            </a:r>
            <a:r>
              <a:rPr lang="ko-KR" altLang="en-US" sz="1200" dirty="0" smtClean="0"/>
              <a:t>파일을 열 수 없음</a:t>
            </a:r>
            <a:r>
              <a:rPr lang="en-US" altLang="ko-KR" sz="1200" dirty="0" smtClean="0"/>
              <a:t>");</a:t>
            </a:r>
          </a:p>
          <a:p>
            <a:pPr defTabSz="180000"/>
            <a:r>
              <a:rPr lang="en-US" altLang="ko-KR" sz="1200" b="1" dirty="0" smtClean="0"/>
              <a:t>} catch(</a:t>
            </a:r>
            <a:r>
              <a:rPr lang="en-US" altLang="ko-KR" sz="1200" b="1" dirty="0" err="1" smtClean="0"/>
              <a:t>IOException</a:t>
            </a:r>
            <a:r>
              <a:rPr lang="en-US" altLang="ko-KR" sz="1200" b="1" dirty="0" smtClean="0"/>
              <a:t> 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5589240"/>
            <a:ext cx="2487289" cy="638473"/>
          </a:xfrm>
          <a:prstGeom prst="wedgeRoundRectCallout">
            <a:avLst>
              <a:gd name="adj1" fmla="val 60395"/>
              <a:gd name="adj2" fmla="val -588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생략 </a:t>
            </a:r>
            <a:r>
              <a:rPr lang="ko-KR" altLang="en-US" sz="1050" dirty="0"/>
              <a:t>가능</a:t>
            </a:r>
            <a:r>
              <a:rPr lang="en-US" altLang="ko-KR" sz="1050" dirty="0"/>
              <a:t>. </a:t>
            </a:r>
            <a:r>
              <a:rPr lang="en-US" altLang="ko-KR" sz="1050" dirty="0" err="1"/>
              <a:t>FileNotFoundException</a:t>
            </a:r>
            <a:r>
              <a:rPr lang="ko-KR" altLang="en-US" sz="1050" dirty="0"/>
              <a:t>은 </a:t>
            </a:r>
            <a:endParaRPr lang="en-US" altLang="ko-KR" sz="1050" dirty="0" smtClean="0"/>
          </a:p>
          <a:p>
            <a:r>
              <a:rPr lang="en-US" altLang="ko-KR" sz="1050" dirty="0" err="1" smtClean="0"/>
              <a:t>IOException</a:t>
            </a:r>
            <a:r>
              <a:rPr lang="ko-KR" altLang="en-US" sz="1050" dirty="0" smtClean="0"/>
              <a:t>을 </a:t>
            </a:r>
            <a:r>
              <a:rPr lang="ko-KR" altLang="en-US" sz="1050" dirty="0"/>
              <a:t>상속받기 </a:t>
            </a:r>
            <a:r>
              <a:rPr lang="ko-KR" altLang="en-US" sz="1050" dirty="0" smtClean="0"/>
              <a:t>때문에</a:t>
            </a:r>
            <a:endParaRPr lang="en-US" altLang="ko-KR" sz="1050" dirty="0" smtClean="0"/>
          </a:p>
          <a:p>
            <a:r>
              <a:rPr lang="ko-KR" altLang="en-US" sz="1050" dirty="0" smtClean="0"/>
              <a:t>아래의 </a:t>
            </a:r>
            <a:r>
              <a:rPr lang="en-US" altLang="ko-KR" sz="1050" dirty="0"/>
              <a:t>catch </a:t>
            </a:r>
            <a:r>
              <a:rPr lang="ko-KR" altLang="en-US" sz="1050" dirty="0"/>
              <a:t>블록 하나만 있으면 됨</a:t>
            </a:r>
          </a:p>
        </p:txBody>
      </p:sp>
      <p:sp>
        <p:nvSpPr>
          <p:cNvPr id="12" name="왼쪽 중괄호 11"/>
          <p:cNvSpPr/>
          <p:nvPr/>
        </p:nvSpPr>
        <p:spPr>
          <a:xfrm>
            <a:off x="4427984" y="5373216"/>
            <a:ext cx="180528" cy="2880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6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6374834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 smtClean="0"/>
              <a:t>CircleArea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final </a:t>
            </a:r>
            <a:r>
              <a:rPr lang="en-US" altLang="ko-KR" sz="1600" b="1" dirty="0"/>
              <a:t>double PI = 3.14; </a:t>
            </a:r>
            <a:r>
              <a:rPr lang="en-US" altLang="ko-KR" sz="1600" b="1" dirty="0" smtClean="0"/>
              <a:t>						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원주율을 상수로 선언</a:t>
            </a:r>
          </a:p>
          <a:p>
            <a:pPr defTabSz="180000"/>
            <a:r>
              <a:rPr lang="en-US" altLang="ko-KR" sz="1600" dirty="0" smtClean="0"/>
              <a:t>		double </a:t>
            </a:r>
            <a:r>
              <a:rPr lang="en-US" altLang="ko-KR" sz="1600" dirty="0"/>
              <a:t>radius = </a:t>
            </a:r>
            <a:r>
              <a:rPr lang="en-US" altLang="ko-KR" sz="1600" dirty="0" smtClean="0"/>
              <a:t>10.2; 								// </a:t>
            </a:r>
            <a:r>
              <a:rPr lang="ko-KR" altLang="en-US" sz="1600" dirty="0"/>
              <a:t>원의 반지름</a:t>
            </a:r>
          </a:p>
          <a:p>
            <a:pPr defTabSz="180000"/>
            <a:r>
              <a:rPr lang="en-US" altLang="ko-KR" sz="1600" dirty="0" smtClean="0"/>
              <a:t>		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</a:t>
            </a:r>
            <a:r>
              <a:rPr lang="en-US" altLang="ko-KR" sz="1600" dirty="0" smtClean="0"/>
              <a:t>radius*radius*PI; </a:t>
            </a:r>
            <a:r>
              <a:rPr lang="en-US" altLang="ko-KR" sz="1600" dirty="0"/>
              <a:t>// </a:t>
            </a:r>
            <a:r>
              <a:rPr lang="ko-KR" altLang="en-US" sz="1600" dirty="0"/>
              <a:t>원의 </a:t>
            </a:r>
            <a:r>
              <a:rPr lang="ko-KR" altLang="en-US" sz="1600" dirty="0" smtClean="0"/>
              <a:t>면적 계</a:t>
            </a:r>
            <a:r>
              <a:rPr lang="ko-KR" altLang="en-US" sz="1600" dirty="0"/>
              <a:t>산</a:t>
            </a:r>
            <a:endParaRPr lang="en-US" altLang="ko-KR" sz="1600" dirty="0" smtClean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 smtClean="0"/>
              <a:t>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/>
              <a:t>("</a:t>
            </a:r>
            <a:r>
              <a:rPr lang="ko-KR" altLang="en-US" sz="1600" dirty="0"/>
              <a:t>반지름 </a:t>
            </a:r>
            <a:r>
              <a:rPr lang="en-US" altLang="ko-KR" sz="1600" dirty="0"/>
              <a:t>" + radius + ", 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  <a:r>
              <a:rPr lang="en-US" altLang="ko-KR" sz="1600" dirty="0" smtClean="0"/>
              <a:t>	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579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원의 면적을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계산하여 출력하는 프로그램을 작성하라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1461" y="4797152"/>
            <a:ext cx="637483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반지름 </a:t>
            </a:r>
            <a:r>
              <a:rPr lang="en-US" altLang="ko-KR" sz="1600" dirty="0"/>
              <a:t>10.2, 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326.68559999999997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76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FileReader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330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8" y="1574676"/>
            <a:ext cx="7023081" cy="113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" y="2924944"/>
            <a:ext cx="703149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03876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13-1 : </a:t>
            </a:r>
            <a:r>
              <a:rPr lang="en-US" altLang="ko-KR" dirty="0" err="1"/>
              <a:t>FileReader</a:t>
            </a:r>
            <a:r>
              <a:rPr lang="ko-KR" altLang="en-US" dirty="0"/>
              <a:t>로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728" y="2204864"/>
            <a:ext cx="551041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FileReaderEx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 = 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in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("c:\\windows\\system.ini");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	while </a:t>
            </a:r>
            <a:r>
              <a:rPr lang="en-US" altLang="ko-KR" sz="1200" dirty="0"/>
              <a:t>((c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-1) { // </a:t>
            </a:r>
            <a:r>
              <a:rPr lang="ko-KR" altLang="en-US" sz="1200" dirty="0"/>
              <a:t>한 문자씩 파일 끝까지 읽는다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((char)c);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catch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IOException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3128194"/>
            <a:ext cx="2736304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71472" y="1285860"/>
            <a:ext cx="8001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FileReader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c:\windows\system.ini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파일을 읽어 화면에 출력하는 프로그램을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system.ini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는 텍스트 파일이다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19872" y="4027718"/>
            <a:ext cx="2016224" cy="289441"/>
          </a:xfrm>
          <a:prstGeom prst="wedgeRoundRectCallout">
            <a:avLst>
              <a:gd name="adj1" fmla="val -106584"/>
              <a:gd name="adj2" fmla="val -105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파일 끝을 만나면 </a:t>
            </a:r>
            <a:r>
              <a:rPr lang="en-US" altLang="ko-KR" sz="1100" dirty="0" smtClean="0"/>
              <a:t>-1 </a:t>
            </a:r>
            <a:r>
              <a:rPr lang="ko-KR" altLang="en-US" sz="1100" dirty="0" smtClean="0"/>
              <a:t>리턴</a:t>
            </a:r>
            <a:endParaRPr lang="ko-KR" altLang="en-US" sz="11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5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스트림으로</a:t>
            </a:r>
            <a:r>
              <a:rPr lang="ko-KR" altLang="en-US" dirty="0"/>
              <a:t> </a:t>
            </a:r>
            <a:r>
              <a:rPr lang="ko-KR" altLang="en-US" dirty="0" smtClean="0"/>
              <a:t>텍스트 파일 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332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텍스트 파일에 쓰기 위해 문자 </a:t>
            </a:r>
            <a:r>
              <a:rPr lang="ko-KR" altLang="en-US" sz="1800" dirty="0" err="1" smtClean="0"/>
              <a:t>스트림</a:t>
            </a:r>
            <a:r>
              <a:rPr lang="ko-KR" altLang="en-US" sz="1800" dirty="0" smtClean="0"/>
              <a:t> </a:t>
            </a:r>
            <a:r>
              <a:rPr lang="en-US" altLang="ko-KR" sz="1600" dirty="0" err="1" smtClean="0"/>
              <a:t>FileWriter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 이용</a:t>
            </a: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 smtClean="0"/>
              <a:t>파일 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생성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파일 열기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ko-KR" altLang="en-US" sz="1400" dirty="0" err="1" smtClean="0"/>
              <a:t>스트림을</a:t>
            </a:r>
            <a:r>
              <a:rPr lang="ko-KR" altLang="en-US" sz="1400" dirty="0" smtClean="0"/>
              <a:t> 생성하고 파일을 열어 </a:t>
            </a:r>
            <a:r>
              <a:rPr lang="ko-KR" altLang="en-US" sz="1400" dirty="0" err="1" smtClean="0"/>
              <a:t>스트림과</a:t>
            </a:r>
            <a:r>
              <a:rPr lang="ko-KR" altLang="en-US" sz="1400" dirty="0" smtClean="0"/>
              <a:t> 연결</a:t>
            </a:r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2.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쓰기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write()</a:t>
            </a:r>
            <a:r>
              <a:rPr lang="ko-KR" altLang="en-US" sz="1400" dirty="0" smtClean="0"/>
              <a:t>로 문자 하나 씩 파일에 기록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r>
              <a:rPr lang="ko-KR" altLang="en-US" sz="1400" dirty="0" smtClean="0"/>
              <a:t>블록 단위로 쓰기 가능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close()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스트림</a:t>
            </a:r>
            <a:r>
              <a:rPr lang="ko-KR" altLang="en-US" sz="1400" dirty="0" smtClean="0"/>
              <a:t> 닫기</a:t>
            </a:r>
            <a:endParaRPr lang="en-US" altLang="ko-KR" sz="1400" dirty="0" smtClean="0"/>
          </a:p>
          <a:p>
            <a:pPr lvl="2"/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572098" y="2329135"/>
            <a:ext cx="54006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FileWriter fout = new FileWriter("c</a:t>
            </a:r>
            <a:r>
              <a:rPr lang="en-US" altLang="ko-KR" sz="1400" dirty="0" smtClean="0"/>
              <a:t>:\\Temp\\test.txt</a:t>
            </a:r>
            <a:r>
              <a:rPr lang="en-US" altLang="ko-KR" sz="1400" dirty="0"/>
              <a:t>");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2098" y="3481263"/>
            <a:ext cx="53761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fout.write</a:t>
            </a:r>
            <a:r>
              <a:rPr lang="en-US" altLang="ko-KR" sz="1400" dirty="0"/>
              <a:t>('A');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'A'</a:t>
            </a:r>
            <a:r>
              <a:rPr lang="ko-KR" altLang="en-US" sz="1400" dirty="0"/>
              <a:t>를 파일에 기록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72098" y="4345940"/>
            <a:ext cx="537616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char []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= new char [1024];</a:t>
            </a:r>
          </a:p>
          <a:p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0, </a:t>
            </a:r>
            <a:r>
              <a:rPr lang="en-US" altLang="ko-KR" sz="1400" dirty="0" err="1"/>
              <a:t>buf.length</a:t>
            </a:r>
            <a:r>
              <a:rPr lang="en-US" altLang="ko-KR" sz="1400" dirty="0"/>
              <a:t>); //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[0]</a:t>
            </a:r>
            <a:r>
              <a:rPr lang="ko-KR" altLang="en-US" sz="1400" dirty="0"/>
              <a:t>부터 버퍼 크기만큼 쓰기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72097" y="5825819"/>
            <a:ext cx="53761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fout.close</a:t>
            </a:r>
            <a:r>
              <a:rPr lang="en-US" altLang="ko-KR" sz="1400" dirty="0"/>
              <a:t>(); // </a:t>
            </a:r>
            <a:r>
              <a:rPr lang="ko-KR" altLang="en-US" sz="1400" dirty="0" err="1" smtClean="0"/>
              <a:t>스트림</a:t>
            </a:r>
            <a:r>
              <a:rPr lang="ko-KR" altLang="en-US" sz="1400" dirty="0" smtClean="0"/>
              <a:t> 닫기</a:t>
            </a:r>
            <a:r>
              <a:rPr lang="en-US" altLang="ko-KR" sz="1400" dirty="0" smtClean="0"/>
              <a:t>. </a:t>
            </a:r>
            <a:r>
              <a:rPr lang="ko-KR" altLang="en-US" sz="1400" dirty="0"/>
              <a:t>더 이상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기록할 수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998923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FileWriter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333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86" y="1484784"/>
            <a:ext cx="6887490" cy="215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86" y="3714007"/>
            <a:ext cx="6840760" cy="235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69694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4" y="2208567"/>
            <a:ext cx="3200484" cy="16764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13-2 : </a:t>
            </a:r>
            <a:r>
              <a:rPr lang="en-US" altLang="ko-KR" sz="2400" dirty="0" err="1"/>
              <a:t>FileWriter</a:t>
            </a:r>
            <a:r>
              <a:rPr lang="ko-KR" altLang="en-US" sz="2400" dirty="0"/>
              <a:t>를 이용하여 텍스트 파일 쓰기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41277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텍스트를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:\Temp\test.txt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파일에 저장하는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사용자는 키 입력 후 라인 첫 위치에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ctrl-z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(EOF)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입력하라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2151118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java.io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FileWriterEx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InputStreamReader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InputStreamReader</a:t>
            </a:r>
            <a:r>
              <a:rPr lang="en-US" altLang="ko-KR" sz="1200" b="1" dirty="0"/>
              <a:t>(System.in</a:t>
            </a:r>
            <a:r>
              <a:rPr lang="en-US" altLang="ko-KR" sz="1200" b="1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FileWriter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fout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fout </a:t>
            </a:r>
            <a:r>
              <a:rPr lang="en-US" altLang="ko-KR" sz="1200" dirty="0"/>
              <a:t>= </a:t>
            </a:r>
            <a:r>
              <a:rPr lang="en-US" altLang="ko-KR" sz="1200" b="1" dirty="0"/>
              <a:t>new FileWriter("c</a:t>
            </a:r>
            <a:r>
              <a:rPr lang="en-US" altLang="ko-KR" sz="1200" b="1" dirty="0" smtClean="0"/>
              <a:t>:\\Temp</a:t>
            </a:r>
            <a:r>
              <a:rPr lang="en-US" altLang="ko-KR" sz="1200" b="1" dirty="0"/>
              <a:t>\\test.txt");</a:t>
            </a:r>
          </a:p>
          <a:p>
            <a:pPr defTabSz="180000"/>
            <a:r>
              <a:rPr lang="en-US" altLang="ko-KR" sz="1200" dirty="0" smtClean="0"/>
              <a:t>			while </a:t>
            </a:r>
            <a:r>
              <a:rPr lang="en-US" altLang="ko-KR" sz="1200" dirty="0"/>
              <a:t>((</a:t>
            </a:r>
            <a:r>
              <a:rPr lang="en-US" altLang="ko-KR" sz="1200" b="1" dirty="0"/>
              <a:t>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-1)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fout.write</a:t>
            </a:r>
            <a:r>
              <a:rPr lang="en-US" altLang="ko-KR" sz="1200" b="1" dirty="0" smtClean="0"/>
              <a:t>(c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받은 </a:t>
            </a:r>
            <a:r>
              <a:rPr lang="ko-KR" altLang="en-US" sz="1200" dirty="0"/>
              <a:t>문자를 파일에 저장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fout.close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}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catch 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IOException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47784" y="3046789"/>
            <a:ext cx="929005" cy="289441"/>
          </a:xfrm>
          <a:prstGeom prst="wedgeRoundRectCallout">
            <a:avLst>
              <a:gd name="adj1" fmla="val -72391"/>
              <a:gd name="adj2" fmla="val 173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smtClean="0"/>
              <a:t>&lt;Enter&gt; </a:t>
            </a:r>
            <a:r>
              <a:rPr lang="ko-KR" altLang="en-US" sz="1100" smtClean="0"/>
              <a:t>키</a:t>
            </a:r>
            <a:endParaRPr lang="ko-KR" altLang="en-US" sz="11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02821" y="3924014"/>
            <a:ext cx="1050994" cy="289441"/>
          </a:xfrm>
          <a:prstGeom prst="wedgeRoundRectCallout">
            <a:avLst>
              <a:gd name="adj1" fmla="val -50100"/>
              <a:gd name="adj2" fmla="val -168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ctrl-z </a:t>
            </a:r>
            <a:r>
              <a:rPr lang="ko-KR" altLang="en-US" sz="1100" dirty="0"/>
              <a:t>키 입력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3568" y="5636378"/>
            <a:ext cx="2101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실행 결과 </a:t>
            </a:r>
            <a:r>
              <a:rPr lang="en-US" altLang="ko-KR" sz="1200" dirty="0"/>
              <a:t>test.txt </a:t>
            </a:r>
            <a:r>
              <a:rPr lang="ko-KR" altLang="en-US" sz="1200" dirty="0"/>
              <a:t>파일 생성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4" y="4615612"/>
            <a:ext cx="3173269" cy="10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34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바이너리 파일 쓰</a:t>
            </a:r>
            <a:r>
              <a:rPr lang="ko-KR" altLang="en-US" dirty="0"/>
              <a:t>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ko-KR" altLang="en-US" sz="1800" dirty="0" smtClean="0"/>
              <a:t>바이너리 값을 파일에 저장하기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프로그램 내의 변수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배열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버퍼에 든 바이너리 값을 파일에 그대로 기록</a:t>
            </a:r>
            <a:endParaRPr lang="en-US" altLang="ko-KR" sz="1600" dirty="0" smtClean="0"/>
          </a:p>
          <a:p>
            <a:pPr lvl="2"/>
            <a:r>
              <a:rPr lang="en-US" altLang="ko-KR" sz="1400" dirty="0" err="1" smtClean="0"/>
              <a:t>FileOutputStream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 이용</a:t>
            </a:r>
            <a:endParaRPr lang="en-US" altLang="ko-KR" sz="1400" dirty="0" smtClean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출력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생성</a:t>
            </a:r>
            <a:r>
              <a:rPr lang="en-US" altLang="ko-KR" sz="1600" dirty="0"/>
              <a:t>(</a:t>
            </a:r>
            <a:r>
              <a:rPr lang="ko-KR" altLang="en-US" sz="1600" dirty="0"/>
              <a:t>파일 열기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 err="1"/>
              <a:t>스트림을</a:t>
            </a:r>
            <a:r>
              <a:rPr lang="ko-KR" altLang="en-US" sz="1400" dirty="0"/>
              <a:t> 생성하고 파일을 열어 </a:t>
            </a:r>
            <a:r>
              <a:rPr lang="ko-KR" altLang="en-US" sz="1400" dirty="0" err="1"/>
              <a:t>스트림과</a:t>
            </a:r>
            <a:r>
              <a:rPr lang="ko-KR" altLang="en-US" sz="1400" dirty="0"/>
              <a:t> 연결</a:t>
            </a:r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r>
              <a:rPr lang="en-US" altLang="ko-KR" sz="1600" dirty="0" smtClean="0"/>
              <a:t>2</a:t>
            </a:r>
            <a:r>
              <a:rPr lang="en-US" altLang="ko-KR" sz="1600" dirty="0"/>
              <a:t>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쓰기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write()</a:t>
            </a:r>
            <a:r>
              <a:rPr lang="ko-KR" altLang="en-US" sz="1400" dirty="0"/>
              <a:t>로 문자 하나 씩 </a:t>
            </a:r>
            <a:r>
              <a:rPr lang="ko-KR" altLang="en-US" sz="1400" dirty="0" smtClean="0"/>
              <a:t>파일에 기록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close</a:t>
            </a:r>
            <a:r>
              <a:rPr lang="en-US" altLang="ko-KR" sz="1400" dirty="0"/>
              <a:t>()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닫기</a:t>
            </a:r>
            <a:endParaRPr lang="en-US" altLang="ko-KR" sz="1400" dirty="0"/>
          </a:p>
          <a:p>
            <a:pPr lvl="1"/>
            <a:endParaRPr lang="en-US" altLang="ko-KR" sz="16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72200" y="5339937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9151" y="3289200"/>
            <a:ext cx="609105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FileOutputStream fout = new FileOutputStream("c:\\Temp\\test.out");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19672" y="4397623"/>
            <a:ext cx="609105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byte b[] = {</a:t>
            </a:r>
            <a:r>
              <a:rPr lang="en-US" altLang="ko-KR" sz="1200" b="1" dirty="0"/>
              <a:t>7,51,3,4,-1,24</a:t>
            </a:r>
            <a:r>
              <a:rPr lang="en-US" altLang="ko-KR" sz="1200" dirty="0"/>
              <a:t>};</a:t>
            </a:r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 smtClean="0"/>
              <a:t>++) 	</a:t>
            </a:r>
            <a:r>
              <a:rPr lang="en-US" altLang="ko-KR" sz="1200" dirty="0" err="1" smtClean="0"/>
              <a:t>fout.write</a:t>
            </a:r>
            <a:r>
              <a:rPr lang="en-US" altLang="ko-KR" sz="1200" dirty="0" smtClean="0"/>
              <a:t>(b[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]); // </a:t>
            </a:r>
            <a:r>
              <a:rPr lang="ko-KR" altLang="en-US" sz="1200" dirty="0"/>
              <a:t>배열 </a:t>
            </a:r>
            <a:r>
              <a:rPr lang="en-US" altLang="ko-KR" sz="1200" dirty="0" smtClean="0"/>
              <a:t>b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바이너리 </a:t>
            </a:r>
            <a:r>
              <a:rPr lang="ko-KR" altLang="en-US" sz="1200" dirty="0" smtClean="0"/>
              <a:t>그대로 </a:t>
            </a:r>
            <a:r>
              <a:rPr lang="ko-KR" altLang="en-US" sz="1200" dirty="0"/>
              <a:t>기록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4933137"/>
            <a:ext cx="4896544" cy="7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5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FileOutputStream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336</a:t>
            </a:fld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508644"/>
            <a:ext cx="7406233" cy="235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005064"/>
            <a:ext cx="7413213" cy="222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7336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988840"/>
            <a:ext cx="6624736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FileOutputStreamEx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byte </a:t>
            </a:r>
            <a:r>
              <a:rPr lang="en-US" altLang="ko-KR" sz="1200" dirty="0"/>
              <a:t>b[] = {</a:t>
            </a:r>
            <a:r>
              <a:rPr lang="en-US" altLang="ko-KR" sz="1200" b="1" dirty="0"/>
              <a:t>7,51,3,4,-1,24</a:t>
            </a:r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FileOutputStream </a:t>
            </a:r>
            <a:r>
              <a:rPr lang="en-US" altLang="ko-KR" sz="1200" dirty="0"/>
              <a:t>fout = new FileOutputStream("c</a:t>
            </a:r>
            <a:r>
              <a:rPr lang="en-US" altLang="ko-KR" sz="1200" dirty="0" smtClean="0"/>
              <a:t>:\\Temp\\test.out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fout.write</a:t>
            </a:r>
            <a:r>
              <a:rPr lang="en-US" altLang="ko-KR" sz="1200" b="1" dirty="0" smtClean="0"/>
              <a:t>(b[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]);</a:t>
            </a:r>
            <a:r>
              <a:rPr lang="en-US" altLang="ko-KR" sz="1200" dirty="0"/>
              <a:t> // </a:t>
            </a:r>
            <a:r>
              <a:rPr lang="ko-KR" altLang="en-US" sz="1200" dirty="0"/>
              <a:t>배열 </a:t>
            </a:r>
            <a:r>
              <a:rPr lang="en-US" altLang="ko-KR" sz="1200" dirty="0"/>
              <a:t>b</a:t>
            </a:r>
            <a:r>
              <a:rPr lang="ko-KR" altLang="en-US" sz="1200" dirty="0"/>
              <a:t>의 바이너리를 그대로 </a:t>
            </a:r>
            <a:r>
              <a:rPr lang="ko-KR" altLang="en-US" sz="1200" dirty="0" smtClean="0"/>
              <a:t>기록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fout.close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 }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</a:t>
            </a:r>
            <a:r>
              <a:rPr lang="en-US" altLang="ko-KR" sz="1200" dirty="0" smtClean="0"/>
              <a:t>:\\Temp\\test.out</a:t>
            </a:r>
            <a:r>
              <a:rPr lang="ko-KR" altLang="en-US" sz="1200" dirty="0"/>
              <a:t>을 저장하였습니다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13-3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FileOutputStream</a:t>
            </a:r>
            <a:r>
              <a:rPr lang="ko-KR" altLang="en-US" sz="2400" dirty="0" smtClean="0"/>
              <a:t>으로 바이너리 파일 쓰기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9552" y="1268760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 err="1"/>
              <a:t>FileOutputStream</a:t>
            </a:r>
            <a:r>
              <a:rPr lang="ko-KR" altLang="en-US" dirty="0"/>
              <a:t>을 이용하여 </a:t>
            </a:r>
            <a:r>
              <a:rPr lang="en-US" altLang="ko-KR" dirty="0"/>
              <a:t>byte [] </a:t>
            </a:r>
            <a:r>
              <a:rPr lang="ko-KR" altLang="en-US" dirty="0"/>
              <a:t>배열 속에 들어 있는 바이너리 값을 </a:t>
            </a:r>
            <a:r>
              <a:rPr lang="en-US" altLang="ko-KR" dirty="0"/>
              <a:t>c</a:t>
            </a:r>
            <a:r>
              <a:rPr lang="en-US" altLang="ko-KR" dirty="0" smtClean="0"/>
              <a:t>:\Temp\test.out </a:t>
            </a:r>
            <a:r>
              <a:rPr lang="ko-KR" altLang="en-US" dirty="0"/>
              <a:t>파일에 저장하라</a:t>
            </a:r>
            <a:r>
              <a:rPr lang="en-US" altLang="ko-KR" dirty="0"/>
              <a:t>. </a:t>
            </a:r>
            <a:r>
              <a:rPr lang="ko-KR" altLang="en-US" dirty="0"/>
              <a:t>이 파일은 바이너리 파일이 된다</a:t>
            </a:r>
            <a:r>
              <a:rPr lang="en-US" altLang="ko-KR" dirty="0"/>
              <a:t>. </a:t>
            </a:r>
            <a:r>
              <a:rPr lang="ko-KR" altLang="en-US" dirty="0"/>
              <a:t>이 파일은 예제 </a:t>
            </a:r>
            <a:r>
              <a:rPr lang="en-US" altLang="ko-KR" dirty="0"/>
              <a:t>13-4</a:t>
            </a:r>
            <a:r>
              <a:rPr lang="ko-KR" altLang="en-US" dirty="0"/>
              <a:t>에서 읽어 출력할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5141222"/>
            <a:ext cx="66247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:\Temp\test.out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저장하였습니다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3574131"/>
            <a:ext cx="2232248" cy="280928"/>
          </a:xfrm>
          <a:prstGeom prst="wedgeRoundRectCallout">
            <a:avLst>
              <a:gd name="adj1" fmla="val -71170"/>
              <a:gd name="adj2" fmla="val -113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50" dirty="0" err="1"/>
              <a:t>fout.write</a:t>
            </a:r>
            <a:r>
              <a:rPr lang="en-US" altLang="ko-KR" sz="1050" dirty="0"/>
              <a:t>(b); </a:t>
            </a:r>
            <a:r>
              <a:rPr lang="ko-KR" altLang="en-US" sz="1050" dirty="0"/>
              <a:t>한 </a:t>
            </a:r>
            <a:r>
              <a:rPr lang="ko-KR" altLang="en-US" sz="1050" dirty="0" smtClean="0"/>
              <a:t>줄로 코딩 가능</a:t>
            </a:r>
            <a:endParaRPr lang="ko-KR" altLang="en-US" sz="1050" dirty="0"/>
          </a:p>
        </p:txBody>
      </p:sp>
      <p:sp>
        <p:nvSpPr>
          <p:cNvPr id="10" name="왼쪽 중괄호 9"/>
          <p:cNvSpPr/>
          <p:nvPr/>
        </p:nvSpPr>
        <p:spPr>
          <a:xfrm flipH="1">
            <a:off x="5148064" y="3563265"/>
            <a:ext cx="216024" cy="288032"/>
          </a:xfrm>
          <a:prstGeom prst="leftBrace">
            <a:avLst>
              <a:gd name="adj1" fmla="val 2042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99" y="5589240"/>
            <a:ext cx="4896544" cy="72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56138" y="5945170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바이너리 파일 읽기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smtClean="0"/>
              <a:t>바이너리 파일에서 읽기 위해 </a:t>
            </a:r>
            <a:r>
              <a:rPr lang="en-US" altLang="ko-KR" sz="1600" dirty="0" err="1" smtClean="0"/>
              <a:t>FileInputStream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클래스 </a:t>
            </a:r>
            <a:r>
              <a:rPr lang="ko-KR" altLang="en-US" sz="1600" dirty="0" smtClean="0"/>
              <a:t>이용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1</a:t>
            </a:r>
            <a:r>
              <a:rPr lang="en-US" altLang="ko-KR" sz="1600" dirty="0"/>
              <a:t>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입력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생성</a:t>
            </a:r>
            <a:r>
              <a:rPr lang="en-US" altLang="ko-KR" sz="1600" dirty="0"/>
              <a:t>(</a:t>
            </a:r>
            <a:r>
              <a:rPr lang="ko-KR" altLang="en-US" sz="1600" dirty="0"/>
              <a:t>파일 열기</a:t>
            </a:r>
            <a:r>
              <a:rPr lang="en-US" altLang="ko-KR" sz="1600" dirty="0"/>
              <a:t>)</a:t>
            </a:r>
          </a:p>
          <a:p>
            <a:pPr lvl="2"/>
            <a:r>
              <a:rPr lang="ko-KR" altLang="en-US" sz="1400" dirty="0" err="1"/>
              <a:t>스트림을</a:t>
            </a:r>
            <a:r>
              <a:rPr lang="ko-KR" altLang="en-US" sz="1400" dirty="0"/>
              <a:t> 생성하고 파일을 열어 </a:t>
            </a:r>
            <a:r>
              <a:rPr lang="ko-KR" altLang="en-US" sz="1400" dirty="0" err="1"/>
              <a:t>스트림과</a:t>
            </a:r>
            <a:r>
              <a:rPr lang="ko-KR" altLang="en-US" sz="1400" dirty="0"/>
              <a:t> 연결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/>
          </a:p>
          <a:p>
            <a:pPr marL="365760" lvl="1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파일 </a:t>
            </a:r>
            <a:r>
              <a:rPr lang="ko-KR" altLang="en-US" sz="1600" dirty="0" smtClean="0"/>
              <a:t>읽기</a:t>
            </a:r>
            <a:endParaRPr lang="en-US" altLang="ko-KR" sz="1600" dirty="0"/>
          </a:p>
          <a:p>
            <a:pPr lvl="2"/>
            <a:r>
              <a:rPr lang="en-US" altLang="ko-KR" sz="1400" dirty="0" smtClean="0"/>
              <a:t>read()</a:t>
            </a:r>
            <a:r>
              <a:rPr lang="ko-KR" altLang="en-US" sz="1400" dirty="0"/>
              <a:t>로 문자 하나 씩 </a:t>
            </a:r>
            <a:r>
              <a:rPr lang="ko-KR" altLang="en-US" sz="1400" dirty="0" smtClean="0"/>
              <a:t>파일에서 읽기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 smtClean="0"/>
          </a:p>
          <a:p>
            <a:pPr lvl="2"/>
            <a:r>
              <a:rPr lang="ko-KR" altLang="en-US" sz="1400" dirty="0" smtClean="0"/>
              <a:t>블록 </a:t>
            </a:r>
            <a:r>
              <a:rPr lang="ko-KR" altLang="en-US" sz="1400" dirty="0"/>
              <a:t>단위로 읽</a:t>
            </a:r>
            <a:r>
              <a:rPr lang="ko-KR" altLang="en-US" sz="1400" dirty="0" smtClean="0"/>
              <a:t>기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marL="365760" lvl="1" indent="0">
              <a:buNone/>
            </a:pPr>
            <a:endParaRPr lang="en-US" altLang="ko-KR" sz="1600" dirty="0" smtClean="0"/>
          </a:p>
          <a:p>
            <a:pPr marL="365760" lvl="1" indent="0">
              <a:buNone/>
            </a:pPr>
            <a:r>
              <a:rPr lang="en-US" altLang="ko-KR" sz="1600" dirty="0" smtClean="0"/>
              <a:t>3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스트림</a:t>
            </a:r>
            <a:r>
              <a:rPr lang="ko-KR" altLang="en-US" sz="1600" dirty="0"/>
              <a:t> 닫기</a:t>
            </a:r>
            <a:endParaRPr lang="en-US" altLang="ko-KR" sz="1600" dirty="0"/>
          </a:p>
          <a:p>
            <a:pPr lvl="2"/>
            <a:r>
              <a:rPr lang="en-US" altLang="ko-KR" sz="1400" dirty="0"/>
              <a:t>close()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닫기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67164" y="2581454"/>
            <a:ext cx="4949052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FileInputStream fin = new FileInputStream("c</a:t>
            </a:r>
            <a:r>
              <a:rPr lang="en-US" altLang="ko-KR" sz="1200" dirty="0" smtClean="0"/>
              <a:t>:\\Temp\\test.out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561309" y="3637473"/>
            <a:ext cx="457200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n=0, c;</a:t>
            </a:r>
          </a:p>
          <a:p>
            <a:pPr defTabSz="180000"/>
            <a:r>
              <a:rPr lang="en-US" altLang="ko-KR" sz="1200" dirty="0"/>
              <a:t>while((c = </a:t>
            </a:r>
            <a:r>
              <a:rPr lang="en-US" altLang="ko-KR" sz="1200" dirty="0" err="1"/>
              <a:t>fin.read</a:t>
            </a:r>
            <a:r>
              <a:rPr lang="en-US" altLang="ko-KR" sz="1200" dirty="0"/>
              <a:t>()) != -1) {</a:t>
            </a:r>
          </a:p>
          <a:p>
            <a:pPr defTabSz="180000"/>
            <a:r>
              <a:rPr lang="en-US" altLang="ko-KR" sz="1200" dirty="0" smtClean="0"/>
              <a:t>	b[n</a:t>
            </a:r>
            <a:r>
              <a:rPr lang="en-US" altLang="ko-KR" sz="1200" dirty="0"/>
              <a:t>] = (byte)c; // </a:t>
            </a:r>
            <a:r>
              <a:rPr lang="ko-KR" altLang="en-US" sz="1200" dirty="0"/>
              <a:t>읽은 바이트를 배열에 저장</a:t>
            </a:r>
          </a:p>
          <a:p>
            <a:pPr defTabSz="180000"/>
            <a:r>
              <a:rPr lang="en-US" altLang="ko-KR" sz="1200" dirty="0" smtClean="0"/>
              <a:t>	n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567164" y="5240233"/>
            <a:ext cx="45720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 err="1"/>
              <a:t>fin.read</a:t>
            </a:r>
            <a:r>
              <a:rPr lang="en-US" altLang="ko-KR" sz="1200" dirty="0"/>
              <a:t>(b); // </a:t>
            </a:r>
            <a:r>
              <a:rPr lang="ko-KR" altLang="en-US" sz="1200" dirty="0"/>
              <a:t>배열 </a:t>
            </a:r>
            <a:r>
              <a:rPr lang="en-US" altLang="ko-KR" sz="1200" dirty="0"/>
              <a:t>b</a:t>
            </a:r>
            <a:r>
              <a:rPr lang="ko-KR" altLang="en-US" sz="1200" dirty="0"/>
              <a:t>의 바이트 크기만큼 바이너리 그대로 읽기</a:t>
            </a:r>
          </a:p>
        </p:txBody>
      </p:sp>
    </p:spTree>
    <p:extLst>
      <p:ext uri="{BB962C8B-B14F-4D97-AF65-F5344CB8AC3E}">
        <p14:creationId xmlns:p14="http://schemas.microsoft.com/office/powerpoint/2010/main" val="153146081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FileInputStream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339</a:t>
            </a:fld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26" y="1761265"/>
            <a:ext cx="6842434" cy="107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691611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01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타입의 값을 다른 타입의 값으로 변환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의해 원래의 타입보다 큰 타입으로 자동 변환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00882" y="4840174"/>
            <a:ext cx="4981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2 5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167014" y="488634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32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비트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4695" y="5610726"/>
            <a:ext cx="92438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0 0 2 5</a:t>
            </a:r>
            <a:endParaRPr lang="ko-KR" alt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931331" y="5610726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167015" y="565100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</a:rPr>
              <a:t>64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</a:rPr>
              <a:t>비트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3776228" y="5249787"/>
            <a:ext cx="359590" cy="36093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59632" y="3978400"/>
            <a:ext cx="668817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m </a:t>
            </a:r>
            <a:r>
              <a:rPr lang="en-US" altLang="ko-KR" sz="1400" dirty="0"/>
              <a:t>= 25; </a:t>
            </a:r>
            <a:r>
              <a:rPr lang="en-US" altLang="ko-KR" sz="1400" dirty="0" smtClean="0"/>
              <a:t>		// 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변환</a:t>
            </a:r>
          </a:p>
          <a:p>
            <a:r>
              <a:rPr lang="en-US" altLang="ko-KR" sz="1400" dirty="0"/>
              <a:t>double d = 3.14 </a:t>
            </a:r>
            <a:r>
              <a:rPr lang="ko-KR" altLang="en-US" sz="1400" dirty="0"/>
              <a:t>* </a:t>
            </a:r>
            <a:r>
              <a:rPr lang="en-US" altLang="ko-KR" sz="1400" dirty="0"/>
              <a:t>10;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실수 </a:t>
            </a:r>
            <a:r>
              <a:rPr lang="ko-KR" altLang="en-US" sz="1400" dirty="0" smtClean="0"/>
              <a:t>연산 위해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변환</a:t>
            </a:r>
          </a:p>
        </p:txBody>
      </p:sp>
    </p:spTree>
    <p:extLst>
      <p:ext uri="{BB962C8B-B14F-4D97-AF65-F5344CB8AC3E}">
        <p14:creationId xmlns:p14="http://schemas.microsoft.com/office/powerpoint/2010/main" val="196912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13-4 : </a:t>
            </a:r>
            <a:r>
              <a:rPr lang="en-US" altLang="ko-KR" sz="2400" dirty="0" err="1"/>
              <a:t>FileInputStream</a:t>
            </a:r>
            <a:r>
              <a:rPr lang="ko-KR" altLang="en-US" sz="2400" dirty="0"/>
              <a:t>으로 바이너리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3936" y="1992443"/>
            <a:ext cx="4846536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r>
              <a:rPr lang="en-US" altLang="ko-KR" sz="1100" dirty="0" smtClean="0"/>
              <a:t>public </a:t>
            </a:r>
            <a:r>
              <a:rPr lang="en-US" altLang="ko-KR" sz="1100" dirty="0"/>
              <a:t>class </a:t>
            </a:r>
            <a:r>
              <a:rPr lang="en-US" altLang="ko-KR" sz="1100" dirty="0" err="1"/>
              <a:t>FileInputStreamEx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byte </a:t>
            </a:r>
            <a:r>
              <a:rPr lang="en-US" altLang="ko-KR" sz="1100" dirty="0"/>
              <a:t>b[] = </a:t>
            </a:r>
            <a:r>
              <a:rPr lang="en-US" altLang="ko-KR" sz="1100" b="1" dirty="0"/>
              <a:t>new byte [6]</a:t>
            </a:r>
            <a:r>
              <a:rPr lang="en-US" altLang="ko-KR" sz="1100" dirty="0"/>
              <a:t>; // </a:t>
            </a:r>
            <a:r>
              <a:rPr lang="ko-KR" altLang="en-US" sz="1100" dirty="0"/>
              <a:t>비어 있는 </a:t>
            </a:r>
            <a:r>
              <a:rPr lang="en-US" altLang="ko-KR" sz="1100" dirty="0"/>
              <a:t>byte </a:t>
            </a:r>
            <a:r>
              <a:rPr lang="ko-KR" altLang="en-US" sz="1100" dirty="0"/>
              <a:t>배열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	try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dirty="0" smtClean="0"/>
              <a:t>			FileInputStream </a:t>
            </a:r>
            <a:r>
              <a:rPr lang="en-US" altLang="ko-KR" sz="1100" dirty="0"/>
              <a:t>fin = </a:t>
            </a:r>
            <a:endParaRPr lang="en-US" altLang="ko-KR" sz="1100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new </a:t>
            </a:r>
            <a:r>
              <a:rPr lang="en-US" altLang="ko-KR" sz="1100" b="1" dirty="0"/>
              <a:t>FileInputStream("c</a:t>
            </a:r>
            <a:r>
              <a:rPr lang="en-US" altLang="ko-KR" sz="1100" b="1" dirty="0" smtClean="0"/>
              <a:t>:\\Temp\\test.out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n=0</a:t>
            </a:r>
            <a:r>
              <a:rPr lang="en-US" altLang="ko-KR" sz="1100" dirty="0"/>
              <a:t>, c;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while</a:t>
            </a:r>
            <a:r>
              <a:rPr lang="en-US" altLang="ko-KR" sz="1100" dirty="0"/>
              <a:t>((</a:t>
            </a:r>
            <a:r>
              <a:rPr lang="en-US" altLang="ko-KR" sz="1100" b="1" dirty="0"/>
              <a:t>c = </a:t>
            </a:r>
            <a:r>
              <a:rPr lang="en-US" altLang="ko-KR" sz="1100" b="1" dirty="0" err="1"/>
              <a:t>fin.read</a:t>
            </a:r>
            <a:r>
              <a:rPr lang="en-US" altLang="ko-KR" sz="1100" b="1" dirty="0"/>
              <a:t>()</a:t>
            </a:r>
            <a:r>
              <a:rPr lang="en-US" altLang="ko-KR" sz="1100" dirty="0"/>
              <a:t>)!= -1) {</a:t>
            </a:r>
          </a:p>
          <a:p>
            <a:pPr defTabSz="180000"/>
            <a:r>
              <a:rPr lang="en-US" altLang="ko-KR" sz="1100" dirty="0" smtClean="0"/>
              <a:t>				b[n</a:t>
            </a:r>
            <a:r>
              <a:rPr lang="en-US" altLang="ko-KR" sz="1100" dirty="0"/>
              <a:t>] = (byte)c; // </a:t>
            </a:r>
            <a:r>
              <a:rPr lang="ko-KR" altLang="en-US" sz="1100" dirty="0"/>
              <a:t>읽은 바이트를 배열에 저장</a:t>
            </a:r>
          </a:p>
          <a:p>
            <a:pPr defTabSz="180000"/>
            <a:r>
              <a:rPr lang="en-US" altLang="ko-KR" sz="1100" dirty="0" smtClean="0"/>
              <a:t>				n</a:t>
            </a:r>
            <a:r>
              <a:rPr lang="en-US" altLang="ko-KR" sz="1100" dirty="0"/>
              <a:t>++;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"</a:t>
            </a:r>
            <a:r>
              <a:rPr lang="en-US" altLang="ko-KR" sz="1100" dirty="0"/>
              <a:t>c</a:t>
            </a:r>
            <a:r>
              <a:rPr lang="en-US" altLang="ko-KR" sz="1100" dirty="0" smtClean="0"/>
              <a:t>:\\Temp\\test.out</a:t>
            </a:r>
            <a:r>
              <a:rPr lang="ko-KR" altLang="en-US" sz="1100" dirty="0"/>
              <a:t>에서 읽은 배열을 출력합니다</a:t>
            </a:r>
            <a:r>
              <a:rPr lang="en-US" altLang="ko-KR" sz="1100" dirty="0" smtClean="0"/>
              <a:t>.");</a:t>
            </a:r>
          </a:p>
          <a:p>
            <a:pPr defTabSz="180000"/>
            <a:r>
              <a:rPr lang="en-US" altLang="ko-KR" sz="1100" dirty="0" smtClean="0"/>
              <a:t>	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err="1" smtClean="0"/>
              <a:t>System.out.print</a:t>
            </a:r>
            <a:r>
              <a:rPr lang="en-US" altLang="ko-KR" sz="1100" b="1" dirty="0" smtClean="0"/>
              <a:t>(b[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]+" ");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err="1" smtClean="0"/>
              <a:t>fin.close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} 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IOException</a:t>
            </a:r>
            <a:r>
              <a:rPr lang="en-US" altLang="ko-KR" sz="1100" b="1" dirty="0"/>
              <a:t> e) { }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sv-SE" altLang="ko-KR" sz="1100" dirty="0" smtClean="0">
              <a:latin typeface="+mj-lt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11559" y="1268760"/>
            <a:ext cx="7886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FileInputStream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:\Temp\test.out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파일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13-3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에서 저장한 파일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읽어 바이너리 값들을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byte 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배열 속에 저장하고 화면에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73936" y="6093296"/>
            <a:ext cx="4846536" cy="43088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:\Temp\test.out</a:t>
            </a:r>
            <a:r>
              <a:rPr lang="ko-KR" altLang="en-US" sz="1100" dirty="0"/>
              <a:t>에서 읽은 배열을 출력합니다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7 51 3 4 -1 24</a:t>
            </a:r>
            <a:endParaRPr lang="ko-KR" altLang="en-US" sz="11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3871464" cy="57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55166" y="2770069"/>
            <a:ext cx="14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test.out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파일 내부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File </a:t>
            </a:r>
            <a:r>
              <a:rPr lang="ko-KR" altLang="en-US" sz="2000" dirty="0" smtClean="0"/>
              <a:t>클래스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파일의 경로명 및 속성을 다루는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java.io.File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파일과 디렉터리 경로명의 추상적 표현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파일 이름 변경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디렉터리 생성</a:t>
            </a:r>
            <a:r>
              <a:rPr lang="en-US" altLang="ko-KR" sz="1800" dirty="0" smtClean="0"/>
              <a:t>,  </a:t>
            </a:r>
            <a:r>
              <a:rPr lang="ko-KR" altLang="en-US" sz="1800" dirty="0" smtClean="0"/>
              <a:t>크기 등 파일 관리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File </a:t>
            </a:r>
            <a:r>
              <a:rPr lang="ko-KR" altLang="en-US" sz="1800" dirty="0" smtClean="0"/>
              <a:t>객체에는 파일 읽기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쓰기 기능 없음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파일 입출력</a:t>
            </a:r>
            <a:r>
              <a:rPr lang="ko-KR" altLang="en-US" sz="1600" dirty="0"/>
              <a:t>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 입출력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File </a:t>
            </a:r>
            <a:r>
              <a:rPr lang="ko-KR" altLang="en-US" sz="2000" dirty="0" smtClean="0"/>
              <a:t>객체 생성</a:t>
            </a:r>
            <a:endParaRPr lang="en-US" altLang="ko-KR" sz="2000" dirty="0" smtClean="0"/>
          </a:p>
          <a:p>
            <a:pPr lvl="1"/>
            <a:r>
              <a:rPr lang="ko-KR" altLang="en-US" sz="1600" dirty="0" err="1" smtClean="0"/>
              <a:t>생성자에</a:t>
            </a:r>
            <a:r>
              <a:rPr lang="ko-KR" altLang="en-US" sz="1600" dirty="0" smtClean="0"/>
              <a:t> 파일 경로명을 주어 </a:t>
            </a:r>
            <a:r>
              <a:rPr lang="en-US" altLang="ko-KR" sz="1600" dirty="0" smtClean="0"/>
              <a:t>File </a:t>
            </a:r>
            <a:r>
              <a:rPr lang="ko-KR" altLang="en-US" sz="1600" dirty="0" smtClean="0"/>
              <a:t>객체 생성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디렉터리와 파일명을 나누어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호출</a:t>
            </a: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43337" y="4886023"/>
            <a:ext cx="345363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File f = new File("c</a:t>
            </a:r>
            <a:r>
              <a:rPr lang="en-US" altLang="ko-KR" sz="1400" dirty="0" smtClean="0"/>
              <a:t>:\\Temp</a:t>
            </a:r>
            <a:r>
              <a:rPr lang="en-US" altLang="ko-KR" sz="1400" dirty="0"/>
              <a:t>\\test.txt");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5831579"/>
            <a:ext cx="342157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File f = new File("c</a:t>
            </a:r>
            <a:r>
              <a:rPr lang="en-US" altLang="ko-KR" sz="1400" dirty="0" smtClean="0"/>
              <a:t>:\\Temp</a:t>
            </a:r>
            <a:r>
              <a:rPr lang="en-US" altLang="ko-KR" sz="1400" dirty="0"/>
              <a:t>", "test.txt");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901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43608" y="0"/>
            <a:ext cx="6693924" cy="679450"/>
          </a:xfrm>
        </p:spPr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생성자와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25" y="836712"/>
            <a:ext cx="5637679" cy="17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5566753" cy="380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8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File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1465039"/>
            <a:ext cx="5752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long size = </a:t>
            </a:r>
            <a:r>
              <a:rPr lang="en-US" altLang="ko-KR" sz="1200" b="1" dirty="0" err="1"/>
              <a:t>f.length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1988840"/>
            <a:ext cx="576064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File f = new File("c:\\windows\\system.ini");</a:t>
            </a:r>
          </a:p>
          <a:p>
            <a:pPr defTabSz="180000"/>
            <a:r>
              <a:rPr lang="en-US" altLang="ko-KR" sz="1200" dirty="0" smtClean="0"/>
              <a:t>String </a:t>
            </a:r>
            <a:r>
              <a:rPr lang="en-US" altLang="ko-KR" sz="1200" dirty="0"/>
              <a:t>filename = </a:t>
            </a:r>
            <a:r>
              <a:rPr lang="en-US" altLang="ko-KR" sz="1200" b="1" dirty="0" err="1"/>
              <a:t>f.getName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"system.ini"</a:t>
            </a:r>
          </a:p>
          <a:p>
            <a:pPr defTabSz="180000"/>
            <a:r>
              <a:rPr lang="en-US" altLang="ko-KR" sz="1200" dirty="0"/>
              <a:t>String path = </a:t>
            </a:r>
            <a:r>
              <a:rPr lang="en-US" altLang="ko-KR" sz="1200" b="1" dirty="0" err="1"/>
              <a:t>f.getPath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"c:\\windows\\system.ini"</a:t>
            </a:r>
          </a:p>
          <a:p>
            <a:pPr defTabSz="180000"/>
            <a:r>
              <a:rPr lang="en-US" altLang="ko-KR" sz="1200" dirty="0"/>
              <a:t>String parent = </a:t>
            </a:r>
            <a:r>
              <a:rPr lang="en-US" altLang="ko-KR" sz="1200" b="1" dirty="0"/>
              <a:t>f.getParent()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// </a:t>
            </a:r>
            <a:r>
              <a:rPr lang="en-US" altLang="ko-KR" sz="1200" dirty="0"/>
              <a:t>"c:\\windows"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2378" y="4057472"/>
            <a:ext cx="574350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c:\windows\system.ini</a:t>
            </a:r>
            <a:r>
              <a:rPr lang="ko-KR" altLang="en-US" dirty="0"/>
              <a:t>은 파일입니다</a:t>
            </a:r>
            <a:r>
              <a:rPr lang="en-US" altLang="ko-KR" dirty="0"/>
              <a:t>.</a:t>
            </a:r>
            <a:endParaRPr lang="sv-SE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882660" y="4780890"/>
            <a:ext cx="572178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File f = new File("c</a:t>
            </a:r>
            <a:r>
              <a:rPr lang="en-US" altLang="ko-KR" sz="1200" dirty="0" smtClean="0"/>
              <a:t>:\\Temp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File[] subfiles = </a:t>
            </a:r>
            <a:r>
              <a:rPr lang="en-US" altLang="ko-KR" sz="1200" b="1" dirty="0"/>
              <a:t>f.listFiles()</a:t>
            </a:r>
            <a:r>
              <a:rPr lang="en-US" altLang="ko-KR" sz="1200" dirty="0"/>
              <a:t>; // c</a:t>
            </a:r>
            <a:r>
              <a:rPr lang="en-US" altLang="ko-KR" sz="1200" dirty="0" smtClean="0"/>
              <a:t>:\Temp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파일 및 서브 디렉터리 리스트 </a:t>
            </a:r>
            <a:r>
              <a:rPr lang="ko-KR" altLang="en-US" sz="1200" dirty="0" smtClean="0"/>
              <a:t>얻기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filenames.length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b="1" dirty="0" err="1" smtClean="0"/>
              <a:t>subfiles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getName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// </a:t>
            </a:r>
            <a:r>
              <a:rPr lang="ko-KR" altLang="en-US" sz="1200" dirty="0"/>
              <a:t>서브 파일명 출력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("\t</a:t>
            </a:r>
            <a:r>
              <a:rPr lang="ko-KR" altLang="en-US" sz="1200" dirty="0"/>
              <a:t>파일 크기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subfiles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].length()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//</a:t>
            </a:r>
            <a:r>
              <a:rPr lang="ko-KR" altLang="en-US" sz="1200" dirty="0" smtClean="0"/>
              <a:t>서브파일크기출력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sv-SE" altLang="ko-KR" sz="12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343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4196" y="146503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크기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84196" y="1984672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경로명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196" y="4780890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디렉터리 파일</a:t>
            </a:r>
            <a:endParaRPr lang="en-US" altLang="ko-KR" sz="1600" dirty="0" smtClean="0"/>
          </a:p>
          <a:p>
            <a:r>
              <a:rPr lang="ko-KR" altLang="en-US" sz="1600" dirty="0" smtClean="0"/>
              <a:t>    리스트 얻기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3018438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파일 타입</a:t>
            </a:r>
            <a:endParaRPr lang="ko-KR" altLang="en-US" sz="1600" dirty="0"/>
          </a:p>
        </p:txBody>
      </p:sp>
      <p:sp>
        <p:nvSpPr>
          <p:cNvPr id="3" name="직사각형 2"/>
          <p:cNvSpPr/>
          <p:nvPr/>
        </p:nvSpPr>
        <p:spPr>
          <a:xfrm>
            <a:off x="2860948" y="3068960"/>
            <a:ext cx="5743500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if(</a:t>
            </a:r>
            <a:r>
              <a:rPr lang="en-US" altLang="ko-KR" sz="1200" b="1" dirty="0" err="1"/>
              <a:t>f.isFile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는 파일입니다</a:t>
            </a:r>
            <a:r>
              <a:rPr lang="en-US" altLang="ko-KR" sz="1200" dirty="0"/>
              <a:t>."); //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else if(</a:t>
            </a:r>
            <a:r>
              <a:rPr lang="en-US" altLang="ko-KR" sz="1200" b="1" dirty="0" err="1"/>
              <a:t>f.isDirectory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f.getPath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는 디렉터리입니다</a:t>
            </a:r>
            <a:r>
              <a:rPr lang="en-US" altLang="ko-KR" sz="1200" dirty="0"/>
              <a:t>."); // </a:t>
            </a:r>
            <a:r>
              <a:rPr lang="ko-KR" altLang="en-US" sz="1200" dirty="0" smtClean="0"/>
              <a:t>디렉터리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117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13-5 : </a:t>
            </a:r>
            <a:r>
              <a:rPr lang="en-US" altLang="ko-KR" dirty="0"/>
              <a:t>File </a:t>
            </a:r>
            <a:r>
              <a:rPr lang="ko-KR" altLang="en-US" dirty="0" smtClean="0"/>
              <a:t>클래스를 </a:t>
            </a:r>
            <a:r>
              <a:rPr lang="ko-KR" altLang="en-US" dirty="0"/>
              <a:t>활용한 파일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1934940"/>
            <a:ext cx="518457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java.io.File</a:t>
            </a:r>
            <a:r>
              <a:rPr lang="en-US" altLang="ko-KR" sz="1100" dirty="0" smtClean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FileClassExample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static void </a:t>
            </a:r>
            <a:r>
              <a:rPr lang="en-US" altLang="ko-KR" sz="1100" b="1" dirty="0" err="1"/>
              <a:t>listDirectory</a:t>
            </a:r>
            <a:r>
              <a:rPr lang="en-US" altLang="ko-KR" sz="1100" b="1" dirty="0"/>
              <a:t>(File </a:t>
            </a:r>
            <a:r>
              <a:rPr lang="en-US" altLang="ko-KR" sz="1100" b="1" dirty="0" err="1"/>
              <a:t>dir</a:t>
            </a:r>
            <a:r>
              <a:rPr lang="en-US" altLang="ko-KR" sz="1100" b="1" dirty="0"/>
              <a:t>)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("-----" + </a:t>
            </a:r>
            <a:r>
              <a:rPr lang="en-US" altLang="ko-KR" sz="1100" dirty="0" err="1"/>
              <a:t>dir.getPath</a:t>
            </a:r>
            <a:r>
              <a:rPr lang="en-US" altLang="ko-KR" sz="1100" dirty="0"/>
              <a:t>() + "</a:t>
            </a:r>
            <a:r>
              <a:rPr lang="ko-KR" altLang="en-US" sz="1100" dirty="0"/>
              <a:t>의 서브 리스트 입니다</a:t>
            </a:r>
            <a:r>
              <a:rPr lang="en-US" altLang="ko-KR" sz="1100" dirty="0"/>
              <a:t>.-----");</a:t>
            </a:r>
          </a:p>
          <a:p>
            <a:pPr defTabSz="180000"/>
            <a:r>
              <a:rPr lang="en-US" altLang="ko-KR" sz="1100" dirty="0" smtClean="0"/>
              <a:t>		File</a:t>
            </a:r>
            <a:r>
              <a:rPr lang="en-US" altLang="ko-KR" sz="1100" dirty="0"/>
              <a:t>[]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 = </a:t>
            </a:r>
            <a:r>
              <a:rPr lang="en-US" altLang="ko-KR" sz="1100" b="1" dirty="0" err="1"/>
              <a:t>dir.listFiles</a:t>
            </a:r>
            <a:r>
              <a:rPr lang="en-US" altLang="ko-KR" sz="1100" b="1" dirty="0" smtClean="0"/>
              <a:t>()</a:t>
            </a:r>
            <a:r>
              <a:rPr lang="en-US" altLang="ko-KR" sz="1100" dirty="0" smtClean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subFiles.length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File </a:t>
            </a:r>
            <a:r>
              <a:rPr lang="en-US" altLang="ko-KR" sz="1100" dirty="0"/>
              <a:t>f = </a:t>
            </a:r>
            <a:r>
              <a:rPr lang="en-US" altLang="ko-KR" sz="1100" dirty="0" err="1"/>
              <a:t>subFiles</a:t>
            </a:r>
            <a:r>
              <a:rPr lang="en-US" altLang="ko-KR" sz="1100" dirty="0"/>
              <a:t>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 smtClean="0"/>
              <a:t>			long </a:t>
            </a:r>
            <a:r>
              <a:rPr lang="en-US" altLang="ko-KR" sz="1100" dirty="0"/>
              <a:t>t = </a:t>
            </a:r>
            <a:r>
              <a:rPr lang="en-US" altLang="ko-KR" sz="1100" b="1" dirty="0" err="1"/>
              <a:t>f.lastModified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마지막으로 수정된 시간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f.getName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("\t</a:t>
            </a:r>
            <a:r>
              <a:rPr lang="ko-KR" altLang="en-US" sz="1100" dirty="0"/>
              <a:t>파일 크기</a:t>
            </a:r>
            <a:r>
              <a:rPr lang="en-US" altLang="ko-KR" sz="1100" dirty="0"/>
              <a:t>: " + </a:t>
            </a:r>
            <a:r>
              <a:rPr lang="en-US" altLang="ko-KR" sz="1100" b="1" dirty="0" err="1"/>
              <a:t>f.length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파일 크기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System.out.printf</a:t>
            </a:r>
            <a:r>
              <a:rPr lang="en-US" altLang="ko-KR" sz="1100" dirty="0"/>
              <a:t>("\t</a:t>
            </a:r>
            <a:r>
              <a:rPr lang="ko-KR" altLang="en-US" sz="1100" dirty="0"/>
              <a:t>수정한 시간</a:t>
            </a:r>
            <a:r>
              <a:rPr lang="en-US" altLang="ko-KR" sz="1100" dirty="0"/>
              <a:t>: %</a:t>
            </a:r>
            <a:r>
              <a:rPr lang="en-US" altLang="ko-KR" sz="1100" dirty="0" err="1"/>
              <a:t>tb</a:t>
            </a:r>
            <a:r>
              <a:rPr lang="en-US" altLang="ko-KR" sz="1100" dirty="0"/>
              <a:t> %td %ta %</a:t>
            </a:r>
            <a:r>
              <a:rPr lang="en-US" altLang="ko-KR" sz="1100" dirty="0" err="1"/>
              <a:t>tT</a:t>
            </a:r>
            <a:r>
              <a:rPr lang="en-US" altLang="ko-KR" sz="1100" dirty="0"/>
              <a:t>\</a:t>
            </a:r>
            <a:r>
              <a:rPr lang="en-US" altLang="ko-KR" sz="1100" dirty="0" err="1"/>
              <a:t>n",t</a:t>
            </a:r>
            <a:r>
              <a:rPr lang="en-US" altLang="ko-KR" sz="1100" dirty="0"/>
              <a:t>, t, t, t);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File </a:t>
            </a:r>
            <a:r>
              <a:rPr lang="en-US" altLang="ko-KR" sz="1100" dirty="0"/>
              <a:t>f1 = </a:t>
            </a:r>
            <a:r>
              <a:rPr lang="en-US" altLang="ko-KR" sz="1100" b="1" dirty="0"/>
              <a:t>new File("c:\\windows\\system.ini");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 f1.getPath() + ", " + f1.getParent() + ", " </a:t>
            </a:r>
            <a:r>
              <a:rPr lang="en-US" altLang="ko-KR" sz="1100" dirty="0" smtClean="0"/>
              <a:t>+ 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f1.getName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String </a:t>
            </a:r>
            <a:r>
              <a:rPr lang="en-US" altLang="ko-KR" sz="1100" dirty="0"/>
              <a:t>res="";</a:t>
            </a:r>
          </a:p>
          <a:p>
            <a:pPr defTabSz="180000"/>
            <a:r>
              <a:rPr lang="en-US" altLang="ko-KR" sz="1100" dirty="0" smtClean="0"/>
              <a:t>		if(f1.isFile</a:t>
            </a:r>
            <a:r>
              <a:rPr lang="en-US" altLang="ko-KR" sz="1100" dirty="0"/>
              <a:t>()) res = "</a:t>
            </a:r>
            <a:r>
              <a:rPr lang="ko-KR" altLang="en-US" sz="1100" dirty="0"/>
              <a:t>파일</a:t>
            </a:r>
            <a:r>
              <a:rPr lang="en-US" altLang="ko-KR" sz="1100" dirty="0" smtClean="0"/>
              <a:t>";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else </a:t>
            </a:r>
            <a:r>
              <a:rPr lang="en-US" altLang="ko-KR" sz="1100" dirty="0"/>
              <a:t>if(f1.isDirectory()) res = "</a:t>
            </a:r>
            <a:r>
              <a:rPr lang="ko-KR" altLang="en-US" sz="1100" dirty="0" err="1"/>
              <a:t>디렉토리</a:t>
            </a:r>
            <a:r>
              <a:rPr lang="en-US" altLang="ko-KR" sz="1100" dirty="0" smtClean="0"/>
              <a:t>";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(f1.getPath</a:t>
            </a:r>
            <a:r>
              <a:rPr lang="en-US" altLang="ko-KR" sz="1100" dirty="0"/>
              <a:t>() + "</a:t>
            </a:r>
            <a:r>
              <a:rPr lang="ko-KR" altLang="en-US" sz="1100" dirty="0"/>
              <a:t>은 </a:t>
            </a:r>
            <a:r>
              <a:rPr lang="en-US" altLang="ko-KR" sz="1100" dirty="0"/>
              <a:t>" + res + "</a:t>
            </a:r>
            <a:r>
              <a:rPr lang="ko-KR" altLang="en-US" sz="1100" dirty="0"/>
              <a:t>입니다</a:t>
            </a:r>
            <a:r>
              <a:rPr lang="en-US" altLang="ko-KR" sz="1100" dirty="0" smtClean="0"/>
              <a:t>.");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364088" y="1916832"/>
            <a:ext cx="3672408" cy="1785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smtClean="0"/>
              <a:t>		File </a:t>
            </a:r>
            <a:r>
              <a:rPr lang="en-US" altLang="ko-KR" sz="1100" dirty="0"/>
              <a:t>f2 = </a:t>
            </a:r>
            <a:r>
              <a:rPr lang="en-US" altLang="ko-KR" sz="1100" b="1" dirty="0"/>
              <a:t>new File("c</a:t>
            </a:r>
            <a:r>
              <a:rPr lang="en-US" altLang="ko-KR" sz="1100" b="1" dirty="0" smtClean="0"/>
              <a:t>:\\Temp</a:t>
            </a:r>
            <a:r>
              <a:rPr lang="en-US" altLang="ko-KR" sz="1100" b="1" dirty="0"/>
              <a:t>\\java_sample");</a:t>
            </a:r>
            <a:r>
              <a:rPr lang="en-US" altLang="ko-KR" sz="1100" dirty="0"/>
              <a:t>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if</a:t>
            </a:r>
            <a:r>
              <a:rPr lang="en-US" altLang="ko-KR" sz="1100" dirty="0"/>
              <a:t>(!</a:t>
            </a:r>
            <a:r>
              <a:rPr lang="en-US" altLang="ko-KR" sz="1100" b="1" dirty="0"/>
              <a:t>f2.exists()</a:t>
            </a:r>
            <a:r>
              <a:rPr lang="en-US" altLang="ko-KR" sz="1100" dirty="0"/>
              <a:t>) 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f2.mkdir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listDirectory(new </a:t>
            </a:r>
            <a:r>
              <a:rPr lang="en-US" altLang="ko-KR" sz="1100" dirty="0"/>
              <a:t>File("c</a:t>
            </a:r>
            <a:r>
              <a:rPr lang="en-US" altLang="ko-KR" sz="1100" dirty="0" smtClean="0"/>
              <a:t>:\\Temp</a:t>
            </a:r>
            <a:r>
              <a:rPr lang="en-US" altLang="ko-KR" sz="1100" dirty="0"/>
              <a:t>"));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f2.renameTo(new 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File</a:t>
            </a:r>
            <a:r>
              <a:rPr lang="en-US" altLang="ko-KR" sz="1100" b="1" dirty="0"/>
              <a:t>("c</a:t>
            </a:r>
            <a:r>
              <a:rPr lang="en-US" altLang="ko-KR" sz="1100" b="1" dirty="0" smtClean="0"/>
              <a:t>:\\Temp</a:t>
            </a:r>
            <a:r>
              <a:rPr lang="en-US" altLang="ko-KR" sz="1100" b="1" dirty="0"/>
              <a:t>\\javasample"));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						listDirectory(new </a:t>
            </a:r>
            <a:r>
              <a:rPr lang="en-US" altLang="ko-KR" sz="1100" dirty="0"/>
              <a:t>File("c</a:t>
            </a:r>
            <a:r>
              <a:rPr lang="en-US" altLang="ko-KR" sz="1100" dirty="0" smtClean="0"/>
              <a:t>:\\Temp</a:t>
            </a:r>
            <a:r>
              <a:rPr lang="en-US" altLang="ko-KR" sz="1100" dirty="0"/>
              <a:t>"));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270501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File </a:t>
            </a:r>
            <a:r>
              <a:rPr lang="ko-KR" altLang="en-US" dirty="0"/>
              <a:t>클래스를 이용하여</a:t>
            </a:r>
            <a:r>
              <a:rPr lang="en-US" altLang="ko-KR" dirty="0"/>
              <a:t>, </a:t>
            </a:r>
            <a:r>
              <a:rPr lang="ko-KR" altLang="en-US" dirty="0"/>
              <a:t>파일 타입 및 경로명 알아내기</a:t>
            </a:r>
            <a:r>
              <a:rPr lang="en-US" altLang="ko-KR" dirty="0"/>
              <a:t>, </a:t>
            </a:r>
            <a:r>
              <a:rPr lang="ko-KR" altLang="en-US" dirty="0"/>
              <a:t>디렉터리 생성</a:t>
            </a:r>
            <a:r>
              <a:rPr lang="en-US" altLang="ko-KR" dirty="0"/>
              <a:t>, </a:t>
            </a:r>
            <a:r>
              <a:rPr lang="ko-KR" altLang="en-US" dirty="0"/>
              <a:t>파일 이름 변경</a:t>
            </a:r>
            <a:r>
              <a:rPr lang="en-US" altLang="ko-KR" dirty="0"/>
              <a:t>, </a:t>
            </a:r>
            <a:r>
              <a:rPr lang="ko-KR" altLang="en-US" dirty="0" err="1"/>
              <a:t>디렉터리의파일</a:t>
            </a:r>
            <a:r>
              <a:rPr lang="ko-KR" altLang="en-US" dirty="0"/>
              <a:t> 리스트 출력 등 다양한 파일 관리 사례를 보여준다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3128" y="4350138"/>
            <a:ext cx="4071360" cy="203132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sz="900" dirty="0"/>
              <a:t>c:\windows\system.ini, c:\windows, system.ini</a:t>
            </a:r>
          </a:p>
          <a:p>
            <a:r>
              <a:rPr lang="en-US" altLang="ko-KR" sz="900" dirty="0"/>
              <a:t>c:\windows\system.ini</a:t>
            </a:r>
            <a:r>
              <a:rPr lang="ko-KR" altLang="en-US" sz="900" dirty="0"/>
              <a:t>은 파일입니다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-----c:\Temp</a:t>
            </a:r>
            <a:r>
              <a:rPr lang="ko-KR" altLang="en-US" sz="900" dirty="0"/>
              <a:t>의 서브 리스트 입니다</a:t>
            </a:r>
            <a:r>
              <a:rPr lang="en-US" altLang="ko-KR" sz="900" dirty="0"/>
              <a:t>.-----</a:t>
            </a:r>
          </a:p>
          <a:p>
            <a:r>
              <a:rPr lang="en-US" altLang="ko-KR" sz="900" dirty="0"/>
              <a:t>HncDownload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1</a:t>
            </a:r>
            <a:r>
              <a:rPr lang="ko-KR" altLang="en-US" sz="900" dirty="0"/>
              <a:t>월 </a:t>
            </a:r>
            <a:r>
              <a:rPr lang="en-US" altLang="ko-KR" sz="900" dirty="0"/>
              <a:t>18 </a:t>
            </a:r>
            <a:r>
              <a:rPr lang="ko-KR" altLang="en-US" sz="900" dirty="0"/>
              <a:t>목 </a:t>
            </a:r>
            <a:r>
              <a:rPr lang="en-US" altLang="ko-KR" sz="900" dirty="0"/>
              <a:t>20:43:33</a:t>
            </a:r>
          </a:p>
          <a:p>
            <a:r>
              <a:rPr lang="en-US" altLang="ko-KR" sz="900" dirty="0"/>
              <a:t>java_sample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12:34:02</a:t>
            </a:r>
          </a:p>
          <a:p>
            <a:r>
              <a:rPr lang="en-US" altLang="ko-KR" sz="900" dirty="0"/>
              <a:t>jlinktest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4096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4</a:t>
            </a:r>
            <a:r>
              <a:rPr lang="ko-KR" altLang="en-US" sz="900" dirty="0"/>
              <a:t>월 </a:t>
            </a:r>
            <a:r>
              <a:rPr lang="en-US" altLang="ko-KR" sz="900" dirty="0"/>
              <a:t>26 </a:t>
            </a:r>
            <a:r>
              <a:rPr lang="ko-KR" altLang="en-US" sz="900" dirty="0"/>
              <a:t>목 </a:t>
            </a:r>
            <a:r>
              <a:rPr lang="en-US" altLang="ko-KR" sz="900" dirty="0"/>
              <a:t>17:32:07</a:t>
            </a:r>
          </a:p>
          <a:p>
            <a:r>
              <a:rPr lang="en-US" altLang="ko-KR" sz="900" dirty="0"/>
              <a:t>test.out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12:28:05</a:t>
            </a:r>
          </a:p>
          <a:p>
            <a:r>
              <a:rPr lang="en-US" altLang="ko-KR" sz="900" dirty="0"/>
              <a:t>test.txt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26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12:41:19</a:t>
            </a:r>
          </a:p>
          <a:p>
            <a:r>
              <a:rPr lang="en-US" altLang="ko-KR" sz="900" dirty="0"/>
              <a:t>-----c:\Temp</a:t>
            </a:r>
            <a:r>
              <a:rPr lang="ko-KR" altLang="en-US" sz="900" dirty="0"/>
              <a:t>의 서브 리스트 입니다</a:t>
            </a:r>
            <a:r>
              <a:rPr lang="en-US" altLang="ko-KR" sz="900" dirty="0"/>
              <a:t>.-----</a:t>
            </a:r>
          </a:p>
          <a:p>
            <a:r>
              <a:rPr lang="en-US" altLang="ko-KR" sz="900" dirty="0"/>
              <a:t>HncDownload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1</a:t>
            </a:r>
            <a:r>
              <a:rPr lang="ko-KR" altLang="en-US" sz="900" dirty="0"/>
              <a:t>월 </a:t>
            </a:r>
            <a:r>
              <a:rPr lang="en-US" altLang="ko-KR" sz="900" dirty="0"/>
              <a:t>18 </a:t>
            </a:r>
            <a:r>
              <a:rPr lang="ko-KR" altLang="en-US" sz="900" dirty="0"/>
              <a:t>목 </a:t>
            </a:r>
            <a:r>
              <a:rPr lang="en-US" altLang="ko-KR" sz="900" dirty="0"/>
              <a:t>20:43:33</a:t>
            </a:r>
          </a:p>
          <a:p>
            <a:r>
              <a:rPr lang="en-US" altLang="ko-KR" sz="900" dirty="0"/>
              <a:t>javasample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0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12:34:02</a:t>
            </a:r>
          </a:p>
          <a:p>
            <a:r>
              <a:rPr lang="en-US" altLang="ko-KR" sz="900" dirty="0"/>
              <a:t>jlinktest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4096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4</a:t>
            </a:r>
            <a:r>
              <a:rPr lang="ko-KR" altLang="en-US" sz="900" dirty="0"/>
              <a:t>월 </a:t>
            </a:r>
            <a:r>
              <a:rPr lang="en-US" altLang="ko-KR" sz="900" dirty="0"/>
              <a:t>26 </a:t>
            </a:r>
            <a:r>
              <a:rPr lang="ko-KR" altLang="en-US" sz="900" dirty="0"/>
              <a:t>목 </a:t>
            </a:r>
            <a:r>
              <a:rPr lang="en-US" altLang="ko-KR" sz="900" dirty="0"/>
              <a:t>17:32:07</a:t>
            </a:r>
          </a:p>
          <a:p>
            <a:r>
              <a:rPr lang="en-US" altLang="ko-KR" sz="900" dirty="0"/>
              <a:t>test.out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12:28:05</a:t>
            </a:r>
          </a:p>
          <a:p>
            <a:r>
              <a:rPr lang="en-US" altLang="ko-KR" sz="900" dirty="0"/>
              <a:t>test.txt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파일 </a:t>
            </a:r>
            <a:r>
              <a:rPr lang="ko-KR" altLang="en-US" sz="900" dirty="0"/>
              <a:t>크기</a:t>
            </a:r>
            <a:r>
              <a:rPr lang="en-US" altLang="ko-KR" sz="900" dirty="0"/>
              <a:t>: 26 </a:t>
            </a:r>
            <a:r>
              <a:rPr lang="en-US" altLang="ko-KR" sz="900" dirty="0" smtClean="0"/>
              <a:t>	</a:t>
            </a:r>
            <a:r>
              <a:rPr lang="ko-KR" altLang="en-US" sz="900" dirty="0" smtClean="0"/>
              <a:t>수정한 </a:t>
            </a:r>
            <a:r>
              <a:rPr lang="ko-KR" altLang="en-US" sz="900" dirty="0"/>
              <a:t>시간</a:t>
            </a:r>
            <a:r>
              <a:rPr lang="en-US" altLang="ko-KR" sz="900" dirty="0"/>
              <a:t>: 6</a:t>
            </a:r>
            <a:r>
              <a:rPr lang="ko-KR" altLang="en-US" sz="900" dirty="0"/>
              <a:t>월 </a:t>
            </a:r>
            <a:r>
              <a:rPr lang="en-US" altLang="ko-KR" sz="900" dirty="0"/>
              <a:t>06 </a:t>
            </a:r>
            <a:r>
              <a:rPr lang="ko-KR" altLang="en-US" sz="900" dirty="0"/>
              <a:t>수 </a:t>
            </a:r>
            <a:r>
              <a:rPr lang="en-US" altLang="ko-KR" sz="900" dirty="0"/>
              <a:t>12:41:19</a:t>
            </a:r>
            <a:endParaRPr lang="ko-KR" altLang="en-US" sz="5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13-6 : </a:t>
            </a:r>
            <a:r>
              <a:rPr lang="ko-KR" altLang="en-US" dirty="0" smtClean="0"/>
              <a:t>텍스트 파일 복사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88840"/>
            <a:ext cx="655976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TextCopy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File("c:\\windows\\system.ini"); // </a:t>
            </a:r>
            <a:r>
              <a:rPr lang="ko-KR" altLang="en-US" sz="1200" dirty="0"/>
              <a:t>원본 파일 경로명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new File("c</a:t>
            </a:r>
            <a:r>
              <a:rPr lang="en-US" altLang="ko-KR" sz="1200" dirty="0" smtClean="0"/>
              <a:t>:\\Temp</a:t>
            </a:r>
            <a:r>
              <a:rPr lang="en-US" altLang="ko-KR" sz="1200" dirty="0"/>
              <a:t>\\system.txt"); // </a:t>
            </a:r>
            <a:r>
              <a:rPr lang="ko-KR" altLang="en-US" sz="1200" dirty="0"/>
              <a:t>복사 파일 경로명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FileReader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FileReader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입력 문자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FileWriter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fw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파일 출력 문자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((c = </a:t>
            </a:r>
            <a:r>
              <a:rPr lang="en-US" altLang="ko-KR" sz="1200" b="1" dirty="0" err="1"/>
              <a:t>fr.read</a:t>
            </a:r>
            <a:r>
              <a:rPr lang="en-US" altLang="ko-KR" sz="1200" b="1" dirty="0"/>
              <a:t>()) != -1) { // </a:t>
            </a:r>
            <a:r>
              <a:rPr lang="ko-KR" altLang="en-US" sz="1200" b="1" dirty="0"/>
              <a:t>문자 하나 읽고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fw.write</a:t>
            </a:r>
            <a:r>
              <a:rPr lang="en-US" altLang="ko-KR" sz="1200" b="1" dirty="0"/>
              <a:t>((char)c); // </a:t>
            </a:r>
            <a:r>
              <a:rPr lang="ko-KR" altLang="en-US" sz="1200" b="1" dirty="0"/>
              <a:t>문자 하나 쓰고</a:t>
            </a:r>
          </a:p>
          <a:p>
            <a:pPr defTabSz="180000"/>
            <a:r>
              <a:rPr lang="en-US" altLang="ko-KR" sz="1200" b="1" dirty="0" smtClean="0"/>
              <a:t>		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fw.close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 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1472" y="1270501"/>
            <a:ext cx="819457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 err="1"/>
              <a:t>FileReader</a:t>
            </a:r>
            <a:r>
              <a:rPr lang="ko-KR" altLang="en-US" dirty="0"/>
              <a:t>와 </a:t>
            </a:r>
            <a:r>
              <a:rPr lang="en-US" altLang="ko-KR" dirty="0" err="1"/>
              <a:t>FileWriter</a:t>
            </a:r>
            <a:r>
              <a:rPr lang="ko-KR" altLang="en-US" dirty="0"/>
              <a:t>를 이용하여 </a:t>
            </a:r>
            <a:r>
              <a:rPr lang="en-US" altLang="ko-KR" dirty="0"/>
              <a:t>c:\windows\system.ini</a:t>
            </a:r>
            <a:r>
              <a:rPr lang="ko-KR" altLang="en-US" dirty="0"/>
              <a:t>를 </a:t>
            </a:r>
            <a:r>
              <a:rPr lang="en-US" altLang="ko-KR" dirty="0"/>
              <a:t>c</a:t>
            </a:r>
            <a:r>
              <a:rPr lang="en-US" altLang="ko-KR" dirty="0" smtClean="0"/>
              <a:t>:\Temp\system.txt </a:t>
            </a:r>
            <a:r>
              <a:rPr lang="ko-KR" altLang="en-US" dirty="0"/>
              <a:t>파일로 복사하는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6062246"/>
            <a:ext cx="6559760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c:\windows\system.ini</a:t>
            </a:r>
            <a:r>
              <a:rPr lang="ko-KR" altLang="en-US" sz="1200" dirty="0"/>
              <a:t>를 </a:t>
            </a:r>
            <a:r>
              <a:rPr lang="en-US" altLang="ko-KR" sz="1200" dirty="0"/>
              <a:t>c</a:t>
            </a:r>
            <a:r>
              <a:rPr lang="en-US" altLang="ko-KR" sz="1200" dirty="0" smtClean="0"/>
              <a:t>:\Temp\system.txt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86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13-7 : </a:t>
            </a:r>
            <a:r>
              <a:rPr lang="ko-KR" altLang="en-US" dirty="0"/>
              <a:t>바이너리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253" y="1911071"/>
            <a:ext cx="694107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BinaryCopy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src = </a:t>
            </a:r>
            <a:r>
              <a:rPr lang="en-US" altLang="ko-KR" sz="1200" b="1" dirty="0"/>
              <a:t>new File( "c</a:t>
            </a:r>
            <a:r>
              <a:rPr lang="en-US" altLang="ko-KR" sz="1200" b="1" dirty="0" smtClean="0"/>
              <a:t>:\\Temp\\img.jpg");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</a:t>
            </a:r>
            <a:r>
              <a:rPr lang="en-US" altLang="ko-KR" sz="1200" b="1" dirty="0"/>
              <a:t>new File("c</a:t>
            </a:r>
            <a:r>
              <a:rPr lang="en-US" altLang="ko-KR" sz="1200" b="1" dirty="0" smtClean="0"/>
              <a:t>:\\Temp\\back.jpg</a:t>
            </a:r>
            <a:r>
              <a:rPr lang="en-US" altLang="ko-KR" sz="1200" b="1" dirty="0"/>
              <a:t>");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c;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FileInputStream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FileInputStream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FileOutputStream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FileOutputStream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dest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((c = </a:t>
            </a:r>
            <a:r>
              <a:rPr lang="en-US" altLang="ko-KR" sz="1200" b="1" dirty="0" err="1"/>
              <a:t>fi.read</a:t>
            </a:r>
            <a:r>
              <a:rPr lang="en-US" altLang="ko-KR" sz="1200" b="1" dirty="0"/>
              <a:t>()) != -1) {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fo.write</a:t>
            </a:r>
            <a:r>
              <a:rPr lang="en-US" altLang="ko-KR" sz="1200" b="1" dirty="0"/>
              <a:t>((byte)c);</a:t>
            </a:r>
          </a:p>
          <a:p>
            <a:pPr defTabSz="180000"/>
            <a:r>
              <a:rPr lang="en-US" altLang="ko-KR" sz="1200" b="1" dirty="0" smtClean="0"/>
              <a:t>		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 </a:t>
            </a:r>
            <a:r>
              <a:rPr lang="en-US" altLang="ko-KR" sz="1200" dirty="0" err="1"/>
              <a:t>src.getPath</a:t>
            </a:r>
            <a:r>
              <a:rPr lang="en-US" altLang="ko-KR" sz="1200" dirty="0"/>
              <a:t>()+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 smtClean="0"/>
              <a:t>()+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 </a:t>
            </a:r>
            <a:r>
              <a:rPr lang="en-US" altLang="ko-KR" sz="1200" dirty="0"/>
              <a:t>"</a:t>
            </a:r>
            <a:r>
              <a:rPr lang="ko-KR" altLang="en-US" sz="1200" dirty="0"/>
              <a:t>로 </a:t>
            </a:r>
            <a:r>
              <a:rPr lang="ko-KR" altLang="en-US" sz="1200" dirty="0" smtClean="0"/>
              <a:t>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270501"/>
            <a:ext cx="8001056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en-US" altLang="ko-KR" dirty="0" err="1"/>
              <a:t>FileInputStream</a:t>
            </a:r>
            <a:r>
              <a:rPr lang="ko-KR" altLang="en-US" dirty="0"/>
              <a:t>과 </a:t>
            </a:r>
            <a:r>
              <a:rPr lang="en-US" altLang="ko-KR" dirty="0" err="1"/>
              <a:t>FileOutputStream</a:t>
            </a:r>
            <a:r>
              <a:rPr lang="ko-KR" altLang="en-US" dirty="0"/>
              <a:t>을 이용하여 이미지 파일을 복사하라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/>
              <a:t>실행</a:t>
            </a:r>
            <a:r>
              <a:rPr lang="en-US" altLang="ko-KR" b="1" dirty="0"/>
              <a:t> </a:t>
            </a:r>
            <a:r>
              <a:rPr lang="ko-KR" altLang="en-US" b="1" dirty="0"/>
              <a:t>전에 미리 </a:t>
            </a:r>
            <a:r>
              <a:rPr lang="en-US" altLang="ko-KR" b="1" dirty="0"/>
              <a:t>c:\Temp </a:t>
            </a:r>
            <a:r>
              <a:rPr lang="ko-KR" altLang="en-US" b="1" dirty="0"/>
              <a:t>디렉터리에 </a:t>
            </a:r>
            <a:r>
              <a:rPr lang="en-US" altLang="ko-KR" b="1" dirty="0"/>
              <a:t>img.jpg</a:t>
            </a:r>
            <a:r>
              <a:rPr lang="ko-KR" altLang="en-US" b="1" dirty="0" err="1"/>
              <a:t>를</a:t>
            </a:r>
            <a:r>
              <a:rPr lang="ko-KR" altLang="en-US" b="1" dirty="0"/>
              <a:t> </a:t>
            </a:r>
            <a:r>
              <a:rPr lang="ko-KR" altLang="en-US" b="1" dirty="0" smtClean="0"/>
              <a:t>준비하라</a:t>
            </a:r>
            <a:r>
              <a:rPr lang="en-US" altLang="ko-KR" b="1" dirty="0" smtClean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92080" y="4653136"/>
            <a:ext cx="3707904" cy="1944216"/>
          </a:xfrm>
          <a:prstGeom prst="rect">
            <a:avLst/>
          </a:prstGeom>
          <a:solidFill>
            <a:srgbClr val="DAEEC4"/>
          </a:solidFill>
        </p:spPr>
        <p:txBody>
          <a:bodyPr>
            <a:noAutofit/>
          </a:bodyPr>
          <a:lstStyle/>
          <a:p>
            <a:r>
              <a:rPr lang="en-US" altLang="ko-KR" sz="1050" dirty="0"/>
              <a:t>c</a:t>
            </a:r>
            <a:r>
              <a:rPr lang="en-US" altLang="ko-KR" sz="1050" dirty="0" smtClean="0"/>
              <a:t>:\Temp\img.jpg</a:t>
            </a:r>
            <a:r>
              <a:rPr lang="ko-KR" altLang="en-US" sz="1050" dirty="0"/>
              <a:t>를 </a:t>
            </a:r>
            <a:r>
              <a:rPr lang="en-US" altLang="ko-KR" sz="1050" dirty="0"/>
              <a:t>c</a:t>
            </a:r>
            <a:r>
              <a:rPr lang="en-US" altLang="ko-KR" sz="1050" dirty="0" smtClean="0"/>
              <a:t>:\Temp\back.jpg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복사하였습니다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66937" y="3891989"/>
            <a:ext cx="3641919" cy="459700"/>
          </a:xfrm>
          <a:prstGeom prst="wedgeRoundRectCallout">
            <a:avLst>
              <a:gd name="adj1" fmla="val -66449"/>
              <a:gd name="adj2" fmla="val -96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50" dirty="0" smtClean="0"/>
              <a:t>한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바이트씩 복사하므로 실행 시간이 많이 걸리는 것을 느낄 수 있다</a:t>
            </a:r>
            <a:r>
              <a:rPr lang="en-US" altLang="ko-KR" sz="1050" dirty="0" smtClean="0"/>
              <a:t>. </a:t>
            </a:r>
            <a:r>
              <a:rPr lang="ko-KR" altLang="en-US" sz="1050" dirty="0" err="1" smtClean="0"/>
              <a:t>고속복사는</a:t>
            </a:r>
            <a:r>
              <a:rPr lang="ko-KR" altLang="en-US" sz="1050" dirty="0" smtClean="0"/>
              <a:t> 예제 </a:t>
            </a:r>
            <a:r>
              <a:rPr lang="en-US" altLang="ko-KR" sz="1050" dirty="0" smtClean="0"/>
              <a:t>13-8</a:t>
            </a:r>
            <a:r>
              <a:rPr lang="ko-KR" altLang="en-US" sz="1050" dirty="0" smtClean="0"/>
              <a:t>을 보라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  <p:sp>
        <p:nvSpPr>
          <p:cNvPr id="6" name="오른쪽 중괄호 5"/>
          <p:cNvSpPr/>
          <p:nvPr/>
        </p:nvSpPr>
        <p:spPr>
          <a:xfrm>
            <a:off x="3347864" y="3844243"/>
            <a:ext cx="216024" cy="432048"/>
          </a:xfrm>
          <a:prstGeom prst="rightBrace">
            <a:avLst>
              <a:gd name="adj1" fmla="val 1831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5010998"/>
            <a:ext cx="2376264" cy="14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514528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13-8 : </a:t>
            </a:r>
            <a:r>
              <a:rPr lang="ko-KR" altLang="en-US" sz="2400" dirty="0"/>
              <a:t>고속 복사를 위한 블록 단위 바이너리 파일 복사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268760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13-7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10KB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씩 읽고 쓰도록 수정하여 고속으로 파일을 복사하라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040" y="1700808"/>
            <a:ext cx="75303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smtClean="0"/>
              <a:t>BlockBinaryCopy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src = new File( "c</a:t>
            </a:r>
            <a:r>
              <a:rPr lang="en-US" altLang="ko-KR" sz="1200" dirty="0" smtClean="0"/>
              <a:t>:\\Temp\\img.jpg</a:t>
            </a:r>
            <a:r>
              <a:rPr lang="en-US" altLang="ko-KR" sz="1200" dirty="0"/>
              <a:t>"); // </a:t>
            </a:r>
            <a:r>
              <a:rPr lang="ko-KR" altLang="en-US" sz="1200" dirty="0"/>
              <a:t>원본 파일</a:t>
            </a:r>
          </a:p>
          <a:p>
            <a:pPr defTabSz="180000"/>
            <a:r>
              <a:rPr lang="en-US" altLang="ko-KR" sz="1200" dirty="0" smtClean="0"/>
              <a:t>		File </a:t>
            </a:r>
            <a:r>
              <a:rPr lang="en-US" altLang="ko-KR" sz="1200" dirty="0"/>
              <a:t>dest = new File("c</a:t>
            </a:r>
            <a:r>
              <a:rPr lang="en-US" altLang="ko-KR" sz="1200" dirty="0" smtClean="0"/>
              <a:t>:\\Temp\\back.jpg</a:t>
            </a:r>
            <a:r>
              <a:rPr lang="en-US" altLang="ko-KR" sz="1200" dirty="0"/>
              <a:t>"); // </a:t>
            </a:r>
            <a:r>
              <a:rPr lang="ko-KR" altLang="en-US" sz="1200" dirty="0"/>
              <a:t>복사 파일</a:t>
            </a:r>
          </a:p>
          <a:p>
            <a:pPr defTabSz="180000"/>
            <a:r>
              <a:rPr lang="en-US" altLang="ko-KR" sz="1200" dirty="0" smtClean="0"/>
              <a:t>		try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FileInputStream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fi = new 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); // </a:t>
            </a:r>
            <a:r>
              <a:rPr lang="ko-KR" altLang="en-US" sz="1200" dirty="0"/>
              <a:t>파일 입력 바이트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FileOutputStream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FileOutputStream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dest</a:t>
            </a:r>
            <a:r>
              <a:rPr lang="en-US" altLang="ko-KR" sz="1200" dirty="0"/>
              <a:t>); // </a:t>
            </a:r>
            <a:r>
              <a:rPr lang="ko-KR" altLang="en-US" sz="1200" dirty="0"/>
              <a:t>파일 출력 바이트 </a:t>
            </a:r>
            <a:r>
              <a:rPr lang="ko-KR" altLang="en-US" sz="1200" dirty="0" err="1"/>
              <a:t>스트림</a:t>
            </a:r>
            <a:r>
              <a:rPr lang="ko-KR" altLang="en-US" sz="1200" dirty="0"/>
              <a:t> 생성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byte </a:t>
            </a:r>
            <a:r>
              <a:rPr lang="en-US" altLang="ko-KR" sz="1200" b="1" dirty="0"/>
              <a:t>[] 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 = new byte [1024*10]; </a:t>
            </a:r>
            <a:r>
              <a:rPr lang="en-US" altLang="ko-KR" sz="1200" dirty="0"/>
              <a:t>// 10KB </a:t>
            </a:r>
            <a:r>
              <a:rPr lang="ko-KR" altLang="en-US" sz="1200" dirty="0"/>
              <a:t>버퍼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while(true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fi.read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buf</a:t>
            </a:r>
            <a:r>
              <a:rPr lang="en-US" altLang="ko-KR" sz="1200" b="1" dirty="0"/>
              <a:t>)</a:t>
            </a:r>
            <a:r>
              <a:rPr lang="en-US" altLang="ko-KR" sz="1200" dirty="0"/>
              <a:t>; // </a:t>
            </a:r>
            <a:r>
              <a:rPr lang="ko-KR" altLang="en-US" sz="1200" dirty="0"/>
              <a:t>버퍼 크기만큼 읽기</a:t>
            </a:r>
            <a:r>
              <a:rPr lang="en-US" altLang="ko-KR" sz="1200" dirty="0"/>
              <a:t>. n</a:t>
            </a:r>
            <a:r>
              <a:rPr lang="ko-KR" altLang="en-US" sz="1200" dirty="0"/>
              <a:t>은 실제 읽은 바이트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fo.write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buf</a:t>
            </a:r>
            <a:r>
              <a:rPr lang="en-US" altLang="ko-KR" sz="1200" b="1" dirty="0"/>
              <a:t>, 0, n);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buf</a:t>
            </a:r>
            <a:r>
              <a:rPr lang="en-US" altLang="ko-KR" sz="1200" dirty="0"/>
              <a:t>[0]</a:t>
            </a:r>
            <a:r>
              <a:rPr lang="ko-KR" altLang="en-US" sz="1200" dirty="0"/>
              <a:t>부터 </a:t>
            </a:r>
            <a:r>
              <a:rPr lang="en-US" altLang="ko-KR" sz="1200" dirty="0"/>
              <a:t>n </a:t>
            </a:r>
            <a:r>
              <a:rPr lang="ko-KR" altLang="en-US" sz="1200" dirty="0"/>
              <a:t>바이트 쓰기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if(n </a:t>
            </a:r>
            <a:r>
              <a:rPr lang="en-US" altLang="ko-KR" sz="1200" b="1" dirty="0"/>
              <a:t>&lt; </a:t>
            </a:r>
            <a:r>
              <a:rPr lang="en-US" altLang="ko-KR" sz="1200" b="1" dirty="0" err="1"/>
              <a:t>buf.length</a:t>
            </a:r>
            <a:r>
              <a:rPr lang="en-US" altLang="ko-KR" sz="1200" b="1" dirty="0"/>
              <a:t>)</a:t>
            </a:r>
          </a:p>
          <a:p>
            <a:pPr defTabSz="180000"/>
            <a:r>
              <a:rPr lang="en-US" altLang="ko-KR" sz="1200" b="1" dirty="0" smtClean="0"/>
              <a:t>					break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 크기보다 작게 읽었기 때문에 파일 끝에 도달</a:t>
            </a:r>
            <a:r>
              <a:rPr lang="en-US" altLang="ko-KR" sz="1200" dirty="0"/>
              <a:t>. </a:t>
            </a:r>
            <a:r>
              <a:rPr lang="ko-KR" altLang="en-US" sz="1200" dirty="0"/>
              <a:t>복사 종료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fo.close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src.getPath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를 </a:t>
            </a:r>
            <a:r>
              <a:rPr lang="en-US" altLang="ko-KR" sz="1200" dirty="0"/>
              <a:t>" + </a:t>
            </a:r>
            <a:r>
              <a:rPr lang="en-US" altLang="ko-KR" sz="1200" dirty="0" err="1"/>
              <a:t>dest.getPath</a:t>
            </a:r>
            <a:r>
              <a:rPr lang="en-US" altLang="ko-KR" sz="1200" dirty="0"/>
              <a:t>() + "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 </a:t>
            </a:r>
            <a:r>
              <a:rPr lang="en-US" altLang="ko-KR" sz="1200" dirty="0"/>
              <a:t>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 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42040" y="6104329"/>
            <a:ext cx="7530360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:\Temp\img.jpg</a:t>
            </a:r>
            <a:r>
              <a:rPr lang="ko-KR" altLang="en-US" sz="1200" dirty="0"/>
              <a:t>를 </a:t>
            </a:r>
            <a:r>
              <a:rPr lang="en-US" altLang="ko-KR" sz="1200" dirty="0"/>
              <a:t>c</a:t>
            </a:r>
            <a:r>
              <a:rPr lang="en-US" altLang="ko-KR" sz="1200" dirty="0" smtClean="0"/>
              <a:t>:\Temp\back.jpg</a:t>
            </a:r>
            <a:r>
              <a:rPr lang="ko-KR" altLang="en-US" sz="1200" dirty="0"/>
              <a:t>로 복사하였습니다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497665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5245236" cy="464347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TCP/IP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시스템 간에 데이터가 손상없이 안전하게 전송되도록 하는 통신 프로토콜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TCP</a:t>
            </a:r>
            <a:r>
              <a:rPr lang="ko-KR" altLang="en-US" dirty="0" smtClean="0"/>
              <a:t>에서 동작하는 응용프로그램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e-mail, FTP,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r>
              <a:rPr lang="en-US" altLang="ko-KR" dirty="0" smtClean="0"/>
              <a:t>TCP/IP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연결형</a:t>
            </a:r>
            <a:r>
              <a:rPr lang="ko-KR" altLang="en-US" dirty="0" smtClean="0"/>
              <a:t> 통신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번 연결 후 계속 데이터 전송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보낸 순서대로 받아 </a:t>
            </a:r>
            <a:r>
              <a:rPr lang="ko-KR" altLang="en-US" dirty="0" err="1" smtClean="0"/>
              <a:t>응용프로그램에게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348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772816"/>
            <a:ext cx="2537518" cy="320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상에서 유일하게 식별될 수 있는 컴퓨터 주소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숫자로 구성된 주소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4</a:t>
            </a:r>
            <a:r>
              <a:rPr lang="ko-KR" altLang="en-US" dirty="0" smtClean="0"/>
              <a:t>개의 숫자가 </a:t>
            </a:r>
            <a:r>
              <a:rPr lang="en-US" altLang="ko-KR" dirty="0" smtClean="0"/>
              <a:t>‘.’</a:t>
            </a:r>
            <a:r>
              <a:rPr lang="ko-KR" altLang="en-US" dirty="0" smtClean="0"/>
              <a:t>으로 연결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dirty="0" smtClean="0"/>
              <a:t>) 192.156.11.15</a:t>
            </a:r>
          </a:p>
          <a:p>
            <a:pPr lvl="1"/>
            <a:r>
              <a:rPr lang="ko-KR" altLang="en-US" dirty="0"/>
              <a:t>숫자로 된 주소는 기억하기 </a:t>
            </a:r>
            <a:r>
              <a:rPr lang="ko-KR" altLang="en-US" dirty="0" smtClean="0"/>
              <a:t>어려우므로 </a:t>
            </a:r>
            <a:r>
              <a:rPr lang="en-US" altLang="ko-KR" sz="2000" dirty="0"/>
              <a:t>www.naver.com</a:t>
            </a:r>
            <a:r>
              <a:rPr lang="ko-KR" altLang="en-US" dirty="0"/>
              <a:t>과 같은 문자열로 구성된 도메인 이름으로 바꿔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sz="1400" dirty="0" smtClean="0"/>
              <a:t>DNS</a:t>
            </a:r>
            <a:r>
              <a:rPr lang="en-US" altLang="ko-KR" dirty="0" smtClean="0"/>
              <a:t>(</a:t>
            </a:r>
            <a:r>
              <a:rPr lang="en-US" altLang="ko-KR" sz="1400" dirty="0" smtClean="0"/>
              <a:t>Domain </a:t>
            </a:r>
            <a:r>
              <a:rPr lang="en-US" altLang="ko-KR" sz="1400" dirty="0"/>
              <a:t>Name </a:t>
            </a:r>
            <a:r>
              <a:rPr lang="en-US" altLang="ko-KR" sz="1400" dirty="0" smtClean="0"/>
              <a:t>System</a:t>
            </a:r>
            <a:r>
              <a:rPr lang="en-US" altLang="ko-KR" dirty="0" smtClean="0"/>
              <a:t>)</a:t>
            </a:r>
          </a:p>
          <a:p>
            <a:pPr lvl="3"/>
            <a:r>
              <a:rPr lang="ko-KR" altLang="en-US" dirty="0"/>
              <a:t>문자열로 구성된 도메인 이름을 </a:t>
            </a:r>
            <a:r>
              <a:rPr lang="ko-KR" altLang="en-US" dirty="0" smtClean="0"/>
              <a:t>숫자로 구성된 </a:t>
            </a:r>
            <a:r>
              <a:rPr lang="en-US" altLang="ko-KR" sz="1600" dirty="0"/>
              <a:t>IP </a:t>
            </a:r>
            <a:r>
              <a:rPr lang="ko-KR" altLang="en-US" dirty="0"/>
              <a:t>주소로 자동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</a:t>
            </a:r>
            <a:r>
              <a:rPr lang="en-US" altLang="ko-KR" dirty="0" smtClean="0"/>
              <a:t>32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4(IPv4)</a:t>
            </a:r>
            <a:r>
              <a:rPr lang="ko-KR" altLang="en-US" dirty="0" smtClean="0"/>
              <a:t>가 사용되고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IP </a:t>
            </a:r>
            <a:r>
              <a:rPr lang="ko-KR" altLang="en-US" dirty="0" smtClean="0"/>
              <a:t>주소 고갈로 인해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비트의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6(IPv6)</a:t>
            </a:r>
            <a:r>
              <a:rPr lang="ko-KR" altLang="en-US" dirty="0" smtClean="0"/>
              <a:t>이 점점 사용되는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자신의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주소를 간단히 </a:t>
            </a:r>
            <a:r>
              <a:rPr lang="en-US" altLang="ko-KR" dirty="0" smtClean="0"/>
              <a:t>localhost</a:t>
            </a:r>
            <a:r>
              <a:rPr lang="ko-KR" altLang="en-US" dirty="0" smtClean="0"/>
              <a:t>라는 이름으로 사용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개발자의 의도적 타입 변환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() </a:t>
            </a:r>
            <a:r>
              <a:rPr lang="ko-KR" altLang="en-US" sz="1800" dirty="0"/>
              <a:t>안에 개발자가 </a:t>
            </a:r>
            <a:r>
              <a:rPr lang="ko-KR" altLang="en-US" sz="1800" dirty="0" smtClean="0"/>
              <a:t>명시적으로 타입 변환 지정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483970" y="2551509"/>
            <a:ext cx="42092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b = n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dirty="0"/>
              <a:t>자동 변환 안 됨</a:t>
            </a:r>
            <a:endParaRPr lang="en-US" altLang="ko-KR" sz="1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57" y="2779454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2219737" y="3311406"/>
            <a:ext cx="1978527" cy="306467"/>
          </a:xfrm>
          <a:prstGeom prst="wedgeRoundRectCallout">
            <a:avLst>
              <a:gd name="adj1" fmla="val -52256"/>
              <a:gd name="adj2" fmla="val -152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byte 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108873" y="4385429"/>
            <a:ext cx="40012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byte b = (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byte</a:t>
            </a:r>
            <a:r>
              <a:rPr lang="en-US" altLang="ko-KR" sz="1600" dirty="0" smtClean="0"/>
              <a:t>)n; </a:t>
            </a:r>
            <a:r>
              <a:rPr lang="ko-KR" altLang="en-US" sz="1600" dirty="0" smtClean="0"/>
              <a:t>에 따른 손실</a:t>
            </a:r>
            <a:endParaRPr lang="ko-KR" altLang="en-US" sz="16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08873" y="4941169"/>
            <a:ext cx="4001220" cy="1296143"/>
            <a:chOff x="3801838" y="4437112"/>
            <a:chExt cx="4001220" cy="1296143"/>
          </a:xfrm>
        </p:grpSpPr>
        <p:grpSp>
          <p:nvGrpSpPr>
            <p:cNvPr id="10" name="그룹 9"/>
            <p:cNvGrpSpPr/>
            <p:nvPr/>
          </p:nvGrpSpPr>
          <p:grpSpPr>
            <a:xfrm>
              <a:off x="3801838" y="4505720"/>
              <a:ext cx="4001220" cy="1128484"/>
              <a:chOff x="3801838" y="4505720"/>
              <a:chExt cx="4001220" cy="112848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5009582" y="4525099"/>
                <a:ext cx="133722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0x0000</a:t>
                </a:r>
                <a:r>
                  <a:rPr lang="en-US" altLang="ko-KR" sz="1600" b="1" dirty="0" smtClean="0"/>
                  <a:t>012C</a:t>
                </a:r>
                <a:endParaRPr lang="ko-KR" altLang="en-US" sz="16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608779" y="450572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n</a:t>
                </a:r>
                <a:endParaRPr lang="ko-KR" altLang="en-US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23834" y="4555876"/>
                <a:ext cx="6623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32</a:t>
                </a:r>
                <a:r>
                  <a:rPr lang="ko-KR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비트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89575" y="5295650"/>
                <a:ext cx="64472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0x</a:t>
                </a:r>
                <a:r>
                  <a:rPr lang="en-US" altLang="ko-KR" sz="1600" b="1" dirty="0" smtClean="0"/>
                  <a:t>2C</a:t>
                </a:r>
                <a:endParaRPr lang="ko-KR" altLang="en-US" sz="1600" b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603969" y="527475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b</a:t>
                </a:r>
                <a:endParaRPr lang="ko-KR" altLang="en-US" sz="16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23834" y="5326427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8</a:t>
                </a:r>
                <a:r>
                  <a:rPr lang="ko-KR" alt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비트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5689575" y="4916204"/>
                <a:ext cx="542788" cy="360939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801838" y="4536497"/>
                <a:ext cx="8018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smtClean="0"/>
                  <a:t>정수 </a:t>
                </a:r>
                <a:r>
                  <a:rPr lang="en-US" altLang="ko-KR" sz="1200" dirty="0" smtClean="0">
                    <a:solidFill>
                      <a:srgbClr val="FF0000"/>
                    </a:solidFill>
                  </a:rPr>
                  <a:t>300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086195" y="5326427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smtClean="0"/>
                  <a:t>정수 </a:t>
                </a:r>
                <a:r>
                  <a:rPr lang="en-US" altLang="ko-KR" sz="1200" dirty="0" smtClean="0">
                    <a:solidFill>
                      <a:srgbClr val="FF0000"/>
                    </a:solidFill>
                  </a:rPr>
                  <a:t>44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모서리가 둥근 직사각형 11"/>
            <p:cNvSpPr/>
            <p:nvPr/>
          </p:nvSpPr>
          <p:spPr>
            <a:xfrm>
              <a:off x="3801838" y="4437112"/>
              <a:ext cx="4001220" cy="12961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228184" y="4368771"/>
            <a:ext cx="22322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double d = 1.9;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)d; </a:t>
            </a:r>
            <a:r>
              <a:rPr lang="en-US" altLang="ko-KR" sz="1400" dirty="0" smtClean="0"/>
              <a:t> // n = 1</a:t>
            </a: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444208" y="5442406"/>
            <a:ext cx="1676234" cy="510778"/>
          </a:xfrm>
          <a:prstGeom prst="wedgeRoundRectCallout">
            <a:avLst>
              <a:gd name="adj1" fmla="val -12876"/>
              <a:gd name="adj2" fmla="val -1643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/>
              <a:t>강제 타입 변환으로 </a:t>
            </a:r>
            <a:endParaRPr lang="en-US" altLang="ko-KR" sz="1200" dirty="0"/>
          </a:p>
          <a:p>
            <a:r>
              <a:rPr lang="ko-KR" altLang="en-US" sz="1200" dirty="0" err="1" smtClean="0"/>
              <a:t>소숫점</a:t>
            </a:r>
            <a:r>
              <a:rPr lang="ko-KR" altLang="en-US" sz="1200" dirty="0" smtClean="0"/>
              <a:t> 이하 </a:t>
            </a:r>
            <a:r>
              <a:rPr lang="en-US" altLang="ko-KR" sz="1200" dirty="0" smtClean="0"/>
              <a:t>0.9 </a:t>
            </a:r>
            <a:r>
              <a:rPr lang="ko-KR" altLang="en-US" sz="1200" dirty="0"/>
              <a:t>손실</a:t>
            </a:r>
          </a:p>
        </p:txBody>
      </p:sp>
    </p:spTree>
    <p:extLst>
      <p:ext uri="{BB962C8B-B14F-4D97-AF65-F5344CB8AC3E}">
        <p14:creationId xmlns:p14="http://schemas.microsoft.com/office/powerpoint/2010/main" val="30984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1844824"/>
            <a:ext cx="5371487" cy="41764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컴퓨터의 </a:t>
            </a:r>
            <a:r>
              <a:rPr lang="en-US" altLang="ko-KR" dirty="0"/>
              <a:t>IP </a:t>
            </a:r>
            <a:r>
              <a:rPr lang="ko-KR" altLang="en-US" dirty="0"/>
              <a:t>주소 확인하기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내 컴퓨터의 윈도우에서 명령창을 열어 </a:t>
            </a:r>
            <a:r>
              <a:rPr lang="en-US" altLang="ko-KR" dirty="0" err="1" smtClean="0"/>
              <a:t>ipconfig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 수행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07704" y="530120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53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79832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포트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통신하는 프로그램 간에 가상의 </a:t>
            </a:r>
            <a:r>
              <a:rPr lang="ko-KR" altLang="en-US" dirty="0" err="1" smtClean="0"/>
              <a:t>연결단</a:t>
            </a:r>
            <a:r>
              <a:rPr lang="ko-KR" altLang="en-US" dirty="0" smtClean="0"/>
              <a:t> 포트 생성</a:t>
            </a:r>
            <a:endParaRPr lang="en-US" altLang="ko-KR" dirty="0" smtClean="0"/>
          </a:p>
          <a:p>
            <a:pPr lvl="2"/>
            <a:r>
              <a:rPr lang="en-US" altLang="ko-KR" dirty="0"/>
              <a:t>IP </a:t>
            </a:r>
            <a:r>
              <a:rPr lang="ko-KR" altLang="en-US" dirty="0"/>
              <a:t>주소는 네트워크 상의 컴퓨터 또는 시스템을 식별하는 주소</a:t>
            </a:r>
            <a:endParaRPr lang="en-US" altLang="ko-KR" dirty="0"/>
          </a:p>
          <a:p>
            <a:pPr lvl="2"/>
            <a:r>
              <a:rPr lang="ko-KR" altLang="en-US" dirty="0" smtClean="0"/>
              <a:t>포트 번호를 이용하여 통신할 응용프로그램 식별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응용프로그램은 하나 </a:t>
            </a:r>
            <a:r>
              <a:rPr lang="ko-KR" altLang="en-US" dirty="0" smtClean="0"/>
              <a:t>이상의 포트 생성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포트를 이용하여 상대방 응용프로그램과 데이터 교환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</a:t>
            </a:r>
            <a:r>
              <a:rPr lang="en-US" altLang="ko-KR" dirty="0" smtClean="0"/>
              <a:t>(well-known ports)</a:t>
            </a:r>
          </a:p>
          <a:p>
            <a:pPr lvl="2"/>
            <a:r>
              <a:rPr lang="ko-KR" altLang="en-US" dirty="0" smtClean="0"/>
              <a:t>시스템이 사용하는 포트 번호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응용프로그램에서                                                        사용하는 포트 번호</a:t>
            </a:r>
            <a:endParaRPr lang="en-US" altLang="ko-KR" dirty="0" smtClean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1023 </a:t>
            </a:r>
            <a:r>
              <a:rPr lang="ko-KR" altLang="en-US" dirty="0"/>
              <a:t>사이의 포트 번호</a:t>
            </a:r>
            <a:endParaRPr lang="en-US" altLang="ko-KR" dirty="0"/>
          </a:p>
          <a:p>
            <a:pPr lvl="3"/>
            <a:r>
              <a:rPr lang="en-US" altLang="ko-KR" dirty="0" smtClean="0"/>
              <a:t>ex) SSH</a:t>
            </a:r>
            <a:r>
              <a:rPr lang="ko-KR" altLang="en-US" dirty="0" smtClean="0"/>
              <a:t> </a:t>
            </a:r>
            <a:r>
              <a:rPr lang="en-US" altLang="ko-KR" dirty="0" smtClean="0"/>
              <a:t>22, HTTP 80, FTP 21</a:t>
            </a:r>
          </a:p>
          <a:p>
            <a:pPr lvl="2"/>
            <a:r>
              <a:rPr lang="ko-KR" altLang="en-US" dirty="0" smtClean="0"/>
              <a:t>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알려진 포트 번호는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개발자가 사용하지 않는 것이 좋음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충돌 가능성 있음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933056"/>
            <a:ext cx="323501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포트를 </a:t>
            </a:r>
            <a:r>
              <a:rPr lang="ko-KR" altLang="en-US" dirty="0"/>
              <a:t>이용한 통신</a:t>
            </a:r>
          </a:p>
        </p:txBody>
      </p:sp>
      <p:sp>
        <p:nvSpPr>
          <p:cNvPr id="277" name="슬라이드 번호 개체 틀 27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352</a:t>
            </a:fld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99714" y="4142704"/>
            <a:ext cx="2650565" cy="5282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640805" y="2548408"/>
            <a:ext cx="2678025" cy="2176736"/>
          </a:xfrm>
          <a:prstGeom prst="roundRect">
            <a:avLst>
              <a:gd name="adj" fmla="val 56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99714" y="2589621"/>
            <a:ext cx="2650565" cy="6599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29999" y="2740449"/>
            <a:ext cx="1210588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putty </a:t>
            </a:r>
            <a:r>
              <a:rPr lang="ko-KR" altLang="en-US" sz="1400" dirty="0" err="1" smtClean="0"/>
              <a:t>터미날</a:t>
            </a:r>
            <a:endParaRPr lang="ko-KR" altLang="en-US" sz="1400" dirty="0"/>
          </a:p>
        </p:txBody>
      </p:sp>
      <p:sp>
        <p:nvSpPr>
          <p:cNvPr id="52" name="타원 51"/>
          <p:cNvSpPr/>
          <p:nvPr/>
        </p:nvSpPr>
        <p:spPr>
          <a:xfrm>
            <a:off x="2774215" y="2678313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3522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3" name="직선 연결선 52"/>
          <p:cNvCxnSpPr>
            <a:stCxn id="48" idx="3"/>
            <a:endCxn id="52" idx="2"/>
          </p:cNvCxnSpPr>
          <p:nvPr/>
        </p:nvCxnSpPr>
        <p:spPr>
          <a:xfrm flipV="1">
            <a:off x="2040587" y="2894337"/>
            <a:ext cx="73362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구름 54"/>
          <p:cNvSpPr/>
          <p:nvPr/>
        </p:nvSpPr>
        <p:spPr>
          <a:xfrm>
            <a:off x="3926343" y="3249605"/>
            <a:ext cx="1296144" cy="864096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3730" y="4252945"/>
            <a:ext cx="1324402" cy="307777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크롬 브라우저</a:t>
            </a:r>
            <a:endParaRPr lang="ko-KR" altLang="en-US" sz="1400" dirty="0"/>
          </a:p>
        </p:txBody>
      </p:sp>
      <p:sp>
        <p:nvSpPr>
          <p:cNvPr id="58" name="타원 57"/>
          <p:cNvSpPr/>
          <p:nvPr/>
        </p:nvSpPr>
        <p:spPr>
          <a:xfrm>
            <a:off x="2787946" y="4190809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2451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59" name="직선 연결선 58"/>
          <p:cNvCxnSpPr>
            <a:stCxn id="56" idx="3"/>
            <a:endCxn id="58" idx="2"/>
          </p:cNvCxnSpPr>
          <p:nvPr/>
        </p:nvCxnSpPr>
        <p:spPr>
          <a:xfrm flipV="1">
            <a:off x="2168132" y="4406833"/>
            <a:ext cx="6198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34655" y="2757796"/>
            <a:ext cx="114486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리눅스 서버</a:t>
            </a:r>
            <a:endParaRPr lang="ko-KR" altLang="en-US" sz="1400" dirty="0"/>
          </a:p>
        </p:txBody>
      </p:sp>
      <p:sp>
        <p:nvSpPr>
          <p:cNvPr id="61" name="타원 60"/>
          <p:cNvSpPr/>
          <p:nvPr/>
        </p:nvSpPr>
        <p:spPr>
          <a:xfrm>
            <a:off x="5798551" y="2695661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22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>
            <a:stCxn id="60" idx="1"/>
            <a:endCxn id="61" idx="6"/>
          </p:cNvCxnSpPr>
          <p:nvPr/>
        </p:nvCxnSpPr>
        <p:spPr>
          <a:xfrm flipH="1">
            <a:off x="6230599" y="2911685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34655" y="3527765"/>
            <a:ext cx="12767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HTTP </a:t>
            </a:r>
            <a:r>
              <a:rPr lang="ko-KR" altLang="en-US" sz="1400" dirty="0" smtClean="0"/>
              <a:t>웹 서버</a:t>
            </a:r>
            <a:endParaRPr lang="ko-KR" altLang="en-US" sz="1400" dirty="0"/>
          </a:p>
        </p:txBody>
      </p:sp>
      <p:sp>
        <p:nvSpPr>
          <p:cNvPr id="65" name="타원 64"/>
          <p:cNvSpPr/>
          <p:nvPr/>
        </p:nvSpPr>
        <p:spPr>
          <a:xfrm>
            <a:off x="5798551" y="346563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80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>
            <a:stCxn id="63" idx="1"/>
            <a:endCxn id="65" idx="6"/>
          </p:cNvCxnSpPr>
          <p:nvPr/>
        </p:nvCxnSpPr>
        <p:spPr>
          <a:xfrm flipH="1">
            <a:off x="6230599" y="368165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734655" y="4265815"/>
            <a:ext cx="1277722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브로커</a:t>
            </a:r>
            <a:endParaRPr lang="ko-KR" altLang="en-US" sz="1400" dirty="0"/>
          </a:p>
        </p:txBody>
      </p:sp>
      <p:sp>
        <p:nvSpPr>
          <p:cNvPr id="68" name="타원 67"/>
          <p:cNvSpPr/>
          <p:nvPr/>
        </p:nvSpPr>
        <p:spPr>
          <a:xfrm>
            <a:off x="5798551" y="4203680"/>
            <a:ext cx="432048" cy="432048"/>
          </a:xfrm>
          <a:prstGeom prst="ellipse">
            <a:avLst/>
          </a:prstGeom>
          <a:solidFill>
            <a:srgbClr val="DAE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1883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>
            <a:stCxn id="67" idx="1"/>
            <a:endCxn id="68" idx="6"/>
          </p:cNvCxnSpPr>
          <p:nvPr/>
        </p:nvCxnSpPr>
        <p:spPr>
          <a:xfrm flipH="1">
            <a:off x="6230599" y="4419704"/>
            <a:ext cx="50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58" idx="6"/>
          </p:cNvCxnSpPr>
          <p:nvPr/>
        </p:nvCxnSpPr>
        <p:spPr>
          <a:xfrm flipV="1">
            <a:off x="3219994" y="3945980"/>
            <a:ext cx="874572" cy="4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1" idx="2"/>
          </p:cNvCxnSpPr>
          <p:nvPr/>
        </p:nvCxnSpPr>
        <p:spPr>
          <a:xfrm flipV="1">
            <a:off x="5057519" y="2911685"/>
            <a:ext cx="741032" cy="45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5" idx="2"/>
            <a:endCxn id="55" idx="0"/>
          </p:cNvCxnSpPr>
          <p:nvPr/>
        </p:nvCxnSpPr>
        <p:spPr>
          <a:xfrm flipH="1" flipV="1">
            <a:off x="5221407" y="3681653"/>
            <a:ext cx="5771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8" idx="2"/>
          </p:cNvCxnSpPr>
          <p:nvPr/>
        </p:nvCxnSpPr>
        <p:spPr>
          <a:xfrm flipH="1" flipV="1">
            <a:off x="4934455" y="3993540"/>
            <a:ext cx="864096" cy="42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34528" y="3239806"/>
            <a:ext cx="2162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1(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203.1.1.110)</a:t>
            </a:r>
            <a:endParaRPr lang="ko-KR" alt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2745453" y="22406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742705" y="22179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5830303" y="4753485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 smtClean="0"/>
              <a:t>3(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113.67.23.120)</a:t>
            </a:r>
            <a:endParaRPr lang="ko-KR" altLang="en-US" sz="1400" dirty="0"/>
          </a:p>
        </p:txBody>
      </p:sp>
      <p:cxnSp>
        <p:nvCxnSpPr>
          <p:cNvPr id="78" name="직선 연결선 77"/>
          <p:cNvCxnSpPr>
            <a:stCxn id="55" idx="3"/>
          </p:cNvCxnSpPr>
          <p:nvPr/>
        </p:nvCxnSpPr>
        <p:spPr>
          <a:xfrm flipV="1">
            <a:off x="4574415" y="2740449"/>
            <a:ext cx="168508" cy="558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H="1" flipV="1">
            <a:off x="4104145" y="2824979"/>
            <a:ext cx="242401" cy="50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73443" y="2317187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…….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829999" y="471046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컴퓨터</a:t>
            </a:r>
            <a:r>
              <a:rPr lang="en-US" altLang="ko-KR" sz="1400" dirty="0"/>
              <a:t>2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IP</a:t>
            </a:r>
            <a:r>
              <a:rPr lang="en-US" altLang="ko-KR" sz="1400" dirty="0" smtClean="0"/>
              <a:t>: 113.25.67.211)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2787468" y="38188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포트</a:t>
            </a:r>
            <a:endParaRPr lang="ko-KR" altLang="en-US" sz="1400" b="1" dirty="0"/>
          </a:p>
        </p:txBody>
      </p:sp>
      <p:sp>
        <p:nvSpPr>
          <p:cNvPr id="83" name="자유형 82"/>
          <p:cNvSpPr/>
          <p:nvPr/>
        </p:nvSpPr>
        <p:spPr>
          <a:xfrm>
            <a:off x="2146570" y="2912577"/>
            <a:ext cx="4572000" cy="665910"/>
          </a:xfrm>
          <a:custGeom>
            <a:avLst/>
            <a:gdLst>
              <a:gd name="connsiteX0" fmla="*/ 0 w 4572000"/>
              <a:gd name="connsiteY0" fmla="*/ 18691 h 665910"/>
              <a:gd name="connsiteX1" fmla="*/ 836579 w 4572000"/>
              <a:gd name="connsiteY1" fmla="*/ 44632 h 665910"/>
              <a:gd name="connsiteX2" fmla="*/ 1964987 w 4572000"/>
              <a:gd name="connsiteY2" fmla="*/ 407797 h 665910"/>
              <a:gd name="connsiteX3" fmla="*/ 2542162 w 4572000"/>
              <a:gd name="connsiteY3" fmla="*/ 660717 h 665910"/>
              <a:gd name="connsiteX4" fmla="*/ 3463047 w 4572000"/>
              <a:gd name="connsiteY4" fmla="*/ 174334 h 665910"/>
              <a:gd name="connsiteX5" fmla="*/ 4572000 w 4572000"/>
              <a:gd name="connsiteY5" fmla="*/ 5721 h 66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665910">
                <a:moveTo>
                  <a:pt x="0" y="18691"/>
                </a:moveTo>
                <a:cubicBezTo>
                  <a:pt x="254540" y="-764"/>
                  <a:pt x="509081" y="-20219"/>
                  <a:pt x="836579" y="44632"/>
                </a:cubicBezTo>
                <a:cubicBezTo>
                  <a:pt x="1164077" y="109483"/>
                  <a:pt x="1680723" y="305116"/>
                  <a:pt x="1964987" y="407797"/>
                </a:cubicBezTo>
                <a:cubicBezTo>
                  <a:pt x="2249251" y="510478"/>
                  <a:pt x="2292485" y="699627"/>
                  <a:pt x="2542162" y="660717"/>
                </a:cubicBezTo>
                <a:cubicBezTo>
                  <a:pt x="2791839" y="621807"/>
                  <a:pt x="3124741" y="283500"/>
                  <a:pt x="3463047" y="174334"/>
                </a:cubicBezTo>
                <a:cubicBezTo>
                  <a:pt x="3801353" y="65168"/>
                  <a:pt x="4186676" y="35444"/>
                  <a:pt x="4572000" y="572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2243847" y="3703985"/>
            <a:ext cx="4455268" cy="762734"/>
          </a:xfrm>
          <a:custGeom>
            <a:avLst/>
            <a:gdLst>
              <a:gd name="connsiteX0" fmla="*/ 0 w 4455268"/>
              <a:gd name="connsiteY0" fmla="*/ 738313 h 762734"/>
              <a:gd name="connsiteX1" fmla="*/ 901430 w 4455268"/>
              <a:gd name="connsiteY1" fmla="*/ 731828 h 762734"/>
              <a:gd name="connsiteX2" fmla="*/ 1647217 w 4455268"/>
              <a:gd name="connsiteY2" fmla="*/ 433513 h 762734"/>
              <a:gd name="connsiteX3" fmla="*/ 2470825 w 4455268"/>
              <a:gd name="connsiteY3" fmla="*/ 44406 h 762734"/>
              <a:gd name="connsiteX4" fmla="*/ 4455268 w 4455268"/>
              <a:gd name="connsiteY4" fmla="*/ 24951 h 76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5268" h="762734">
                <a:moveTo>
                  <a:pt x="0" y="738313"/>
                </a:moveTo>
                <a:cubicBezTo>
                  <a:pt x="313447" y="760470"/>
                  <a:pt x="626894" y="782628"/>
                  <a:pt x="901430" y="731828"/>
                </a:cubicBezTo>
                <a:cubicBezTo>
                  <a:pt x="1175966" y="681028"/>
                  <a:pt x="1385651" y="548083"/>
                  <a:pt x="1647217" y="433513"/>
                </a:cubicBezTo>
                <a:cubicBezTo>
                  <a:pt x="1908783" y="318943"/>
                  <a:pt x="2002817" y="112500"/>
                  <a:pt x="2470825" y="44406"/>
                </a:cubicBezTo>
                <a:cubicBezTo>
                  <a:pt x="2938833" y="-23688"/>
                  <a:pt x="3697050" y="631"/>
                  <a:pt x="4455268" y="24951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소켓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6075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소켓 </a:t>
            </a:r>
            <a:r>
              <a:rPr lang="en-US" altLang="ko-KR" dirty="0" smtClean="0"/>
              <a:t>(socket)</a:t>
            </a:r>
          </a:p>
          <a:p>
            <a:pPr lvl="1"/>
            <a:r>
              <a:rPr lang="en-US" altLang="ko-KR" sz="1600" dirty="0" smtClean="0"/>
              <a:t>TCP</a:t>
            </a:r>
            <a:r>
              <a:rPr lang="en-US" altLang="ko-KR" dirty="0" smtClean="0"/>
              <a:t>/</a:t>
            </a:r>
            <a:r>
              <a:rPr lang="en-US" altLang="ko-KR" sz="1600" dirty="0" smtClean="0"/>
              <a:t>IP </a:t>
            </a:r>
            <a:r>
              <a:rPr lang="ko-KR" altLang="en-US" dirty="0"/>
              <a:t>네트워크를 이용하여 쉽게 통신 프로그램을 </a:t>
            </a:r>
            <a:r>
              <a:rPr lang="ko-KR" altLang="en-US" dirty="0" smtClean="0"/>
              <a:t>작성하도록 지원하는 </a:t>
            </a:r>
            <a:r>
              <a:rPr lang="ko-KR" altLang="en-US" dirty="0"/>
              <a:t>기반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응용프로그램 간의 양방향 통신 링크의 한쪽 끝 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주고받음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소켓은 특정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포트 번호와 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자바로 소켓 통신할 수 있는 라이브러리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소켓 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 소켓과 클라이언트 소켓</a:t>
            </a:r>
            <a:endParaRPr lang="ko-KR" altLang="en-US" dirty="0"/>
          </a:p>
        </p:txBody>
      </p:sp>
      <p:grpSp>
        <p:nvGrpSpPr>
          <p:cNvPr id="99" name="그룹 98"/>
          <p:cNvGrpSpPr/>
          <p:nvPr/>
        </p:nvGrpSpPr>
        <p:grpSpPr>
          <a:xfrm>
            <a:off x="431540" y="4437112"/>
            <a:ext cx="8388932" cy="2304256"/>
            <a:chOff x="431540" y="4437112"/>
            <a:chExt cx="8388932" cy="2304256"/>
          </a:xfrm>
        </p:grpSpPr>
        <p:sp>
          <p:nvSpPr>
            <p:cNvPr id="4" name="직사각형 3"/>
            <p:cNvSpPr/>
            <p:nvPr/>
          </p:nvSpPr>
          <p:spPr>
            <a:xfrm>
              <a:off x="431540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264188" y="4437112"/>
              <a:ext cx="2556284" cy="23042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구름 5"/>
            <p:cNvSpPr/>
            <p:nvPr/>
          </p:nvSpPr>
          <p:spPr>
            <a:xfrm>
              <a:off x="4033990" y="4980737"/>
              <a:ext cx="1428760" cy="785818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인터넷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/>
            <p:cNvCxnSpPr>
              <a:endCxn id="6" idx="2"/>
            </p:cNvCxnSpPr>
            <p:nvPr/>
          </p:nvCxnSpPr>
          <p:spPr>
            <a:xfrm flipV="1">
              <a:off x="2877762" y="5373646"/>
              <a:ext cx="1160660" cy="6094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640" y="5247718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사다리꼴 8"/>
            <p:cNvSpPr/>
            <p:nvPr/>
          </p:nvSpPr>
          <p:spPr>
            <a:xfrm rot="5400000">
              <a:off x="6406656" y="5150510"/>
              <a:ext cx="401076" cy="4715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1195" y="49505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cxnSp>
          <p:nvCxnSpPr>
            <p:cNvPr id="11" name="직선 화살표 연결선 10"/>
            <p:cNvCxnSpPr>
              <a:endCxn id="9" idx="2"/>
            </p:cNvCxnSpPr>
            <p:nvPr/>
          </p:nvCxnSpPr>
          <p:spPr>
            <a:xfrm>
              <a:off x="5400092" y="5228486"/>
              <a:ext cx="971310" cy="1578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704348" y="5321249"/>
              <a:ext cx="720080" cy="132343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웹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smtClean="0"/>
                <a:t>서</a:t>
              </a:r>
              <a:endParaRPr lang="en-US" altLang="ko-KR" sz="1600" dirty="0" smtClean="0"/>
            </a:p>
            <a:p>
              <a:pPr algn="ctr"/>
              <a:r>
                <a:rPr lang="ko-KR" altLang="en-US" sz="1600" dirty="0" err="1" smtClean="0"/>
                <a:t>버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8082" y="481643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1402" y="5228486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80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840252" y="5348572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7605922" y="5698663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842986" y="5372293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7328822" y="5482719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7379867" y="5494171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7048988" y="5422189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6941430" y="5402558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7654232" y="5600507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644205" y="5596417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584957" y="5662673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589515" y="5680668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588603" y="5680668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638736" y="5569424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7634178" y="5569424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41"/>
            <p:cNvSpPr>
              <a:spLocks/>
            </p:cNvSpPr>
            <p:nvPr/>
          </p:nvSpPr>
          <p:spPr bwMode="auto">
            <a:xfrm>
              <a:off x="7637824" y="5569424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2"/>
            <p:cNvSpPr>
              <a:spLocks/>
            </p:cNvSpPr>
            <p:nvPr/>
          </p:nvSpPr>
          <p:spPr bwMode="auto">
            <a:xfrm>
              <a:off x="7625975" y="571093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Rectangle 43"/>
            <p:cNvSpPr>
              <a:spLocks noChangeArrowheads="1"/>
            </p:cNvSpPr>
            <p:nvPr/>
          </p:nvSpPr>
          <p:spPr bwMode="auto">
            <a:xfrm>
              <a:off x="7600453" y="5765737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7072687" y="5431187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7074510" y="5431187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7072687" y="5432823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7054457" y="5446728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7057192" y="5445911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7040785" y="5608686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7013439" y="560950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7140139" y="5459816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953279" y="5553065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941430" y="5542431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051723" y="5612777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352522" y="5506440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529355" y="5519528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332468" y="551789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284158" y="5608686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7071776" y="5445911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235848" y="5455726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7120086" y="5596417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7164750" y="5506440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2929" y="5499940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포트</a:t>
              </a:r>
              <a:endParaRPr lang="ko-KR" altLang="en-US" sz="16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404432" y="5704520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267343" y="5798456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489673" y="5482719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174258" y="5840172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895335" y="5635680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950937" y="5645495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2088576" y="5948144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2095868" y="5952234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2098603" y="5951416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2105895" y="5933421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2095868" y="5927694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2131416" y="5775553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2132329" y="5748559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Rectangle 54"/>
            <p:cNvSpPr>
              <a:spLocks noChangeArrowheads="1"/>
            </p:cNvSpPr>
            <p:nvPr/>
          </p:nvSpPr>
          <p:spPr bwMode="auto">
            <a:xfrm rot="10800000">
              <a:off x="2218922" y="58311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5"/>
            <p:cNvSpPr>
              <a:spLocks/>
            </p:cNvSpPr>
            <p:nvPr/>
          </p:nvSpPr>
          <p:spPr bwMode="auto">
            <a:xfrm rot="10800000">
              <a:off x="2219833" y="5821359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56"/>
            <p:cNvSpPr>
              <a:spLocks/>
            </p:cNvSpPr>
            <p:nvPr/>
          </p:nvSpPr>
          <p:spPr bwMode="auto">
            <a:xfrm rot="10800000">
              <a:off x="2117744" y="5769008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 rot="10800000">
              <a:off x="1919035" y="5659400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 rot="10800000">
              <a:off x="2004717" y="5727292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1488285" y="5502094"/>
              <a:ext cx="485876" cy="411439"/>
              <a:chOff x="1223062" y="4365764"/>
              <a:chExt cx="485876" cy="411439"/>
            </a:xfrm>
          </p:grpSpPr>
          <p:sp>
            <p:nvSpPr>
              <p:cNvPr id="75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6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811789" y="507838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63828" y="5350626"/>
              <a:ext cx="6618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소켓</a:t>
              </a:r>
              <a:endParaRPr lang="ko-KR" altLang="en-US" sz="1600" dirty="0"/>
            </a:p>
          </p:txBody>
        </p:sp>
      </p:grpSp>
      <p:sp>
        <p:nvSpPr>
          <p:cNvPr id="100" name="슬라이드 번호 개체 틀 9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8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소켓을 이용한 웹 </a:t>
            </a:r>
            <a:r>
              <a:rPr lang="ko-KR" altLang="en-US" sz="2400"/>
              <a:t>서버와 </a:t>
            </a:r>
            <a:r>
              <a:rPr lang="ko-KR" altLang="en-US" sz="2400" smtClean="0"/>
              <a:t>클라이언트 </a:t>
            </a:r>
            <a:r>
              <a:rPr lang="ko-KR" altLang="en-US" sz="2400"/>
              <a:t>사이의 </a:t>
            </a:r>
            <a:r>
              <a:rPr lang="ko-KR" altLang="en-US" sz="2400" smtClean="0"/>
              <a:t>통신 사례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354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6136" y="1916832"/>
            <a:ext cx="2969912" cy="3603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구름 7"/>
          <p:cNvSpPr/>
          <p:nvPr/>
        </p:nvSpPr>
        <p:spPr>
          <a:xfrm>
            <a:off x="3864995" y="3452881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인터넷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사다리꼴 10"/>
          <p:cNvSpPr/>
          <p:nvPr/>
        </p:nvSpPr>
        <p:spPr>
          <a:xfrm rot="5400000">
            <a:off x="5340089" y="3429310"/>
            <a:ext cx="2203676" cy="4715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879" y="3340931"/>
            <a:ext cx="6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>
            <a:stCxn id="8" idx="0"/>
            <a:endCxn id="11" idx="2"/>
          </p:cNvCxnSpPr>
          <p:nvPr/>
        </p:nvCxnSpPr>
        <p:spPr>
          <a:xfrm flipV="1">
            <a:off x="5292564" y="3665102"/>
            <a:ext cx="913571" cy="1806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4133" y="4663876"/>
            <a:ext cx="986191" cy="34515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600" dirty="0" err="1" smtClean="0"/>
              <a:t>웹서버</a:t>
            </a:r>
            <a:endParaRPr lang="en-US" altLang="ko-KR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220182" y="3538547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80</a:t>
            </a:r>
            <a:endParaRPr lang="ko-KR" altLang="en-US" sz="1600" dirty="0">
              <a:ea typeface="+mj-ea"/>
            </a:endParaRPr>
          </a:p>
        </p:txBody>
      </p:sp>
      <p:sp>
        <p:nvSpPr>
          <p:cNvPr id="17" name="Freeform 10"/>
          <p:cNvSpPr>
            <a:spLocks/>
          </p:cNvSpPr>
          <p:nvPr/>
        </p:nvSpPr>
        <p:spPr bwMode="auto">
          <a:xfrm>
            <a:off x="6674985" y="2726072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100" name="그룹 99"/>
          <p:cNvGrpSpPr/>
          <p:nvPr/>
        </p:nvGrpSpPr>
        <p:grpSpPr>
          <a:xfrm>
            <a:off x="7074598" y="4430864"/>
            <a:ext cx="489482" cy="411439"/>
            <a:chOff x="7070581" y="3079462"/>
            <a:chExt cx="489482" cy="411439"/>
          </a:xfrm>
        </p:grpSpPr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7440655" y="3322399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0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4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8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9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1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473687" y="4330663"/>
            <a:ext cx="889404" cy="678366"/>
            <a:chOff x="6479934" y="2996029"/>
            <a:chExt cx="889404" cy="678366"/>
          </a:xfrm>
        </p:grpSpPr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677719" y="2996029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6883721" y="3045925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6776163" y="3026294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6907420" y="3054923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6909243" y="3054923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907420" y="3056559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889190" y="3070464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auto">
            <a:xfrm>
              <a:off x="6891925" y="3069647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6875518" y="3232422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6848172" y="3233241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6974872" y="3083552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3" name="Rectangle 54"/>
            <p:cNvSpPr>
              <a:spLocks noChangeArrowheads="1"/>
            </p:cNvSpPr>
            <p:nvPr/>
          </p:nvSpPr>
          <p:spPr bwMode="auto">
            <a:xfrm>
              <a:off x="6788012" y="3176801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6776163" y="3166167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6886456" y="3236513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0" name="Freeform 61"/>
            <p:cNvSpPr>
              <a:spLocks/>
            </p:cNvSpPr>
            <p:nvPr/>
          </p:nvSpPr>
          <p:spPr bwMode="auto">
            <a:xfrm>
              <a:off x="6906509" y="3069647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2" name="Freeform 63"/>
            <p:cNvSpPr>
              <a:spLocks/>
            </p:cNvSpPr>
            <p:nvPr/>
          </p:nvSpPr>
          <p:spPr bwMode="auto">
            <a:xfrm>
              <a:off x="6954819" y="3220153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6999483" y="3130176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479934" y="3412785"/>
              <a:ext cx="8894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C00000"/>
                  </a:solidFill>
                </a:rPr>
                <a:t>서버소켓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295285" y="1733226"/>
            <a:ext cx="2629941" cy="1728192"/>
            <a:chOff x="266273" y="2348880"/>
            <a:chExt cx="2629941" cy="1728192"/>
          </a:xfrm>
        </p:grpSpPr>
        <p:sp>
          <p:nvSpPr>
            <p:cNvPr id="6" name="직사각형 5"/>
            <p:cNvSpPr/>
            <p:nvPr/>
          </p:nvSpPr>
          <p:spPr>
            <a:xfrm>
              <a:off x="266273" y="2348880"/>
              <a:ext cx="2556284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6373" y="2871454"/>
              <a:ext cx="936645" cy="101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32815" y="244016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웹 브라우저</a:t>
              </a:r>
              <a:endParaRPr lang="ko-KR" alt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27153" y="3206350"/>
              <a:ext cx="6618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포트</a:t>
              </a:r>
              <a:endParaRPr lang="ko-KR" altLang="en-US" sz="1100" dirty="0"/>
            </a:p>
          </p:txBody>
        </p:sp>
        <p:sp>
          <p:nvSpPr>
            <p:cNvPr id="55" name="사다리꼴 54"/>
            <p:cNvSpPr/>
            <p:nvPr/>
          </p:nvSpPr>
          <p:spPr>
            <a:xfrm rot="16200000">
              <a:off x="2239165" y="3328256"/>
              <a:ext cx="401076" cy="549684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2076" y="3422192"/>
              <a:ext cx="794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ea typeface="+mj-ea"/>
                </a:rPr>
                <a:t>4289</a:t>
              </a:r>
              <a:endParaRPr lang="ko-KR" altLang="en-US" sz="1600" dirty="0">
                <a:ea typeface="+mj-ea"/>
              </a:endParaRPr>
            </a:p>
          </p:txBody>
        </p:sp>
        <p:sp>
          <p:nvSpPr>
            <p:cNvPr id="57" name="Freeform 10"/>
            <p:cNvSpPr>
              <a:spLocks/>
            </p:cNvSpPr>
            <p:nvPr/>
          </p:nvSpPr>
          <p:spPr bwMode="auto">
            <a:xfrm rot="10800000">
              <a:off x="1324406" y="3106455"/>
              <a:ext cx="942503" cy="553766"/>
            </a:xfrm>
            <a:custGeom>
              <a:avLst/>
              <a:gdLst>
                <a:gd name="T0" fmla="*/ 1927 w 2070"/>
                <a:gd name="T1" fmla="*/ 1354 h 1354"/>
                <a:gd name="T2" fmla="*/ 2070 w 2070"/>
                <a:gd name="T3" fmla="*/ 0 h 1354"/>
                <a:gd name="T4" fmla="*/ 0 w 2070"/>
                <a:gd name="T5" fmla="*/ 0 h 1354"/>
                <a:gd name="T6" fmla="*/ 117 w 2070"/>
                <a:gd name="T7" fmla="*/ 1354 h 1354"/>
                <a:gd name="T8" fmla="*/ 1927 w 2070"/>
                <a:gd name="T9" fmla="*/ 1354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0" h="1354">
                  <a:moveTo>
                    <a:pt x="1927" y="1354"/>
                  </a:moveTo>
                  <a:lnTo>
                    <a:pt x="2070" y="0"/>
                  </a:lnTo>
                  <a:lnTo>
                    <a:pt x="0" y="0"/>
                  </a:lnTo>
                  <a:lnTo>
                    <a:pt x="117" y="1354"/>
                  </a:lnTo>
                  <a:lnTo>
                    <a:pt x="1927" y="135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 rot="10800000">
              <a:off x="2008991" y="3463908"/>
              <a:ext cx="155869" cy="172592"/>
            </a:xfrm>
            <a:custGeom>
              <a:avLst/>
              <a:gdLst>
                <a:gd name="T0" fmla="*/ 155 w 344"/>
                <a:gd name="T1" fmla="*/ 111 h 422"/>
                <a:gd name="T2" fmla="*/ 160 w 344"/>
                <a:gd name="T3" fmla="*/ 126 h 422"/>
                <a:gd name="T4" fmla="*/ 164 w 344"/>
                <a:gd name="T5" fmla="*/ 145 h 422"/>
                <a:gd name="T6" fmla="*/ 166 w 344"/>
                <a:gd name="T7" fmla="*/ 169 h 422"/>
                <a:gd name="T8" fmla="*/ 167 w 344"/>
                <a:gd name="T9" fmla="*/ 195 h 422"/>
                <a:gd name="T10" fmla="*/ 170 w 344"/>
                <a:gd name="T11" fmla="*/ 228 h 422"/>
                <a:gd name="T12" fmla="*/ 173 w 344"/>
                <a:gd name="T13" fmla="*/ 264 h 422"/>
                <a:gd name="T14" fmla="*/ 181 w 344"/>
                <a:gd name="T15" fmla="*/ 300 h 422"/>
                <a:gd name="T16" fmla="*/ 195 w 344"/>
                <a:gd name="T17" fmla="*/ 334 h 422"/>
                <a:gd name="T18" fmla="*/ 214 w 344"/>
                <a:gd name="T19" fmla="*/ 365 h 422"/>
                <a:gd name="T20" fmla="*/ 244 w 344"/>
                <a:gd name="T21" fmla="*/ 392 h 422"/>
                <a:gd name="T22" fmla="*/ 285 w 344"/>
                <a:gd name="T23" fmla="*/ 411 h 422"/>
                <a:gd name="T24" fmla="*/ 337 w 344"/>
                <a:gd name="T25" fmla="*/ 422 h 422"/>
                <a:gd name="T26" fmla="*/ 344 w 344"/>
                <a:gd name="T27" fmla="*/ 349 h 422"/>
                <a:gd name="T28" fmla="*/ 314 w 344"/>
                <a:gd name="T29" fmla="*/ 343 h 422"/>
                <a:gd name="T30" fmla="*/ 289 w 344"/>
                <a:gd name="T31" fmla="*/ 333 h 422"/>
                <a:gd name="T32" fmla="*/ 272 w 344"/>
                <a:gd name="T33" fmla="*/ 319 h 422"/>
                <a:gd name="T34" fmla="*/ 259 w 344"/>
                <a:gd name="T35" fmla="*/ 301 h 422"/>
                <a:gd name="T36" fmla="*/ 251 w 344"/>
                <a:gd name="T37" fmla="*/ 279 h 422"/>
                <a:gd name="T38" fmla="*/ 246 w 344"/>
                <a:gd name="T39" fmla="*/ 253 h 422"/>
                <a:gd name="T40" fmla="*/ 243 w 344"/>
                <a:gd name="T41" fmla="*/ 223 h 422"/>
                <a:gd name="T42" fmla="*/ 241 w 344"/>
                <a:gd name="T43" fmla="*/ 190 h 422"/>
                <a:gd name="T44" fmla="*/ 239 w 344"/>
                <a:gd name="T45" fmla="*/ 158 h 422"/>
                <a:gd name="T46" fmla="*/ 235 w 344"/>
                <a:gd name="T47" fmla="*/ 127 h 422"/>
                <a:gd name="T48" fmla="*/ 228 w 344"/>
                <a:gd name="T49" fmla="*/ 98 h 422"/>
                <a:gd name="T50" fmla="*/ 217 w 344"/>
                <a:gd name="T51" fmla="*/ 73 h 422"/>
                <a:gd name="T52" fmla="*/ 206 w 344"/>
                <a:gd name="T53" fmla="*/ 56 h 422"/>
                <a:gd name="T54" fmla="*/ 195 w 344"/>
                <a:gd name="T55" fmla="*/ 44 h 422"/>
                <a:gd name="T56" fmla="*/ 183 w 344"/>
                <a:gd name="T57" fmla="*/ 32 h 422"/>
                <a:gd name="T58" fmla="*/ 171 w 344"/>
                <a:gd name="T59" fmla="*/ 23 h 422"/>
                <a:gd name="T60" fmla="*/ 158 w 344"/>
                <a:gd name="T61" fmla="*/ 15 h 422"/>
                <a:gd name="T62" fmla="*/ 144 w 344"/>
                <a:gd name="T63" fmla="*/ 9 h 422"/>
                <a:gd name="T64" fmla="*/ 130 w 344"/>
                <a:gd name="T65" fmla="*/ 6 h 422"/>
                <a:gd name="T66" fmla="*/ 117 w 344"/>
                <a:gd name="T67" fmla="*/ 2 h 422"/>
                <a:gd name="T68" fmla="*/ 102 w 344"/>
                <a:gd name="T69" fmla="*/ 1 h 422"/>
                <a:gd name="T70" fmla="*/ 88 w 344"/>
                <a:gd name="T71" fmla="*/ 0 h 422"/>
                <a:gd name="T72" fmla="*/ 73 w 344"/>
                <a:gd name="T73" fmla="*/ 1 h 422"/>
                <a:gd name="T74" fmla="*/ 58 w 344"/>
                <a:gd name="T75" fmla="*/ 2 h 422"/>
                <a:gd name="T76" fmla="*/ 43 w 344"/>
                <a:gd name="T77" fmla="*/ 5 h 422"/>
                <a:gd name="T78" fmla="*/ 29 w 344"/>
                <a:gd name="T79" fmla="*/ 7 h 422"/>
                <a:gd name="T80" fmla="*/ 14 w 344"/>
                <a:gd name="T81" fmla="*/ 9 h 422"/>
                <a:gd name="T82" fmla="*/ 0 w 344"/>
                <a:gd name="T83" fmla="*/ 13 h 422"/>
                <a:gd name="T84" fmla="*/ 7 w 344"/>
                <a:gd name="T85" fmla="*/ 86 h 422"/>
                <a:gd name="T86" fmla="*/ 36 w 344"/>
                <a:gd name="T87" fmla="*/ 79 h 422"/>
                <a:gd name="T88" fmla="*/ 60 w 344"/>
                <a:gd name="T89" fmla="*/ 75 h 422"/>
                <a:gd name="T90" fmla="*/ 82 w 344"/>
                <a:gd name="T91" fmla="*/ 74 h 422"/>
                <a:gd name="T92" fmla="*/ 100 w 344"/>
                <a:gd name="T93" fmla="*/ 74 h 422"/>
                <a:gd name="T94" fmla="*/ 117 w 344"/>
                <a:gd name="T95" fmla="*/ 77 h 422"/>
                <a:gd name="T96" fmla="*/ 132 w 344"/>
                <a:gd name="T97" fmla="*/ 84 h 422"/>
                <a:gd name="T98" fmla="*/ 143 w 344"/>
                <a:gd name="T99" fmla="*/ 96 h 422"/>
                <a:gd name="T100" fmla="*/ 155 w 344"/>
                <a:gd name="T101" fmla="*/ 1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22">
                  <a:moveTo>
                    <a:pt x="155" y="111"/>
                  </a:moveTo>
                  <a:lnTo>
                    <a:pt x="160" y="126"/>
                  </a:lnTo>
                  <a:lnTo>
                    <a:pt x="164" y="145"/>
                  </a:lnTo>
                  <a:lnTo>
                    <a:pt x="166" y="169"/>
                  </a:lnTo>
                  <a:lnTo>
                    <a:pt x="167" y="195"/>
                  </a:lnTo>
                  <a:lnTo>
                    <a:pt x="170" y="228"/>
                  </a:lnTo>
                  <a:lnTo>
                    <a:pt x="173" y="264"/>
                  </a:lnTo>
                  <a:lnTo>
                    <a:pt x="181" y="300"/>
                  </a:lnTo>
                  <a:lnTo>
                    <a:pt x="195" y="334"/>
                  </a:lnTo>
                  <a:lnTo>
                    <a:pt x="214" y="365"/>
                  </a:lnTo>
                  <a:lnTo>
                    <a:pt x="244" y="392"/>
                  </a:lnTo>
                  <a:lnTo>
                    <a:pt x="285" y="411"/>
                  </a:lnTo>
                  <a:lnTo>
                    <a:pt x="337" y="422"/>
                  </a:lnTo>
                  <a:lnTo>
                    <a:pt x="344" y="349"/>
                  </a:lnTo>
                  <a:lnTo>
                    <a:pt x="314" y="343"/>
                  </a:lnTo>
                  <a:lnTo>
                    <a:pt x="289" y="333"/>
                  </a:lnTo>
                  <a:lnTo>
                    <a:pt x="272" y="319"/>
                  </a:lnTo>
                  <a:lnTo>
                    <a:pt x="259" y="301"/>
                  </a:lnTo>
                  <a:lnTo>
                    <a:pt x="251" y="279"/>
                  </a:lnTo>
                  <a:lnTo>
                    <a:pt x="246" y="253"/>
                  </a:lnTo>
                  <a:lnTo>
                    <a:pt x="243" y="223"/>
                  </a:lnTo>
                  <a:lnTo>
                    <a:pt x="241" y="190"/>
                  </a:lnTo>
                  <a:lnTo>
                    <a:pt x="239" y="158"/>
                  </a:lnTo>
                  <a:lnTo>
                    <a:pt x="235" y="127"/>
                  </a:lnTo>
                  <a:lnTo>
                    <a:pt x="228" y="98"/>
                  </a:lnTo>
                  <a:lnTo>
                    <a:pt x="217" y="73"/>
                  </a:lnTo>
                  <a:lnTo>
                    <a:pt x="206" y="56"/>
                  </a:lnTo>
                  <a:lnTo>
                    <a:pt x="195" y="44"/>
                  </a:lnTo>
                  <a:lnTo>
                    <a:pt x="183" y="32"/>
                  </a:lnTo>
                  <a:lnTo>
                    <a:pt x="171" y="23"/>
                  </a:lnTo>
                  <a:lnTo>
                    <a:pt x="158" y="15"/>
                  </a:lnTo>
                  <a:lnTo>
                    <a:pt x="144" y="9"/>
                  </a:lnTo>
                  <a:lnTo>
                    <a:pt x="130" y="6"/>
                  </a:lnTo>
                  <a:lnTo>
                    <a:pt x="117" y="2"/>
                  </a:lnTo>
                  <a:lnTo>
                    <a:pt x="102" y="1"/>
                  </a:lnTo>
                  <a:lnTo>
                    <a:pt x="88" y="0"/>
                  </a:lnTo>
                  <a:lnTo>
                    <a:pt x="73" y="1"/>
                  </a:lnTo>
                  <a:lnTo>
                    <a:pt x="58" y="2"/>
                  </a:lnTo>
                  <a:lnTo>
                    <a:pt x="43" y="5"/>
                  </a:lnTo>
                  <a:lnTo>
                    <a:pt x="29" y="7"/>
                  </a:lnTo>
                  <a:lnTo>
                    <a:pt x="14" y="9"/>
                  </a:lnTo>
                  <a:lnTo>
                    <a:pt x="0" y="13"/>
                  </a:lnTo>
                  <a:lnTo>
                    <a:pt x="7" y="86"/>
                  </a:lnTo>
                  <a:lnTo>
                    <a:pt x="36" y="79"/>
                  </a:lnTo>
                  <a:lnTo>
                    <a:pt x="60" y="75"/>
                  </a:lnTo>
                  <a:lnTo>
                    <a:pt x="82" y="74"/>
                  </a:lnTo>
                  <a:lnTo>
                    <a:pt x="100" y="74"/>
                  </a:lnTo>
                  <a:lnTo>
                    <a:pt x="117" y="77"/>
                  </a:lnTo>
                  <a:lnTo>
                    <a:pt x="132" y="84"/>
                  </a:lnTo>
                  <a:lnTo>
                    <a:pt x="143" y="96"/>
                  </a:lnTo>
                  <a:lnTo>
                    <a:pt x="155" y="111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 rot="10800000">
              <a:off x="1730068" y="3259416"/>
              <a:ext cx="228790" cy="327188"/>
            </a:xfrm>
            <a:custGeom>
              <a:avLst/>
              <a:gdLst>
                <a:gd name="T0" fmla="*/ 415 w 501"/>
                <a:gd name="T1" fmla="*/ 8 h 801"/>
                <a:gd name="T2" fmla="*/ 394 w 501"/>
                <a:gd name="T3" fmla="*/ 2 h 801"/>
                <a:gd name="T4" fmla="*/ 373 w 501"/>
                <a:gd name="T5" fmla="*/ 0 h 801"/>
                <a:gd name="T6" fmla="*/ 350 w 501"/>
                <a:gd name="T7" fmla="*/ 2 h 801"/>
                <a:gd name="T8" fmla="*/ 327 w 501"/>
                <a:gd name="T9" fmla="*/ 8 h 801"/>
                <a:gd name="T10" fmla="*/ 304 w 501"/>
                <a:gd name="T11" fmla="*/ 17 h 801"/>
                <a:gd name="T12" fmla="*/ 280 w 501"/>
                <a:gd name="T13" fmla="*/ 30 h 801"/>
                <a:gd name="T14" fmla="*/ 256 w 501"/>
                <a:gd name="T15" fmla="*/ 46 h 801"/>
                <a:gd name="T16" fmla="*/ 232 w 501"/>
                <a:gd name="T17" fmla="*/ 66 h 801"/>
                <a:gd name="T18" fmla="*/ 207 w 501"/>
                <a:gd name="T19" fmla="*/ 89 h 801"/>
                <a:gd name="T20" fmla="*/ 183 w 501"/>
                <a:gd name="T21" fmla="*/ 114 h 801"/>
                <a:gd name="T22" fmla="*/ 160 w 501"/>
                <a:gd name="T23" fmla="*/ 143 h 801"/>
                <a:gd name="T24" fmla="*/ 138 w 501"/>
                <a:gd name="T25" fmla="*/ 174 h 801"/>
                <a:gd name="T26" fmla="*/ 117 w 501"/>
                <a:gd name="T27" fmla="*/ 207 h 801"/>
                <a:gd name="T28" fmla="*/ 97 w 501"/>
                <a:gd name="T29" fmla="*/ 243 h 801"/>
                <a:gd name="T30" fmla="*/ 77 w 501"/>
                <a:gd name="T31" fmla="*/ 280 h 801"/>
                <a:gd name="T32" fmla="*/ 60 w 501"/>
                <a:gd name="T33" fmla="*/ 320 h 801"/>
                <a:gd name="T34" fmla="*/ 31 w 501"/>
                <a:gd name="T35" fmla="*/ 401 h 801"/>
                <a:gd name="T36" fmla="*/ 10 w 501"/>
                <a:gd name="T37" fmla="*/ 479 h 801"/>
                <a:gd name="T38" fmla="*/ 1 w 501"/>
                <a:gd name="T39" fmla="*/ 553 h 801"/>
                <a:gd name="T40" fmla="*/ 0 w 501"/>
                <a:gd name="T41" fmla="*/ 621 h 801"/>
                <a:gd name="T42" fmla="*/ 8 w 501"/>
                <a:gd name="T43" fmla="*/ 681 h 801"/>
                <a:gd name="T44" fmla="*/ 25 w 501"/>
                <a:gd name="T45" fmla="*/ 730 h 801"/>
                <a:gd name="T46" fmla="*/ 52 w 501"/>
                <a:gd name="T47" fmla="*/ 768 h 801"/>
                <a:gd name="T48" fmla="*/ 88 w 501"/>
                <a:gd name="T49" fmla="*/ 793 h 801"/>
                <a:gd name="T50" fmla="*/ 108 w 501"/>
                <a:gd name="T51" fmla="*/ 798 h 801"/>
                <a:gd name="T52" fmla="*/ 129 w 501"/>
                <a:gd name="T53" fmla="*/ 801 h 801"/>
                <a:gd name="T54" fmla="*/ 151 w 501"/>
                <a:gd name="T55" fmla="*/ 798 h 801"/>
                <a:gd name="T56" fmla="*/ 174 w 501"/>
                <a:gd name="T57" fmla="*/ 793 h 801"/>
                <a:gd name="T58" fmla="*/ 198 w 501"/>
                <a:gd name="T59" fmla="*/ 783 h 801"/>
                <a:gd name="T60" fmla="*/ 222 w 501"/>
                <a:gd name="T61" fmla="*/ 770 h 801"/>
                <a:gd name="T62" fmla="*/ 247 w 501"/>
                <a:gd name="T63" fmla="*/ 753 h 801"/>
                <a:gd name="T64" fmla="*/ 271 w 501"/>
                <a:gd name="T65" fmla="*/ 734 h 801"/>
                <a:gd name="T66" fmla="*/ 294 w 501"/>
                <a:gd name="T67" fmla="*/ 711 h 801"/>
                <a:gd name="T68" fmla="*/ 318 w 501"/>
                <a:gd name="T69" fmla="*/ 686 h 801"/>
                <a:gd name="T70" fmla="*/ 341 w 501"/>
                <a:gd name="T71" fmla="*/ 657 h 801"/>
                <a:gd name="T72" fmla="*/ 363 w 501"/>
                <a:gd name="T73" fmla="*/ 626 h 801"/>
                <a:gd name="T74" fmla="*/ 385 w 501"/>
                <a:gd name="T75" fmla="*/ 592 h 801"/>
                <a:gd name="T76" fmla="*/ 405 w 501"/>
                <a:gd name="T77" fmla="*/ 556 h 801"/>
                <a:gd name="T78" fmla="*/ 425 w 501"/>
                <a:gd name="T79" fmla="*/ 518 h 801"/>
                <a:gd name="T80" fmla="*/ 442 w 501"/>
                <a:gd name="T81" fmla="*/ 479 h 801"/>
                <a:gd name="T82" fmla="*/ 471 w 501"/>
                <a:gd name="T83" fmla="*/ 399 h 801"/>
                <a:gd name="T84" fmla="*/ 491 w 501"/>
                <a:gd name="T85" fmla="*/ 320 h 801"/>
                <a:gd name="T86" fmla="*/ 501 w 501"/>
                <a:gd name="T87" fmla="*/ 247 h 801"/>
                <a:gd name="T88" fmla="*/ 501 w 501"/>
                <a:gd name="T89" fmla="*/ 179 h 801"/>
                <a:gd name="T90" fmla="*/ 493 w 501"/>
                <a:gd name="T91" fmla="*/ 119 h 801"/>
                <a:gd name="T92" fmla="*/ 476 w 501"/>
                <a:gd name="T93" fmla="*/ 69 h 801"/>
                <a:gd name="T94" fmla="*/ 449 w 501"/>
                <a:gd name="T95" fmla="*/ 31 h 801"/>
                <a:gd name="T96" fmla="*/ 415 w 501"/>
                <a:gd name="T97" fmla="*/ 8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01" h="801">
                  <a:moveTo>
                    <a:pt x="415" y="8"/>
                  </a:moveTo>
                  <a:lnTo>
                    <a:pt x="394" y="2"/>
                  </a:lnTo>
                  <a:lnTo>
                    <a:pt x="373" y="0"/>
                  </a:lnTo>
                  <a:lnTo>
                    <a:pt x="350" y="2"/>
                  </a:lnTo>
                  <a:lnTo>
                    <a:pt x="327" y="8"/>
                  </a:lnTo>
                  <a:lnTo>
                    <a:pt x="304" y="17"/>
                  </a:lnTo>
                  <a:lnTo>
                    <a:pt x="280" y="30"/>
                  </a:lnTo>
                  <a:lnTo>
                    <a:pt x="256" y="46"/>
                  </a:lnTo>
                  <a:lnTo>
                    <a:pt x="232" y="66"/>
                  </a:lnTo>
                  <a:lnTo>
                    <a:pt x="207" y="89"/>
                  </a:lnTo>
                  <a:lnTo>
                    <a:pt x="183" y="114"/>
                  </a:lnTo>
                  <a:lnTo>
                    <a:pt x="160" y="143"/>
                  </a:lnTo>
                  <a:lnTo>
                    <a:pt x="138" y="174"/>
                  </a:lnTo>
                  <a:lnTo>
                    <a:pt x="117" y="207"/>
                  </a:lnTo>
                  <a:lnTo>
                    <a:pt x="97" y="243"/>
                  </a:lnTo>
                  <a:lnTo>
                    <a:pt x="77" y="280"/>
                  </a:lnTo>
                  <a:lnTo>
                    <a:pt x="60" y="320"/>
                  </a:lnTo>
                  <a:lnTo>
                    <a:pt x="31" y="401"/>
                  </a:lnTo>
                  <a:lnTo>
                    <a:pt x="10" y="479"/>
                  </a:lnTo>
                  <a:lnTo>
                    <a:pt x="1" y="553"/>
                  </a:lnTo>
                  <a:lnTo>
                    <a:pt x="0" y="621"/>
                  </a:lnTo>
                  <a:lnTo>
                    <a:pt x="8" y="681"/>
                  </a:lnTo>
                  <a:lnTo>
                    <a:pt x="25" y="730"/>
                  </a:lnTo>
                  <a:lnTo>
                    <a:pt x="52" y="768"/>
                  </a:lnTo>
                  <a:lnTo>
                    <a:pt x="88" y="793"/>
                  </a:lnTo>
                  <a:lnTo>
                    <a:pt x="108" y="798"/>
                  </a:lnTo>
                  <a:lnTo>
                    <a:pt x="129" y="801"/>
                  </a:lnTo>
                  <a:lnTo>
                    <a:pt x="151" y="798"/>
                  </a:lnTo>
                  <a:lnTo>
                    <a:pt x="174" y="793"/>
                  </a:lnTo>
                  <a:lnTo>
                    <a:pt x="198" y="783"/>
                  </a:lnTo>
                  <a:lnTo>
                    <a:pt x="222" y="770"/>
                  </a:lnTo>
                  <a:lnTo>
                    <a:pt x="247" y="753"/>
                  </a:lnTo>
                  <a:lnTo>
                    <a:pt x="271" y="734"/>
                  </a:lnTo>
                  <a:lnTo>
                    <a:pt x="294" y="711"/>
                  </a:lnTo>
                  <a:lnTo>
                    <a:pt x="318" y="686"/>
                  </a:lnTo>
                  <a:lnTo>
                    <a:pt x="341" y="657"/>
                  </a:lnTo>
                  <a:lnTo>
                    <a:pt x="363" y="626"/>
                  </a:lnTo>
                  <a:lnTo>
                    <a:pt x="385" y="592"/>
                  </a:lnTo>
                  <a:lnTo>
                    <a:pt x="405" y="556"/>
                  </a:lnTo>
                  <a:lnTo>
                    <a:pt x="425" y="518"/>
                  </a:lnTo>
                  <a:lnTo>
                    <a:pt x="442" y="479"/>
                  </a:lnTo>
                  <a:lnTo>
                    <a:pt x="471" y="399"/>
                  </a:lnTo>
                  <a:lnTo>
                    <a:pt x="491" y="320"/>
                  </a:lnTo>
                  <a:lnTo>
                    <a:pt x="501" y="247"/>
                  </a:lnTo>
                  <a:lnTo>
                    <a:pt x="501" y="179"/>
                  </a:lnTo>
                  <a:lnTo>
                    <a:pt x="493" y="119"/>
                  </a:lnTo>
                  <a:lnTo>
                    <a:pt x="476" y="69"/>
                  </a:lnTo>
                  <a:lnTo>
                    <a:pt x="449" y="31"/>
                  </a:lnTo>
                  <a:lnTo>
                    <a:pt x="4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 rot="10800000">
              <a:off x="1785670" y="3269231"/>
              <a:ext cx="280746" cy="337004"/>
            </a:xfrm>
            <a:custGeom>
              <a:avLst/>
              <a:gdLst>
                <a:gd name="T0" fmla="*/ 264 w 615"/>
                <a:gd name="T1" fmla="*/ 811 h 822"/>
                <a:gd name="T2" fmla="*/ 273 w 615"/>
                <a:gd name="T3" fmla="*/ 814 h 822"/>
                <a:gd name="T4" fmla="*/ 281 w 615"/>
                <a:gd name="T5" fmla="*/ 818 h 822"/>
                <a:gd name="T6" fmla="*/ 290 w 615"/>
                <a:gd name="T7" fmla="*/ 821 h 822"/>
                <a:gd name="T8" fmla="*/ 268 w 615"/>
                <a:gd name="T9" fmla="*/ 791 h 822"/>
                <a:gd name="T10" fmla="*/ 238 w 615"/>
                <a:gd name="T11" fmla="*/ 700 h 822"/>
                <a:gd name="T12" fmla="*/ 237 w 615"/>
                <a:gd name="T13" fmla="*/ 579 h 822"/>
                <a:gd name="T14" fmla="*/ 267 w 615"/>
                <a:gd name="T15" fmla="*/ 440 h 822"/>
                <a:gd name="T16" fmla="*/ 311 w 615"/>
                <a:gd name="T17" fmla="*/ 332 h 822"/>
                <a:gd name="T18" fmla="*/ 346 w 615"/>
                <a:gd name="T19" fmla="*/ 265 h 822"/>
                <a:gd name="T20" fmla="*/ 384 w 615"/>
                <a:gd name="T21" fmla="*/ 205 h 822"/>
                <a:gd name="T22" fmla="*/ 425 w 615"/>
                <a:gd name="T23" fmla="*/ 154 h 822"/>
                <a:gd name="T24" fmla="*/ 468 w 615"/>
                <a:gd name="T25" fmla="*/ 111 h 822"/>
                <a:gd name="T26" fmla="*/ 511 w 615"/>
                <a:gd name="T27" fmla="*/ 79 h 822"/>
                <a:gd name="T28" fmla="*/ 554 w 615"/>
                <a:gd name="T29" fmla="*/ 57 h 822"/>
                <a:gd name="T30" fmla="*/ 596 w 615"/>
                <a:gd name="T31" fmla="*/ 47 h 822"/>
                <a:gd name="T32" fmla="*/ 607 w 615"/>
                <a:gd name="T33" fmla="*/ 42 h 822"/>
                <a:gd name="T34" fmla="*/ 592 w 615"/>
                <a:gd name="T35" fmla="*/ 35 h 822"/>
                <a:gd name="T36" fmla="*/ 544 w 615"/>
                <a:gd name="T37" fmla="*/ 17 h 822"/>
                <a:gd name="T38" fmla="*/ 461 w 615"/>
                <a:gd name="T39" fmla="*/ 1 h 822"/>
                <a:gd name="T40" fmla="*/ 379 w 615"/>
                <a:gd name="T41" fmla="*/ 2 h 822"/>
                <a:gd name="T42" fmla="*/ 298 w 615"/>
                <a:gd name="T43" fmla="*/ 18 h 822"/>
                <a:gd name="T44" fmla="*/ 223 w 615"/>
                <a:gd name="T45" fmla="*/ 48 h 822"/>
                <a:gd name="T46" fmla="*/ 157 w 615"/>
                <a:gd name="T47" fmla="*/ 93 h 822"/>
                <a:gd name="T48" fmla="*/ 98 w 615"/>
                <a:gd name="T49" fmla="*/ 151 h 822"/>
                <a:gd name="T50" fmla="*/ 51 w 615"/>
                <a:gd name="T51" fmla="*/ 219 h 822"/>
                <a:gd name="T52" fmla="*/ 17 w 615"/>
                <a:gd name="T53" fmla="*/ 298 h 822"/>
                <a:gd name="T54" fmla="*/ 1 w 615"/>
                <a:gd name="T55" fmla="*/ 381 h 822"/>
                <a:gd name="T56" fmla="*/ 1 w 615"/>
                <a:gd name="T57" fmla="*/ 463 h 822"/>
                <a:gd name="T58" fmla="*/ 17 w 615"/>
                <a:gd name="T59" fmla="*/ 542 h 822"/>
                <a:gd name="T60" fmla="*/ 48 w 615"/>
                <a:gd name="T61" fmla="*/ 617 h 822"/>
                <a:gd name="T62" fmla="*/ 93 w 615"/>
                <a:gd name="T63" fmla="*/ 685 h 822"/>
                <a:gd name="T64" fmla="*/ 151 w 615"/>
                <a:gd name="T65" fmla="*/ 744 h 822"/>
                <a:gd name="T66" fmla="*/ 220 w 615"/>
                <a:gd name="T67" fmla="*/ 79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5" h="822">
                  <a:moveTo>
                    <a:pt x="259" y="810"/>
                  </a:moveTo>
                  <a:lnTo>
                    <a:pt x="264" y="811"/>
                  </a:lnTo>
                  <a:lnTo>
                    <a:pt x="268" y="813"/>
                  </a:lnTo>
                  <a:lnTo>
                    <a:pt x="273" y="814"/>
                  </a:lnTo>
                  <a:lnTo>
                    <a:pt x="278" y="817"/>
                  </a:lnTo>
                  <a:lnTo>
                    <a:pt x="281" y="818"/>
                  </a:lnTo>
                  <a:lnTo>
                    <a:pt x="286" y="820"/>
                  </a:lnTo>
                  <a:lnTo>
                    <a:pt x="290" y="821"/>
                  </a:lnTo>
                  <a:lnTo>
                    <a:pt x="295" y="822"/>
                  </a:lnTo>
                  <a:lnTo>
                    <a:pt x="268" y="791"/>
                  </a:lnTo>
                  <a:lnTo>
                    <a:pt x="250" y="751"/>
                  </a:lnTo>
                  <a:lnTo>
                    <a:pt x="238" y="700"/>
                  </a:lnTo>
                  <a:lnTo>
                    <a:pt x="234" y="643"/>
                  </a:lnTo>
                  <a:lnTo>
                    <a:pt x="237" y="579"/>
                  </a:lnTo>
                  <a:lnTo>
                    <a:pt x="249" y="511"/>
                  </a:lnTo>
                  <a:lnTo>
                    <a:pt x="267" y="440"/>
                  </a:lnTo>
                  <a:lnTo>
                    <a:pt x="295" y="367"/>
                  </a:lnTo>
                  <a:lnTo>
                    <a:pt x="311" y="332"/>
                  </a:lnTo>
                  <a:lnTo>
                    <a:pt x="327" y="297"/>
                  </a:lnTo>
                  <a:lnTo>
                    <a:pt x="346" y="265"/>
                  </a:lnTo>
                  <a:lnTo>
                    <a:pt x="364" y="234"/>
                  </a:lnTo>
                  <a:lnTo>
                    <a:pt x="384" y="205"/>
                  </a:lnTo>
                  <a:lnTo>
                    <a:pt x="404" y="178"/>
                  </a:lnTo>
                  <a:lnTo>
                    <a:pt x="425" y="154"/>
                  </a:lnTo>
                  <a:lnTo>
                    <a:pt x="447" y="131"/>
                  </a:lnTo>
                  <a:lnTo>
                    <a:pt x="468" y="111"/>
                  </a:lnTo>
                  <a:lnTo>
                    <a:pt x="490" y="94"/>
                  </a:lnTo>
                  <a:lnTo>
                    <a:pt x="511" y="79"/>
                  </a:lnTo>
                  <a:lnTo>
                    <a:pt x="532" y="67"/>
                  </a:lnTo>
                  <a:lnTo>
                    <a:pt x="554" y="57"/>
                  </a:lnTo>
                  <a:lnTo>
                    <a:pt x="575" y="50"/>
                  </a:lnTo>
                  <a:lnTo>
                    <a:pt x="596" y="47"/>
                  </a:lnTo>
                  <a:lnTo>
                    <a:pt x="615" y="47"/>
                  </a:lnTo>
                  <a:lnTo>
                    <a:pt x="607" y="42"/>
                  </a:lnTo>
                  <a:lnTo>
                    <a:pt x="600" y="39"/>
                  </a:lnTo>
                  <a:lnTo>
                    <a:pt x="592" y="35"/>
                  </a:lnTo>
                  <a:lnTo>
                    <a:pt x="584" y="32"/>
                  </a:lnTo>
                  <a:lnTo>
                    <a:pt x="544" y="17"/>
                  </a:lnTo>
                  <a:lnTo>
                    <a:pt x="502" y="7"/>
                  </a:lnTo>
                  <a:lnTo>
                    <a:pt x="461" y="1"/>
                  </a:lnTo>
                  <a:lnTo>
                    <a:pt x="419" y="0"/>
                  </a:lnTo>
                  <a:lnTo>
                    <a:pt x="379" y="2"/>
                  </a:lnTo>
                  <a:lnTo>
                    <a:pt x="339" y="8"/>
                  </a:lnTo>
                  <a:lnTo>
                    <a:pt x="298" y="18"/>
                  </a:lnTo>
                  <a:lnTo>
                    <a:pt x="260" y="31"/>
                  </a:lnTo>
                  <a:lnTo>
                    <a:pt x="223" y="48"/>
                  </a:lnTo>
                  <a:lnTo>
                    <a:pt x="189" y="69"/>
                  </a:lnTo>
                  <a:lnTo>
                    <a:pt x="157" y="93"/>
                  </a:lnTo>
                  <a:lnTo>
                    <a:pt x="126" y="120"/>
                  </a:lnTo>
                  <a:lnTo>
                    <a:pt x="98" y="151"/>
                  </a:lnTo>
                  <a:lnTo>
                    <a:pt x="73" y="183"/>
                  </a:lnTo>
                  <a:lnTo>
                    <a:pt x="51" y="219"/>
                  </a:lnTo>
                  <a:lnTo>
                    <a:pt x="32" y="258"/>
                  </a:lnTo>
                  <a:lnTo>
                    <a:pt x="17" y="298"/>
                  </a:lnTo>
                  <a:lnTo>
                    <a:pt x="7" y="340"/>
                  </a:lnTo>
                  <a:lnTo>
                    <a:pt x="1" y="381"/>
                  </a:lnTo>
                  <a:lnTo>
                    <a:pt x="0" y="423"/>
                  </a:lnTo>
                  <a:lnTo>
                    <a:pt x="1" y="463"/>
                  </a:lnTo>
                  <a:lnTo>
                    <a:pt x="8" y="503"/>
                  </a:lnTo>
                  <a:lnTo>
                    <a:pt x="17" y="542"/>
                  </a:lnTo>
                  <a:lnTo>
                    <a:pt x="31" y="580"/>
                  </a:lnTo>
                  <a:lnTo>
                    <a:pt x="48" y="617"/>
                  </a:lnTo>
                  <a:lnTo>
                    <a:pt x="69" y="652"/>
                  </a:lnTo>
                  <a:lnTo>
                    <a:pt x="93" y="685"/>
                  </a:lnTo>
                  <a:lnTo>
                    <a:pt x="120" y="716"/>
                  </a:lnTo>
                  <a:lnTo>
                    <a:pt x="151" y="744"/>
                  </a:lnTo>
                  <a:lnTo>
                    <a:pt x="184" y="769"/>
                  </a:lnTo>
                  <a:lnTo>
                    <a:pt x="220" y="791"/>
                  </a:lnTo>
                  <a:lnTo>
                    <a:pt x="259" y="81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 rot="10800000">
              <a:off x="1923309" y="3571880"/>
              <a:ext cx="11850" cy="5726"/>
            </a:xfrm>
            <a:custGeom>
              <a:avLst/>
              <a:gdLst>
                <a:gd name="T0" fmla="*/ 0 w 26"/>
                <a:gd name="T1" fmla="*/ 6 h 13"/>
                <a:gd name="T2" fmla="*/ 3 w 26"/>
                <a:gd name="T3" fmla="*/ 11 h 13"/>
                <a:gd name="T4" fmla="*/ 10 w 26"/>
                <a:gd name="T5" fmla="*/ 11 h 13"/>
                <a:gd name="T6" fmla="*/ 16 w 26"/>
                <a:gd name="T7" fmla="*/ 13 h 13"/>
                <a:gd name="T8" fmla="*/ 19 w 26"/>
                <a:gd name="T9" fmla="*/ 11 h 13"/>
                <a:gd name="T10" fmla="*/ 25 w 26"/>
                <a:gd name="T11" fmla="*/ 10 h 13"/>
                <a:gd name="T12" fmla="*/ 26 w 26"/>
                <a:gd name="T13" fmla="*/ 8 h 13"/>
                <a:gd name="T14" fmla="*/ 24 w 26"/>
                <a:gd name="T15" fmla="*/ 7 h 13"/>
                <a:gd name="T16" fmla="*/ 18 w 26"/>
                <a:gd name="T17" fmla="*/ 2 h 13"/>
                <a:gd name="T18" fmla="*/ 11 w 26"/>
                <a:gd name="T19" fmla="*/ 3 h 13"/>
                <a:gd name="T20" fmla="*/ 12 w 26"/>
                <a:gd name="T21" fmla="*/ 0 h 13"/>
                <a:gd name="T22" fmla="*/ 3 w 26"/>
                <a:gd name="T23" fmla="*/ 3 h 13"/>
                <a:gd name="T24" fmla="*/ 3 w 26"/>
                <a:gd name="T25" fmla="*/ 3 h 13"/>
                <a:gd name="T26" fmla="*/ 0 w 26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13">
                  <a:moveTo>
                    <a:pt x="0" y="6"/>
                  </a:moveTo>
                  <a:lnTo>
                    <a:pt x="3" y="11"/>
                  </a:lnTo>
                  <a:lnTo>
                    <a:pt x="10" y="11"/>
                  </a:lnTo>
                  <a:lnTo>
                    <a:pt x="16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8"/>
                  </a:lnTo>
                  <a:lnTo>
                    <a:pt x="24" y="7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 rot="10800000">
              <a:off x="1930601" y="3575970"/>
              <a:ext cx="2735" cy="1636"/>
            </a:xfrm>
            <a:custGeom>
              <a:avLst/>
              <a:gdLst>
                <a:gd name="T0" fmla="*/ 3 w 7"/>
                <a:gd name="T1" fmla="*/ 1 h 3"/>
                <a:gd name="T2" fmla="*/ 0 w 7"/>
                <a:gd name="T3" fmla="*/ 3 h 3"/>
                <a:gd name="T4" fmla="*/ 7 w 7"/>
                <a:gd name="T5" fmla="*/ 0 h 3"/>
                <a:gd name="T6" fmla="*/ 3 w 7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3" y="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 rot="10800000">
              <a:off x="1933336" y="3575152"/>
              <a:ext cx="1823" cy="818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3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 rot="10800000">
              <a:off x="1940628" y="3557157"/>
              <a:ext cx="12761" cy="4908"/>
            </a:xfrm>
            <a:custGeom>
              <a:avLst/>
              <a:gdLst>
                <a:gd name="T0" fmla="*/ 11 w 26"/>
                <a:gd name="T1" fmla="*/ 12 h 12"/>
                <a:gd name="T2" fmla="*/ 16 w 26"/>
                <a:gd name="T3" fmla="*/ 8 h 12"/>
                <a:gd name="T4" fmla="*/ 26 w 26"/>
                <a:gd name="T5" fmla="*/ 5 h 12"/>
                <a:gd name="T6" fmla="*/ 23 w 26"/>
                <a:gd name="T7" fmla="*/ 0 h 12"/>
                <a:gd name="T8" fmla="*/ 17 w 26"/>
                <a:gd name="T9" fmla="*/ 1 h 12"/>
                <a:gd name="T10" fmla="*/ 15 w 26"/>
                <a:gd name="T11" fmla="*/ 0 h 12"/>
                <a:gd name="T12" fmla="*/ 9 w 26"/>
                <a:gd name="T13" fmla="*/ 2 h 12"/>
                <a:gd name="T14" fmla="*/ 10 w 26"/>
                <a:gd name="T15" fmla="*/ 5 h 12"/>
                <a:gd name="T16" fmla="*/ 4 w 26"/>
                <a:gd name="T17" fmla="*/ 6 h 12"/>
                <a:gd name="T18" fmla="*/ 0 w 26"/>
                <a:gd name="T19" fmla="*/ 7 h 12"/>
                <a:gd name="T20" fmla="*/ 4 w 26"/>
                <a:gd name="T21" fmla="*/ 10 h 12"/>
                <a:gd name="T22" fmla="*/ 11 w 26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12">
                  <a:moveTo>
                    <a:pt x="11" y="12"/>
                  </a:moveTo>
                  <a:lnTo>
                    <a:pt x="16" y="8"/>
                  </a:lnTo>
                  <a:lnTo>
                    <a:pt x="26" y="5"/>
                  </a:lnTo>
                  <a:lnTo>
                    <a:pt x="23" y="0"/>
                  </a:lnTo>
                  <a:lnTo>
                    <a:pt x="17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10" y="5"/>
                  </a:lnTo>
                  <a:lnTo>
                    <a:pt x="4" y="6"/>
                  </a:lnTo>
                  <a:lnTo>
                    <a:pt x="0" y="7"/>
                  </a:lnTo>
                  <a:lnTo>
                    <a:pt x="4" y="10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 rot="10800000">
              <a:off x="1930601" y="3551430"/>
              <a:ext cx="20053" cy="11452"/>
            </a:xfrm>
            <a:custGeom>
              <a:avLst/>
              <a:gdLst>
                <a:gd name="T0" fmla="*/ 18 w 44"/>
                <a:gd name="T1" fmla="*/ 15 h 27"/>
                <a:gd name="T2" fmla="*/ 17 w 44"/>
                <a:gd name="T3" fmla="*/ 15 h 27"/>
                <a:gd name="T4" fmla="*/ 13 w 44"/>
                <a:gd name="T5" fmla="*/ 16 h 27"/>
                <a:gd name="T6" fmla="*/ 11 w 44"/>
                <a:gd name="T7" fmla="*/ 16 h 27"/>
                <a:gd name="T8" fmla="*/ 11 w 44"/>
                <a:gd name="T9" fmla="*/ 18 h 27"/>
                <a:gd name="T10" fmla="*/ 7 w 44"/>
                <a:gd name="T11" fmla="*/ 18 h 27"/>
                <a:gd name="T12" fmla="*/ 5 w 44"/>
                <a:gd name="T13" fmla="*/ 19 h 27"/>
                <a:gd name="T14" fmla="*/ 2 w 44"/>
                <a:gd name="T15" fmla="*/ 20 h 27"/>
                <a:gd name="T16" fmla="*/ 0 w 44"/>
                <a:gd name="T17" fmla="*/ 21 h 27"/>
                <a:gd name="T18" fmla="*/ 5 w 44"/>
                <a:gd name="T19" fmla="*/ 23 h 27"/>
                <a:gd name="T20" fmla="*/ 10 w 44"/>
                <a:gd name="T21" fmla="*/ 23 h 27"/>
                <a:gd name="T22" fmla="*/ 13 w 44"/>
                <a:gd name="T23" fmla="*/ 25 h 27"/>
                <a:gd name="T24" fmla="*/ 19 w 44"/>
                <a:gd name="T25" fmla="*/ 27 h 27"/>
                <a:gd name="T26" fmla="*/ 21 w 44"/>
                <a:gd name="T27" fmla="*/ 27 h 27"/>
                <a:gd name="T28" fmla="*/ 25 w 44"/>
                <a:gd name="T29" fmla="*/ 25 h 27"/>
                <a:gd name="T30" fmla="*/ 27 w 44"/>
                <a:gd name="T31" fmla="*/ 24 h 27"/>
                <a:gd name="T32" fmla="*/ 27 w 44"/>
                <a:gd name="T33" fmla="*/ 20 h 27"/>
                <a:gd name="T34" fmla="*/ 30 w 44"/>
                <a:gd name="T35" fmla="*/ 16 h 27"/>
                <a:gd name="T36" fmla="*/ 33 w 44"/>
                <a:gd name="T37" fmla="*/ 9 h 27"/>
                <a:gd name="T38" fmla="*/ 36 w 44"/>
                <a:gd name="T39" fmla="*/ 9 h 27"/>
                <a:gd name="T40" fmla="*/ 42 w 44"/>
                <a:gd name="T41" fmla="*/ 8 h 27"/>
                <a:gd name="T42" fmla="*/ 41 w 44"/>
                <a:gd name="T43" fmla="*/ 4 h 27"/>
                <a:gd name="T44" fmla="*/ 44 w 44"/>
                <a:gd name="T45" fmla="*/ 2 h 27"/>
                <a:gd name="T46" fmla="*/ 41 w 44"/>
                <a:gd name="T47" fmla="*/ 1 h 27"/>
                <a:gd name="T48" fmla="*/ 38 w 44"/>
                <a:gd name="T49" fmla="*/ 0 h 27"/>
                <a:gd name="T50" fmla="*/ 34 w 44"/>
                <a:gd name="T51" fmla="*/ 1 h 27"/>
                <a:gd name="T52" fmla="*/ 30 w 44"/>
                <a:gd name="T53" fmla="*/ 3 h 27"/>
                <a:gd name="T54" fmla="*/ 28 w 44"/>
                <a:gd name="T55" fmla="*/ 5 h 27"/>
                <a:gd name="T56" fmla="*/ 26 w 44"/>
                <a:gd name="T57" fmla="*/ 9 h 27"/>
                <a:gd name="T58" fmla="*/ 23 w 44"/>
                <a:gd name="T59" fmla="*/ 13 h 27"/>
                <a:gd name="T60" fmla="*/ 20 w 44"/>
                <a:gd name="T61" fmla="*/ 16 h 27"/>
                <a:gd name="T62" fmla="*/ 18 w 44"/>
                <a:gd name="T63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27">
                  <a:moveTo>
                    <a:pt x="18" y="15"/>
                  </a:moveTo>
                  <a:lnTo>
                    <a:pt x="17" y="15"/>
                  </a:lnTo>
                  <a:lnTo>
                    <a:pt x="13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21"/>
                  </a:lnTo>
                  <a:lnTo>
                    <a:pt x="5" y="23"/>
                  </a:lnTo>
                  <a:lnTo>
                    <a:pt x="10" y="23"/>
                  </a:lnTo>
                  <a:lnTo>
                    <a:pt x="13" y="25"/>
                  </a:lnTo>
                  <a:lnTo>
                    <a:pt x="19" y="27"/>
                  </a:lnTo>
                  <a:lnTo>
                    <a:pt x="21" y="27"/>
                  </a:lnTo>
                  <a:lnTo>
                    <a:pt x="25" y="25"/>
                  </a:lnTo>
                  <a:lnTo>
                    <a:pt x="27" y="24"/>
                  </a:lnTo>
                  <a:lnTo>
                    <a:pt x="27" y="20"/>
                  </a:lnTo>
                  <a:lnTo>
                    <a:pt x="30" y="16"/>
                  </a:lnTo>
                  <a:lnTo>
                    <a:pt x="33" y="9"/>
                  </a:lnTo>
                  <a:lnTo>
                    <a:pt x="36" y="9"/>
                  </a:lnTo>
                  <a:lnTo>
                    <a:pt x="42" y="8"/>
                  </a:lnTo>
                  <a:lnTo>
                    <a:pt x="41" y="4"/>
                  </a:lnTo>
                  <a:lnTo>
                    <a:pt x="44" y="2"/>
                  </a:lnTo>
                  <a:lnTo>
                    <a:pt x="41" y="1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30" y="3"/>
                  </a:lnTo>
                  <a:lnTo>
                    <a:pt x="28" y="5"/>
                  </a:lnTo>
                  <a:lnTo>
                    <a:pt x="26" y="9"/>
                  </a:lnTo>
                  <a:lnTo>
                    <a:pt x="23" y="13"/>
                  </a:lnTo>
                  <a:lnTo>
                    <a:pt x="20" y="16"/>
                  </a:lnTo>
                  <a:lnTo>
                    <a:pt x="18" y="1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 rot="10800000">
              <a:off x="1966149" y="3399289"/>
              <a:ext cx="912" cy="818"/>
            </a:xfrm>
            <a:custGeom>
              <a:avLst/>
              <a:gdLst>
                <a:gd name="T0" fmla="*/ 0 w 2"/>
                <a:gd name="T1" fmla="*/ 3 h 3"/>
                <a:gd name="T2" fmla="*/ 2 w 2"/>
                <a:gd name="T3" fmla="*/ 0 h 3"/>
                <a:gd name="T4" fmla="*/ 0 w 2"/>
                <a:gd name="T5" fmla="*/ 0 h 3"/>
                <a:gd name="T6" fmla="*/ 0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 rot="10800000">
              <a:off x="1967062" y="3372295"/>
              <a:ext cx="27345" cy="26993"/>
            </a:xfrm>
            <a:custGeom>
              <a:avLst/>
              <a:gdLst>
                <a:gd name="T0" fmla="*/ 53 w 59"/>
                <a:gd name="T1" fmla="*/ 4 h 65"/>
                <a:gd name="T2" fmla="*/ 49 w 59"/>
                <a:gd name="T3" fmla="*/ 8 h 65"/>
                <a:gd name="T4" fmla="*/ 42 w 59"/>
                <a:gd name="T5" fmla="*/ 9 h 65"/>
                <a:gd name="T6" fmla="*/ 37 w 59"/>
                <a:gd name="T7" fmla="*/ 10 h 65"/>
                <a:gd name="T8" fmla="*/ 33 w 59"/>
                <a:gd name="T9" fmla="*/ 10 h 65"/>
                <a:gd name="T10" fmla="*/ 33 w 59"/>
                <a:gd name="T11" fmla="*/ 10 h 65"/>
                <a:gd name="T12" fmla="*/ 31 w 59"/>
                <a:gd name="T13" fmla="*/ 10 h 65"/>
                <a:gd name="T14" fmla="*/ 26 w 59"/>
                <a:gd name="T15" fmla="*/ 18 h 65"/>
                <a:gd name="T16" fmla="*/ 25 w 59"/>
                <a:gd name="T17" fmla="*/ 20 h 65"/>
                <a:gd name="T18" fmla="*/ 25 w 59"/>
                <a:gd name="T19" fmla="*/ 20 h 65"/>
                <a:gd name="T20" fmla="*/ 24 w 59"/>
                <a:gd name="T21" fmla="*/ 24 h 65"/>
                <a:gd name="T22" fmla="*/ 22 w 59"/>
                <a:gd name="T23" fmla="*/ 32 h 65"/>
                <a:gd name="T24" fmla="*/ 19 w 59"/>
                <a:gd name="T25" fmla="*/ 33 h 65"/>
                <a:gd name="T26" fmla="*/ 14 w 59"/>
                <a:gd name="T27" fmla="*/ 36 h 65"/>
                <a:gd name="T28" fmla="*/ 9 w 59"/>
                <a:gd name="T29" fmla="*/ 39 h 65"/>
                <a:gd name="T30" fmla="*/ 4 w 59"/>
                <a:gd name="T31" fmla="*/ 44 h 65"/>
                <a:gd name="T32" fmla="*/ 3 w 59"/>
                <a:gd name="T33" fmla="*/ 53 h 65"/>
                <a:gd name="T34" fmla="*/ 0 w 59"/>
                <a:gd name="T35" fmla="*/ 57 h 65"/>
                <a:gd name="T36" fmla="*/ 2 w 59"/>
                <a:gd name="T37" fmla="*/ 63 h 65"/>
                <a:gd name="T38" fmla="*/ 7 w 59"/>
                <a:gd name="T39" fmla="*/ 65 h 65"/>
                <a:gd name="T40" fmla="*/ 12 w 59"/>
                <a:gd name="T41" fmla="*/ 64 h 65"/>
                <a:gd name="T42" fmla="*/ 21 w 59"/>
                <a:gd name="T43" fmla="*/ 54 h 65"/>
                <a:gd name="T44" fmla="*/ 25 w 59"/>
                <a:gd name="T45" fmla="*/ 50 h 65"/>
                <a:gd name="T46" fmla="*/ 27 w 59"/>
                <a:gd name="T47" fmla="*/ 46 h 65"/>
                <a:gd name="T48" fmla="*/ 32 w 59"/>
                <a:gd name="T49" fmla="*/ 40 h 65"/>
                <a:gd name="T50" fmla="*/ 35 w 59"/>
                <a:gd name="T51" fmla="*/ 38 h 65"/>
                <a:gd name="T52" fmla="*/ 40 w 59"/>
                <a:gd name="T53" fmla="*/ 33 h 65"/>
                <a:gd name="T54" fmla="*/ 44 w 59"/>
                <a:gd name="T55" fmla="*/ 28 h 65"/>
                <a:gd name="T56" fmla="*/ 46 w 59"/>
                <a:gd name="T57" fmla="*/ 20 h 65"/>
                <a:gd name="T58" fmla="*/ 53 w 59"/>
                <a:gd name="T59" fmla="*/ 14 h 65"/>
                <a:gd name="T60" fmla="*/ 57 w 59"/>
                <a:gd name="T61" fmla="*/ 14 h 65"/>
                <a:gd name="T62" fmla="*/ 59 w 59"/>
                <a:gd name="T63" fmla="*/ 0 h 65"/>
                <a:gd name="T64" fmla="*/ 57 w 59"/>
                <a:gd name="T65" fmla="*/ 1 h 65"/>
                <a:gd name="T66" fmla="*/ 53 w 59"/>
                <a:gd name="T67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5">
                  <a:moveTo>
                    <a:pt x="53" y="4"/>
                  </a:moveTo>
                  <a:lnTo>
                    <a:pt x="49" y="8"/>
                  </a:lnTo>
                  <a:lnTo>
                    <a:pt x="42" y="9"/>
                  </a:lnTo>
                  <a:lnTo>
                    <a:pt x="37" y="10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26" y="18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4" y="24"/>
                  </a:lnTo>
                  <a:lnTo>
                    <a:pt x="22" y="32"/>
                  </a:lnTo>
                  <a:lnTo>
                    <a:pt x="19" y="33"/>
                  </a:lnTo>
                  <a:lnTo>
                    <a:pt x="14" y="36"/>
                  </a:lnTo>
                  <a:lnTo>
                    <a:pt x="9" y="39"/>
                  </a:lnTo>
                  <a:lnTo>
                    <a:pt x="4" y="44"/>
                  </a:lnTo>
                  <a:lnTo>
                    <a:pt x="3" y="53"/>
                  </a:lnTo>
                  <a:lnTo>
                    <a:pt x="0" y="57"/>
                  </a:lnTo>
                  <a:lnTo>
                    <a:pt x="2" y="63"/>
                  </a:lnTo>
                  <a:lnTo>
                    <a:pt x="7" y="65"/>
                  </a:lnTo>
                  <a:lnTo>
                    <a:pt x="12" y="64"/>
                  </a:lnTo>
                  <a:lnTo>
                    <a:pt x="21" y="54"/>
                  </a:lnTo>
                  <a:lnTo>
                    <a:pt x="25" y="50"/>
                  </a:lnTo>
                  <a:lnTo>
                    <a:pt x="27" y="46"/>
                  </a:lnTo>
                  <a:lnTo>
                    <a:pt x="32" y="40"/>
                  </a:lnTo>
                  <a:lnTo>
                    <a:pt x="35" y="38"/>
                  </a:lnTo>
                  <a:lnTo>
                    <a:pt x="40" y="33"/>
                  </a:lnTo>
                  <a:lnTo>
                    <a:pt x="44" y="28"/>
                  </a:lnTo>
                  <a:lnTo>
                    <a:pt x="46" y="20"/>
                  </a:lnTo>
                  <a:lnTo>
                    <a:pt x="53" y="14"/>
                  </a:lnTo>
                  <a:lnTo>
                    <a:pt x="57" y="14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3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8" name="Rectangle 54"/>
            <p:cNvSpPr>
              <a:spLocks noChangeArrowheads="1"/>
            </p:cNvSpPr>
            <p:nvPr/>
          </p:nvSpPr>
          <p:spPr bwMode="auto">
            <a:xfrm rot="10800000">
              <a:off x="2053655" y="3454910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 rot="10800000">
              <a:off x="2054566" y="3445095"/>
              <a:ext cx="11850" cy="21267"/>
            </a:xfrm>
            <a:custGeom>
              <a:avLst/>
              <a:gdLst>
                <a:gd name="T0" fmla="*/ 5 w 24"/>
                <a:gd name="T1" fmla="*/ 48 h 52"/>
                <a:gd name="T2" fmla="*/ 14 w 24"/>
                <a:gd name="T3" fmla="*/ 45 h 52"/>
                <a:gd name="T4" fmla="*/ 24 w 24"/>
                <a:gd name="T5" fmla="*/ 27 h 52"/>
                <a:gd name="T6" fmla="*/ 23 w 24"/>
                <a:gd name="T7" fmla="*/ 25 h 52"/>
                <a:gd name="T8" fmla="*/ 21 w 24"/>
                <a:gd name="T9" fmla="*/ 20 h 52"/>
                <a:gd name="T10" fmla="*/ 18 w 24"/>
                <a:gd name="T11" fmla="*/ 15 h 52"/>
                <a:gd name="T12" fmla="*/ 17 w 24"/>
                <a:gd name="T13" fmla="*/ 10 h 52"/>
                <a:gd name="T14" fmla="*/ 15 w 24"/>
                <a:gd name="T15" fmla="*/ 6 h 52"/>
                <a:gd name="T16" fmla="*/ 13 w 24"/>
                <a:gd name="T17" fmla="*/ 4 h 52"/>
                <a:gd name="T18" fmla="*/ 11 w 24"/>
                <a:gd name="T19" fmla="*/ 2 h 52"/>
                <a:gd name="T20" fmla="*/ 9 w 24"/>
                <a:gd name="T21" fmla="*/ 1 h 52"/>
                <a:gd name="T22" fmla="*/ 7 w 24"/>
                <a:gd name="T23" fmla="*/ 0 h 52"/>
                <a:gd name="T24" fmla="*/ 5 w 24"/>
                <a:gd name="T25" fmla="*/ 12 h 52"/>
                <a:gd name="T26" fmla="*/ 2 w 24"/>
                <a:gd name="T27" fmla="*/ 25 h 52"/>
                <a:gd name="T28" fmla="*/ 1 w 24"/>
                <a:gd name="T29" fmla="*/ 39 h 52"/>
                <a:gd name="T30" fmla="*/ 0 w 24"/>
                <a:gd name="T31" fmla="*/ 52 h 52"/>
                <a:gd name="T32" fmla="*/ 1 w 24"/>
                <a:gd name="T33" fmla="*/ 52 h 52"/>
                <a:gd name="T34" fmla="*/ 5 w 24"/>
                <a:gd name="T35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52">
                  <a:moveTo>
                    <a:pt x="5" y="48"/>
                  </a:moveTo>
                  <a:lnTo>
                    <a:pt x="14" y="45"/>
                  </a:lnTo>
                  <a:lnTo>
                    <a:pt x="24" y="27"/>
                  </a:lnTo>
                  <a:lnTo>
                    <a:pt x="23" y="25"/>
                  </a:lnTo>
                  <a:lnTo>
                    <a:pt x="21" y="20"/>
                  </a:lnTo>
                  <a:lnTo>
                    <a:pt x="18" y="15"/>
                  </a:lnTo>
                  <a:lnTo>
                    <a:pt x="17" y="10"/>
                  </a:lnTo>
                  <a:lnTo>
                    <a:pt x="15" y="6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2"/>
                  </a:lnTo>
                  <a:lnTo>
                    <a:pt x="2" y="25"/>
                  </a:lnTo>
                  <a:lnTo>
                    <a:pt x="1" y="39"/>
                  </a:lnTo>
                  <a:lnTo>
                    <a:pt x="0" y="52"/>
                  </a:lnTo>
                  <a:lnTo>
                    <a:pt x="1" y="52"/>
                  </a:lnTo>
                  <a:lnTo>
                    <a:pt x="5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 rot="10800000">
              <a:off x="1952477" y="3392744"/>
              <a:ext cx="3646" cy="3272"/>
            </a:xfrm>
            <a:custGeom>
              <a:avLst/>
              <a:gdLst>
                <a:gd name="T0" fmla="*/ 0 w 8"/>
                <a:gd name="T1" fmla="*/ 2 h 6"/>
                <a:gd name="T2" fmla="*/ 0 w 8"/>
                <a:gd name="T3" fmla="*/ 2 h 6"/>
                <a:gd name="T4" fmla="*/ 2 w 8"/>
                <a:gd name="T5" fmla="*/ 4 h 6"/>
                <a:gd name="T6" fmla="*/ 7 w 8"/>
                <a:gd name="T7" fmla="*/ 6 h 6"/>
                <a:gd name="T8" fmla="*/ 7 w 8"/>
                <a:gd name="T9" fmla="*/ 4 h 6"/>
                <a:gd name="T10" fmla="*/ 7 w 8"/>
                <a:gd name="T11" fmla="*/ 3 h 6"/>
                <a:gd name="T12" fmla="*/ 7 w 8"/>
                <a:gd name="T13" fmla="*/ 1 h 6"/>
                <a:gd name="T14" fmla="*/ 8 w 8"/>
                <a:gd name="T15" fmla="*/ 0 h 6"/>
                <a:gd name="T16" fmla="*/ 7 w 8"/>
                <a:gd name="T17" fmla="*/ 0 h 6"/>
                <a:gd name="T18" fmla="*/ 0 w 8"/>
                <a:gd name="T1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1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 rot="10800000">
              <a:off x="1753768" y="3283136"/>
              <a:ext cx="182302" cy="279746"/>
            </a:xfrm>
            <a:custGeom>
              <a:avLst/>
              <a:gdLst>
                <a:gd name="T0" fmla="*/ 387 w 399"/>
                <a:gd name="T1" fmla="*/ 127 h 684"/>
                <a:gd name="T2" fmla="*/ 374 w 399"/>
                <a:gd name="T3" fmla="*/ 261 h 684"/>
                <a:gd name="T4" fmla="*/ 323 w 399"/>
                <a:gd name="T5" fmla="*/ 415 h 684"/>
                <a:gd name="T6" fmla="*/ 289 w 399"/>
                <a:gd name="T7" fmla="*/ 486 h 684"/>
                <a:gd name="T8" fmla="*/ 251 w 399"/>
                <a:gd name="T9" fmla="*/ 547 h 684"/>
                <a:gd name="T10" fmla="*/ 209 w 399"/>
                <a:gd name="T11" fmla="*/ 598 h 684"/>
                <a:gd name="T12" fmla="*/ 169 w 399"/>
                <a:gd name="T13" fmla="*/ 637 h 684"/>
                <a:gd name="T14" fmla="*/ 128 w 399"/>
                <a:gd name="T15" fmla="*/ 662 h 684"/>
                <a:gd name="T16" fmla="*/ 99 w 399"/>
                <a:gd name="T17" fmla="*/ 671 h 684"/>
                <a:gd name="T18" fmla="*/ 77 w 399"/>
                <a:gd name="T19" fmla="*/ 671 h 684"/>
                <a:gd name="T20" fmla="*/ 58 w 399"/>
                <a:gd name="T21" fmla="*/ 664 h 684"/>
                <a:gd name="T22" fmla="*/ 12 w 399"/>
                <a:gd name="T23" fmla="*/ 568 h 684"/>
                <a:gd name="T24" fmla="*/ 31 w 399"/>
                <a:gd name="T25" fmla="*/ 399 h 684"/>
                <a:gd name="T26" fmla="*/ 87 w 399"/>
                <a:gd name="T27" fmla="*/ 244 h 684"/>
                <a:gd name="T28" fmla="*/ 123 w 399"/>
                <a:gd name="T29" fmla="*/ 177 h 684"/>
                <a:gd name="T30" fmla="*/ 162 w 399"/>
                <a:gd name="T31" fmla="*/ 119 h 684"/>
                <a:gd name="T32" fmla="*/ 204 w 399"/>
                <a:gd name="T33" fmla="*/ 72 h 684"/>
                <a:gd name="T34" fmla="*/ 245 w 399"/>
                <a:gd name="T35" fmla="*/ 36 h 684"/>
                <a:gd name="T36" fmla="*/ 285 w 399"/>
                <a:gd name="T37" fmla="*/ 17 h 684"/>
                <a:gd name="T38" fmla="*/ 308 w 399"/>
                <a:gd name="T39" fmla="*/ 12 h 684"/>
                <a:gd name="T40" fmla="*/ 329 w 399"/>
                <a:gd name="T41" fmla="*/ 15 h 684"/>
                <a:gd name="T42" fmla="*/ 345 w 399"/>
                <a:gd name="T43" fmla="*/ 24 h 684"/>
                <a:gd name="T44" fmla="*/ 359 w 399"/>
                <a:gd name="T45" fmla="*/ 36 h 684"/>
                <a:gd name="T46" fmla="*/ 357 w 399"/>
                <a:gd name="T47" fmla="*/ 17 h 684"/>
                <a:gd name="T48" fmla="*/ 341 w 399"/>
                <a:gd name="T49" fmla="*/ 5 h 684"/>
                <a:gd name="T50" fmla="*/ 316 w 399"/>
                <a:gd name="T51" fmla="*/ 0 h 684"/>
                <a:gd name="T52" fmla="*/ 290 w 399"/>
                <a:gd name="T53" fmla="*/ 2 h 684"/>
                <a:gd name="T54" fmla="*/ 253 w 399"/>
                <a:gd name="T55" fmla="*/ 17 h 684"/>
                <a:gd name="T56" fmla="*/ 210 w 399"/>
                <a:gd name="T57" fmla="*/ 48 h 684"/>
                <a:gd name="T58" fmla="*/ 168 w 399"/>
                <a:gd name="T59" fmla="*/ 93 h 684"/>
                <a:gd name="T60" fmla="*/ 126 w 399"/>
                <a:gd name="T61" fmla="*/ 149 h 684"/>
                <a:gd name="T62" fmla="*/ 87 w 399"/>
                <a:gd name="T63" fmla="*/ 215 h 684"/>
                <a:gd name="T64" fmla="*/ 37 w 399"/>
                <a:gd name="T65" fmla="*/ 333 h 684"/>
                <a:gd name="T66" fmla="*/ 0 w 399"/>
                <a:gd name="T67" fmla="*/ 523 h 684"/>
                <a:gd name="T68" fmla="*/ 27 w 399"/>
                <a:gd name="T69" fmla="*/ 652 h 684"/>
                <a:gd name="T70" fmla="*/ 66 w 399"/>
                <a:gd name="T71" fmla="*/ 682 h 684"/>
                <a:gd name="T72" fmla="*/ 91 w 399"/>
                <a:gd name="T73" fmla="*/ 684 h 684"/>
                <a:gd name="T74" fmla="*/ 118 w 399"/>
                <a:gd name="T75" fmla="*/ 679 h 684"/>
                <a:gd name="T76" fmla="*/ 160 w 399"/>
                <a:gd name="T77" fmla="*/ 659 h 684"/>
                <a:gd name="T78" fmla="*/ 204 w 399"/>
                <a:gd name="T79" fmla="*/ 623 h 684"/>
                <a:gd name="T80" fmla="*/ 246 w 399"/>
                <a:gd name="T81" fmla="*/ 575 h 684"/>
                <a:gd name="T82" fmla="*/ 287 w 399"/>
                <a:gd name="T83" fmla="*/ 515 h 684"/>
                <a:gd name="T84" fmla="*/ 323 w 399"/>
                <a:gd name="T85" fmla="*/ 445 h 684"/>
                <a:gd name="T86" fmla="*/ 374 w 399"/>
                <a:gd name="T87" fmla="*/ 313 h 684"/>
                <a:gd name="T88" fmla="*/ 399 w 399"/>
                <a:gd name="T89" fmla="*/ 165 h 684"/>
                <a:gd name="T90" fmla="*/ 384 w 399"/>
                <a:gd name="T91" fmla="*/ 5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684">
                  <a:moveTo>
                    <a:pt x="374" y="62"/>
                  </a:moveTo>
                  <a:lnTo>
                    <a:pt x="383" y="92"/>
                  </a:lnTo>
                  <a:lnTo>
                    <a:pt x="387" y="127"/>
                  </a:lnTo>
                  <a:lnTo>
                    <a:pt x="387" y="169"/>
                  </a:lnTo>
                  <a:lnTo>
                    <a:pt x="383" y="213"/>
                  </a:lnTo>
                  <a:lnTo>
                    <a:pt x="374" y="261"/>
                  </a:lnTo>
                  <a:lnTo>
                    <a:pt x="361" y="311"/>
                  </a:lnTo>
                  <a:lnTo>
                    <a:pt x="344" y="362"/>
                  </a:lnTo>
                  <a:lnTo>
                    <a:pt x="323" y="415"/>
                  </a:lnTo>
                  <a:lnTo>
                    <a:pt x="312" y="440"/>
                  </a:lnTo>
                  <a:lnTo>
                    <a:pt x="300" y="463"/>
                  </a:lnTo>
                  <a:lnTo>
                    <a:pt x="289" y="486"/>
                  </a:lnTo>
                  <a:lnTo>
                    <a:pt x="276" y="507"/>
                  </a:lnTo>
                  <a:lnTo>
                    <a:pt x="263" y="527"/>
                  </a:lnTo>
                  <a:lnTo>
                    <a:pt x="251" y="547"/>
                  </a:lnTo>
                  <a:lnTo>
                    <a:pt x="237" y="565"/>
                  </a:lnTo>
                  <a:lnTo>
                    <a:pt x="223" y="583"/>
                  </a:lnTo>
                  <a:lnTo>
                    <a:pt x="209" y="598"/>
                  </a:lnTo>
                  <a:lnTo>
                    <a:pt x="196" y="613"/>
                  </a:lnTo>
                  <a:lnTo>
                    <a:pt x="182" y="625"/>
                  </a:lnTo>
                  <a:lnTo>
                    <a:pt x="169" y="637"/>
                  </a:lnTo>
                  <a:lnTo>
                    <a:pt x="155" y="647"/>
                  </a:lnTo>
                  <a:lnTo>
                    <a:pt x="141" y="656"/>
                  </a:lnTo>
                  <a:lnTo>
                    <a:pt x="128" y="662"/>
                  </a:lnTo>
                  <a:lnTo>
                    <a:pt x="115" y="668"/>
                  </a:lnTo>
                  <a:lnTo>
                    <a:pt x="107" y="670"/>
                  </a:lnTo>
                  <a:lnTo>
                    <a:pt x="99" y="671"/>
                  </a:lnTo>
                  <a:lnTo>
                    <a:pt x="92" y="672"/>
                  </a:lnTo>
                  <a:lnTo>
                    <a:pt x="84" y="672"/>
                  </a:lnTo>
                  <a:lnTo>
                    <a:pt x="77" y="671"/>
                  </a:lnTo>
                  <a:lnTo>
                    <a:pt x="70" y="670"/>
                  </a:lnTo>
                  <a:lnTo>
                    <a:pt x="64" y="668"/>
                  </a:lnTo>
                  <a:lnTo>
                    <a:pt x="58" y="664"/>
                  </a:lnTo>
                  <a:lnTo>
                    <a:pt x="37" y="642"/>
                  </a:lnTo>
                  <a:lnTo>
                    <a:pt x="20" y="610"/>
                  </a:lnTo>
                  <a:lnTo>
                    <a:pt x="12" y="568"/>
                  </a:lnTo>
                  <a:lnTo>
                    <a:pt x="12" y="517"/>
                  </a:lnTo>
                  <a:lnTo>
                    <a:pt x="18" y="460"/>
                  </a:lnTo>
                  <a:lnTo>
                    <a:pt x="31" y="399"/>
                  </a:lnTo>
                  <a:lnTo>
                    <a:pt x="49" y="335"/>
                  </a:lnTo>
                  <a:lnTo>
                    <a:pt x="76" y="268"/>
                  </a:lnTo>
                  <a:lnTo>
                    <a:pt x="87" y="244"/>
                  </a:lnTo>
                  <a:lnTo>
                    <a:pt x="99" y="221"/>
                  </a:lnTo>
                  <a:lnTo>
                    <a:pt x="110" y="199"/>
                  </a:lnTo>
                  <a:lnTo>
                    <a:pt x="123" y="177"/>
                  </a:lnTo>
                  <a:lnTo>
                    <a:pt x="136" y="156"/>
                  </a:lnTo>
                  <a:lnTo>
                    <a:pt x="149" y="137"/>
                  </a:lnTo>
                  <a:lnTo>
                    <a:pt x="162" y="119"/>
                  </a:lnTo>
                  <a:lnTo>
                    <a:pt x="176" y="102"/>
                  </a:lnTo>
                  <a:lnTo>
                    <a:pt x="190" y="86"/>
                  </a:lnTo>
                  <a:lnTo>
                    <a:pt x="204" y="72"/>
                  </a:lnTo>
                  <a:lnTo>
                    <a:pt x="217" y="58"/>
                  </a:lnTo>
                  <a:lnTo>
                    <a:pt x="231" y="47"/>
                  </a:lnTo>
                  <a:lnTo>
                    <a:pt x="245" y="36"/>
                  </a:lnTo>
                  <a:lnTo>
                    <a:pt x="259" y="28"/>
                  </a:lnTo>
                  <a:lnTo>
                    <a:pt x="273" y="21"/>
                  </a:lnTo>
                  <a:lnTo>
                    <a:pt x="285" y="17"/>
                  </a:lnTo>
                  <a:lnTo>
                    <a:pt x="293" y="15"/>
                  </a:lnTo>
                  <a:lnTo>
                    <a:pt x="300" y="13"/>
                  </a:lnTo>
                  <a:lnTo>
                    <a:pt x="308" y="12"/>
                  </a:lnTo>
                  <a:lnTo>
                    <a:pt x="315" y="12"/>
                  </a:lnTo>
                  <a:lnTo>
                    <a:pt x="322" y="13"/>
                  </a:lnTo>
                  <a:lnTo>
                    <a:pt x="329" y="15"/>
                  </a:lnTo>
                  <a:lnTo>
                    <a:pt x="335" y="17"/>
                  </a:lnTo>
                  <a:lnTo>
                    <a:pt x="341" y="20"/>
                  </a:lnTo>
                  <a:lnTo>
                    <a:pt x="345" y="24"/>
                  </a:lnTo>
                  <a:lnTo>
                    <a:pt x="350" y="27"/>
                  </a:lnTo>
                  <a:lnTo>
                    <a:pt x="354" y="32"/>
                  </a:lnTo>
                  <a:lnTo>
                    <a:pt x="359" y="36"/>
                  </a:lnTo>
                  <a:lnTo>
                    <a:pt x="366" y="25"/>
                  </a:lnTo>
                  <a:lnTo>
                    <a:pt x="361" y="20"/>
                  </a:lnTo>
                  <a:lnTo>
                    <a:pt x="357" y="17"/>
                  </a:lnTo>
                  <a:lnTo>
                    <a:pt x="352" y="12"/>
                  </a:lnTo>
                  <a:lnTo>
                    <a:pt x="348" y="9"/>
                  </a:lnTo>
                  <a:lnTo>
                    <a:pt x="341" y="5"/>
                  </a:lnTo>
                  <a:lnTo>
                    <a:pt x="333" y="3"/>
                  </a:lnTo>
                  <a:lnTo>
                    <a:pt x="325" y="1"/>
                  </a:lnTo>
                  <a:lnTo>
                    <a:pt x="316" y="0"/>
                  </a:lnTo>
                  <a:lnTo>
                    <a:pt x="308" y="0"/>
                  </a:lnTo>
                  <a:lnTo>
                    <a:pt x="299" y="0"/>
                  </a:lnTo>
                  <a:lnTo>
                    <a:pt x="290" y="2"/>
                  </a:lnTo>
                  <a:lnTo>
                    <a:pt x="281" y="4"/>
                  </a:lnTo>
                  <a:lnTo>
                    <a:pt x="267" y="10"/>
                  </a:lnTo>
                  <a:lnTo>
                    <a:pt x="253" y="17"/>
                  </a:lnTo>
                  <a:lnTo>
                    <a:pt x="239" y="26"/>
                  </a:lnTo>
                  <a:lnTo>
                    <a:pt x="224" y="36"/>
                  </a:lnTo>
                  <a:lnTo>
                    <a:pt x="210" y="48"/>
                  </a:lnTo>
                  <a:lnTo>
                    <a:pt x="196" y="62"/>
                  </a:lnTo>
                  <a:lnTo>
                    <a:pt x="182" y="77"/>
                  </a:lnTo>
                  <a:lnTo>
                    <a:pt x="168" y="93"/>
                  </a:lnTo>
                  <a:lnTo>
                    <a:pt x="153" y="110"/>
                  </a:lnTo>
                  <a:lnTo>
                    <a:pt x="139" y="129"/>
                  </a:lnTo>
                  <a:lnTo>
                    <a:pt x="126" y="149"/>
                  </a:lnTo>
                  <a:lnTo>
                    <a:pt x="113" y="170"/>
                  </a:lnTo>
                  <a:lnTo>
                    <a:pt x="100" y="192"/>
                  </a:lnTo>
                  <a:lnTo>
                    <a:pt x="87" y="215"/>
                  </a:lnTo>
                  <a:lnTo>
                    <a:pt x="76" y="239"/>
                  </a:lnTo>
                  <a:lnTo>
                    <a:pt x="64" y="263"/>
                  </a:lnTo>
                  <a:lnTo>
                    <a:pt x="37" y="333"/>
                  </a:lnTo>
                  <a:lnTo>
                    <a:pt x="17" y="401"/>
                  </a:lnTo>
                  <a:lnTo>
                    <a:pt x="4" y="464"/>
                  </a:lnTo>
                  <a:lnTo>
                    <a:pt x="0" y="523"/>
                  </a:lnTo>
                  <a:lnTo>
                    <a:pt x="1" y="575"/>
                  </a:lnTo>
                  <a:lnTo>
                    <a:pt x="10" y="618"/>
                  </a:lnTo>
                  <a:lnTo>
                    <a:pt x="27" y="652"/>
                  </a:lnTo>
                  <a:lnTo>
                    <a:pt x="52" y="675"/>
                  </a:lnTo>
                  <a:lnTo>
                    <a:pt x="58" y="678"/>
                  </a:lnTo>
                  <a:lnTo>
                    <a:pt x="66" y="682"/>
                  </a:lnTo>
                  <a:lnTo>
                    <a:pt x="75" y="684"/>
                  </a:lnTo>
                  <a:lnTo>
                    <a:pt x="83" y="684"/>
                  </a:lnTo>
                  <a:lnTo>
                    <a:pt x="91" y="684"/>
                  </a:lnTo>
                  <a:lnTo>
                    <a:pt x="100" y="684"/>
                  </a:lnTo>
                  <a:lnTo>
                    <a:pt x="109" y="682"/>
                  </a:lnTo>
                  <a:lnTo>
                    <a:pt x="118" y="679"/>
                  </a:lnTo>
                  <a:lnTo>
                    <a:pt x="132" y="674"/>
                  </a:lnTo>
                  <a:lnTo>
                    <a:pt x="146" y="667"/>
                  </a:lnTo>
                  <a:lnTo>
                    <a:pt x="160" y="659"/>
                  </a:lnTo>
                  <a:lnTo>
                    <a:pt x="175" y="648"/>
                  </a:lnTo>
                  <a:lnTo>
                    <a:pt x="189" y="637"/>
                  </a:lnTo>
                  <a:lnTo>
                    <a:pt x="204" y="623"/>
                  </a:lnTo>
                  <a:lnTo>
                    <a:pt x="217" y="608"/>
                  </a:lnTo>
                  <a:lnTo>
                    <a:pt x="232" y="592"/>
                  </a:lnTo>
                  <a:lnTo>
                    <a:pt x="246" y="575"/>
                  </a:lnTo>
                  <a:lnTo>
                    <a:pt x="260" y="556"/>
                  </a:lnTo>
                  <a:lnTo>
                    <a:pt x="273" y="535"/>
                  </a:lnTo>
                  <a:lnTo>
                    <a:pt x="287" y="515"/>
                  </a:lnTo>
                  <a:lnTo>
                    <a:pt x="299" y="493"/>
                  </a:lnTo>
                  <a:lnTo>
                    <a:pt x="312" y="470"/>
                  </a:lnTo>
                  <a:lnTo>
                    <a:pt x="323" y="445"/>
                  </a:lnTo>
                  <a:lnTo>
                    <a:pt x="335" y="421"/>
                  </a:lnTo>
                  <a:lnTo>
                    <a:pt x="357" y="366"/>
                  </a:lnTo>
                  <a:lnTo>
                    <a:pt x="374" y="313"/>
                  </a:lnTo>
                  <a:lnTo>
                    <a:pt x="388" y="261"/>
                  </a:lnTo>
                  <a:lnTo>
                    <a:pt x="396" y="212"/>
                  </a:lnTo>
                  <a:lnTo>
                    <a:pt x="399" y="165"/>
                  </a:lnTo>
                  <a:lnTo>
                    <a:pt x="399" y="124"/>
                  </a:lnTo>
                  <a:lnTo>
                    <a:pt x="394" y="86"/>
                  </a:lnTo>
                  <a:lnTo>
                    <a:pt x="384" y="55"/>
                  </a:lnTo>
                  <a:lnTo>
                    <a:pt x="374" y="6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72" name="Freeform 63"/>
            <p:cNvSpPr>
              <a:spLocks/>
            </p:cNvSpPr>
            <p:nvPr/>
          </p:nvSpPr>
          <p:spPr bwMode="auto">
            <a:xfrm rot="10800000">
              <a:off x="1839450" y="3351028"/>
              <a:ext cx="48310" cy="61348"/>
            </a:xfrm>
            <a:custGeom>
              <a:avLst/>
              <a:gdLst>
                <a:gd name="T0" fmla="*/ 65 w 106"/>
                <a:gd name="T1" fmla="*/ 0 h 151"/>
                <a:gd name="T2" fmla="*/ 0 w 106"/>
                <a:gd name="T3" fmla="*/ 151 h 151"/>
                <a:gd name="T4" fmla="*/ 43 w 106"/>
                <a:gd name="T5" fmla="*/ 151 h 151"/>
                <a:gd name="T6" fmla="*/ 106 w 106"/>
                <a:gd name="T7" fmla="*/ 0 h 151"/>
                <a:gd name="T8" fmla="*/ 65 w 106"/>
                <a:gd name="T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51">
                  <a:moveTo>
                    <a:pt x="65" y="0"/>
                  </a:moveTo>
                  <a:lnTo>
                    <a:pt x="0" y="151"/>
                  </a:lnTo>
                  <a:lnTo>
                    <a:pt x="43" y="151"/>
                  </a:lnTo>
                  <a:lnTo>
                    <a:pt x="106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1323018" y="3125830"/>
              <a:ext cx="485876" cy="411439"/>
              <a:chOff x="1223062" y="4365764"/>
              <a:chExt cx="485876" cy="411439"/>
            </a:xfrm>
          </p:grpSpPr>
          <p:sp>
            <p:nvSpPr>
              <p:cNvPr id="76" name="Freeform 11"/>
              <p:cNvSpPr>
                <a:spLocks/>
              </p:cNvSpPr>
              <p:nvPr/>
            </p:nvSpPr>
            <p:spPr bwMode="auto">
              <a:xfrm rot="10800000">
                <a:off x="1223062" y="4365764"/>
                <a:ext cx="119408" cy="168502"/>
              </a:xfrm>
              <a:custGeom>
                <a:avLst/>
                <a:gdLst>
                  <a:gd name="T0" fmla="*/ 197 w 262"/>
                  <a:gd name="T1" fmla="*/ 306 h 413"/>
                  <a:gd name="T2" fmla="*/ 192 w 262"/>
                  <a:gd name="T3" fmla="*/ 291 h 413"/>
                  <a:gd name="T4" fmla="*/ 187 w 262"/>
                  <a:gd name="T5" fmla="*/ 270 h 413"/>
                  <a:gd name="T6" fmla="*/ 185 w 262"/>
                  <a:gd name="T7" fmla="*/ 247 h 413"/>
                  <a:gd name="T8" fmla="*/ 182 w 262"/>
                  <a:gd name="T9" fmla="*/ 222 h 413"/>
                  <a:gd name="T10" fmla="*/ 179 w 262"/>
                  <a:gd name="T11" fmla="*/ 188 h 413"/>
                  <a:gd name="T12" fmla="*/ 173 w 262"/>
                  <a:gd name="T13" fmla="*/ 152 h 413"/>
                  <a:gd name="T14" fmla="*/ 165 w 262"/>
                  <a:gd name="T15" fmla="*/ 117 h 413"/>
                  <a:gd name="T16" fmla="*/ 150 w 262"/>
                  <a:gd name="T17" fmla="*/ 83 h 413"/>
                  <a:gd name="T18" fmla="*/ 129 w 262"/>
                  <a:gd name="T19" fmla="*/ 52 h 413"/>
                  <a:gd name="T20" fmla="*/ 98 w 262"/>
                  <a:gd name="T21" fmla="*/ 27 h 413"/>
                  <a:gd name="T22" fmla="*/ 58 w 262"/>
                  <a:gd name="T23" fmla="*/ 10 h 413"/>
                  <a:gd name="T24" fmla="*/ 5 w 262"/>
                  <a:gd name="T25" fmla="*/ 0 h 413"/>
                  <a:gd name="T26" fmla="*/ 0 w 262"/>
                  <a:gd name="T27" fmla="*/ 73 h 413"/>
                  <a:gd name="T28" fmla="*/ 30 w 262"/>
                  <a:gd name="T29" fmla="*/ 77 h 413"/>
                  <a:gd name="T30" fmla="*/ 54 w 262"/>
                  <a:gd name="T31" fmla="*/ 87 h 413"/>
                  <a:gd name="T32" fmla="*/ 73 w 262"/>
                  <a:gd name="T33" fmla="*/ 101 h 413"/>
                  <a:gd name="T34" fmla="*/ 87 w 262"/>
                  <a:gd name="T35" fmla="*/ 118 h 413"/>
                  <a:gd name="T36" fmla="*/ 96 w 262"/>
                  <a:gd name="T37" fmla="*/ 140 h 413"/>
                  <a:gd name="T38" fmla="*/ 102 w 262"/>
                  <a:gd name="T39" fmla="*/ 165 h 413"/>
                  <a:gd name="T40" fmla="*/ 106 w 262"/>
                  <a:gd name="T41" fmla="*/ 194 h 413"/>
                  <a:gd name="T42" fmla="*/ 110 w 262"/>
                  <a:gd name="T43" fmla="*/ 227 h 413"/>
                  <a:gd name="T44" fmla="*/ 112 w 262"/>
                  <a:gd name="T45" fmla="*/ 261 h 413"/>
                  <a:gd name="T46" fmla="*/ 117 w 262"/>
                  <a:gd name="T47" fmla="*/ 291 h 413"/>
                  <a:gd name="T48" fmla="*/ 125 w 262"/>
                  <a:gd name="T49" fmla="*/ 319 h 413"/>
                  <a:gd name="T50" fmla="*/ 137 w 262"/>
                  <a:gd name="T51" fmla="*/ 345 h 413"/>
                  <a:gd name="T52" fmla="*/ 150 w 262"/>
                  <a:gd name="T53" fmla="*/ 362 h 413"/>
                  <a:gd name="T54" fmla="*/ 163 w 262"/>
                  <a:gd name="T55" fmla="*/ 377 h 413"/>
                  <a:gd name="T56" fmla="*/ 178 w 262"/>
                  <a:gd name="T57" fmla="*/ 389 h 413"/>
                  <a:gd name="T58" fmla="*/ 192 w 262"/>
                  <a:gd name="T59" fmla="*/ 398 h 413"/>
                  <a:gd name="T60" fmla="*/ 207 w 262"/>
                  <a:gd name="T61" fmla="*/ 404 h 413"/>
                  <a:gd name="T62" fmla="*/ 223 w 262"/>
                  <a:gd name="T63" fmla="*/ 409 h 413"/>
                  <a:gd name="T64" fmla="*/ 239 w 262"/>
                  <a:gd name="T65" fmla="*/ 412 h 413"/>
                  <a:gd name="T66" fmla="*/ 255 w 262"/>
                  <a:gd name="T67" fmla="*/ 413 h 413"/>
                  <a:gd name="T68" fmla="*/ 262 w 262"/>
                  <a:gd name="T69" fmla="*/ 340 h 413"/>
                  <a:gd name="T70" fmla="*/ 251 w 262"/>
                  <a:gd name="T71" fmla="*/ 340 h 413"/>
                  <a:gd name="T72" fmla="*/ 242 w 262"/>
                  <a:gd name="T73" fmla="*/ 338 h 413"/>
                  <a:gd name="T74" fmla="*/ 234 w 262"/>
                  <a:gd name="T75" fmla="*/ 336 h 413"/>
                  <a:gd name="T76" fmla="*/ 226 w 262"/>
                  <a:gd name="T77" fmla="*/ 332 h 413"/>
                  <a:gd name="T78" fmla="*/ 218 w 262"/>
                  <a:gd name="T79" fmla="*/ 328 h 413"/>
                  <a:gd name="T80" fmla="*/ 211 w 262"/>
                  <a:gd name="T81" fmla="*/ 322 h 413"/>
                  <a:gd name="T82" fmla="*/ 204 w 262"/>
                  <a:gd name="T83" fmla="*/ 315 h 413"/>
                  <a:gd name="T84" fmla="*/ 197 w 262"/>
                  <a:gd name="T85" fmla="*/ 306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2" h="413">
                    <a:moveTo>
                      <a:pt x="197" y="306"/>
                    </a:moveTo>
                    <a:lnTo>
                      <a:pt x="192" y="291"/>
                    </a:lnTo>
                    <a:lnTo>
                      <a:pt x="187" y="270"/>
                    </a:lnTo>
                    <a:lnTo>
                      <a:pt x="185" y="247"/>
                    </a:lnTo>
                    <a:lnTo>
                      <a:pt x="182" y="222"/>
                    </a:lnTo>
                    <a:lnTo>
                      <a:pt x="179" y="188"/>
                    </a:lnTo>
                    <a:lnTo>
                      <a:pt x="173" y="152"/>
                    </a:lnTo>
                    <a:lnTo>
                      <a:pt x="165" y="117"/>
                    </a:lnTo>
                    <a:lnTo>
                      <a:pt x="150" y="83"/>
                    </a:lnTo>
                    <a:lnTo>
                      <a:pt x="129" y="52"/>
                    </a:lnTo>
                    <a:lnTo>
                      <a:pt x="98" y="27"/>
                    </a:lnTo>
                    <a:lnTo>
                      <a:pt x="58" y="10"/>
                    </a:lnTo>
                    <a:lnTo>
                      <a:pt x="5" y="0"/>
                    </a:lnTo>
                    <a:lnTo>
                      <a:pt x="0" y="73"/>
                    </a:lnTo>
                    <a:lnTo>
                      <a:pt x="30" y="77"/>
                    </a:lnTo>
                    <a:lnTo>
                      <a:pt x="54" y="87"/>
                    </a:lnTo>
                    <a:lnTo>
                      <a:pt x="73" y="101"/>
                    </a:lnTo>
                    <a:lnTo>
                      <a:pt x="87" y="118"/>
                    </a:lnTo>
                    <a:lnTo>
                      <a:pt x="96" y="140"/>
                    </a:lnTo>
                    <a:lnTo>
                      <a:pt x="102" y="165"/>
                    </a:lnTo>
                    <a:lnTo>
                      <a:pt x="106" y="194"/>
                    </a:lnTo>
                    <a:lnTo>
                      <a:pt x="110" y="227"/>
                    </a:lnTo>
                    <a:lnTo>
                      <a:pt x="112" y="261"/>
                    </a:lnTo>
                    <a:lnTo>
                      <a:pt x="117" y="291"/>
                    </a:lnTo>
                    <a:lnTo>
                      <a:pt x="125" y="319"/>
                    </a:lnTo>
                    <a:lnTo>
                      <a:pt x="137" y="345"/>
                    </a:lnTo>
                    <a:lnTo>
                      <a:pt x="150" y="362"/>
                    </a:lnTo>
                    <a:lnTo>
                      <a:pt x="163" y="377"/>
                    </a:lnTo>
                    <a:lnTo>
                      <a:pt x="178" y="389"/>
                    </a:lnTo>
                    <a:lnTo>
                      <a:pt x="192" y="398"/>
                    </a:lnTo>
                    <a:lnTo>
                      <a:pt x="207" y="404"/>
                    </a:lnTo>
                    <a:lnTo>
                      <a:pt x="223" y="409"/>
                    </a:lnTo>
                    <a:lnTo>
                      <a:pt x="239" y="412"/>
                    </a:lnTo>
                    <a:lnTo>
                      <a:pt x="255" y="413"/>
                    </a:lnTo>
                    <a:lnTo>
                      <a:pt x="262" y="340"/>
                    </a:lnTo>
                    <a:lnTo>
                      <a:pt x="251" y="340"/>
                    </a:lnTo>
                    <a:lnTo>
                      <a:pt x="242" y="338"/>
                    </a:lnTo>
                    <a:lnTo>
                      <a:pt x="234" y="336"/>
                    </a:lnTo>
                    <a:lnTo>
                      <a:pt x="226" y="332"/>
                    </a:lnTo>
                    <a:lnTo>
                      <a:pt x="218" y="328"/>
                    </a:lnTo>
                    <a:lnTo>
                      <a:pt x="211" y="322"/>
                    </a:lnTo>
                    <a:lnTo>
                      <a:pt x="204" y="315"/>
                    </a:lnTo>
                    <a:lnTo>
                      <a:pt x="197" y="306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7" name="Freeform 29"/>
              <p:cNvSpPr>
                <a:spLocks/>
              </p:cNvSpPr>
              <p:nvPr/>
            </p:nvSpPr>
            <p:spPr bwMode="auto">
              <a:xfrm rot="10800000">
                <a:off x="1380754" y="4427930"/>
                <a:ext cx="238816" cy="322280"/>
              </a:xfrm>
              <a:custGeom>
                <a:avLst/>
                <a:gdLst>
                  <a:gd name="T0" fmla="*/ 80 w 523"/>
                  <a:gd name="T1" fmla="*/ 779 h 790"/>
                  <a:gd name="T2" fmla="*/ 99 w 523"/>
                  <a:gd name="T3" fmla="*/ 786 h 790"/>
                  <a:gd name="T4" fmla="*/ 121 w 523"/>
                  <a:gd name="T5" fmla="*/ 790 h 790"/>
                  <a:gd name="T6" fmla="*/ 144 w 523"/>
                  <a:gd name="T7" fmla="*/ 789 h 790"/>
                  <a:gd name="T8" fmla="*/ 167 w 523"/>
                  <a:gd name="T9" fmla="*/ 784 h 790"/>
                  <a:gd name="T10" fmla="*/ 191 w 523"/>
                  <a:gd name="T11" fmla="*/ 776 h 790"/>
                  <a:gd name="T12" fmla="*/ 215 w 523"/>
                  <a:gd name="T13" fmla="*/ 763 h 790"/>
                  <a:gd name="T14" fmla="*/ 241 w 523"/>
                  <a:gd name="T15" fmla="*/ 748 h 790"/>
                  <a:gd name="T16" fmla="*/ 265 w 523"/>
                  <a:gd name="T17" fmla="*/ 730 h 790"/>
                  <a:gd name="T18" fmla="*/ 290 w 523"/>
                  <a:gd name="T19" fmla="*/ 708 h 790"/>
                  <a:gd name="T20" fmla="*/ 315 w 523"/>
                  <a:gd name="T21" fmla="*/ 684 h 790"/>
                  <a:gd name="T22" fmla="*/ 340 w 523"/>
                  <a:gd name="T23" fmla="*/ 657 h 790"/>
                  <a:gd name="T24" fmla="*/ 363 w 523"/>
                  <a:gd name="T25" fmla="*/ 627 h 790"/>
                  <a:gd name="T26" fmla="*/ 386 w 523"/>
                  <a:gd name="T27" fmla="*/ 595 h 790"/>
                  <a:gd name="T28" fmla="*/ 409 w 523"/>
                  <a:gd name="T29" fmla="*/ 560 h 790"/>
                  <a:gd name="T30" fmla="*/ 430 w 523"/>
                  <a:gd name="T31" fmla="*/ 524 h 790"/>
                  <a:gd name="T32" fmla="*/ 449 w 523"/>
                  <a:gd name="T33" fmla="*/ 484 h 790"/>
                  <a:gd name="T34" fmla="*/ 482 w 523"/>
                  <a:gd name="T35" fmla="*/ 405 h 790"/>
                  <a:gd name="T36" fmla="*/ 506 w 523"/>
                  <a:gd name="T37" fmla="*/ 328 h 790"/>
                  <a:gd name="T38" fmla="*/ 520 w 523"/>
                  <a:gd name="T39" fmla="*/ 254 h 790"/>
                  <a:gd name="T40" fmla="*/ 523 w 523"/>
                  <a:gd name="T41" fmla="*/ 186 h 790"/>
                  <a:gd name="T42" fmla="*/ 518 w 523"/>
                  <a:gd name="T43" fmla="*/ 126 h 790"/>
                  <a:gd name="T44" fmla="*/ 503 w 523"/>
                  <a:gd name="T45" fmla="*/ 75 h 790"/>
                  <a:gd name="T46" fmla="*/ 479 w 523"/>
                  <a:gd name="T47" fmla="*/ 36 h 790"/>
                  <a:gd name="T48" fmla="*/ 445 w 523"/>
                  <a:gd name="T49" fmla="*/ 11 h 790"/>
                  <a:gd name="T50" fmla="*/ 425 w 523"/>
                  <a:gd name="T51" fmla="*/ 4 h 790"/>
                  <a:gd name="T52" fmla="*/ 403 w 523"/>
                  <a:gd name="T53" fmla="*/ 0 h 790"/>
                  <a:gd name="T54" fmla="*/ 380 w 523"/>
                  <a:gd name="T55" fmla="*/ 2 h 790"/>
                  <a:gd name="T56" fmla="*/ 357 w 523"/>
                  <a:gd name="T57" fmla="*/ 6 h 790"/>
                  <a:gd name="T58" fmla="*/ 333 w 523"/>
                  <a:gd name="T59" fmla="*/ 14 h 790"/>
                  <a:gd name="T60" fmla="*/ 309 w 523"/>
                  <a:gd name="T61" fmla="*/ 27 h 790"/>
                  <a:gd name="T62" fmla="*/ 283 w 523"/>
                  <a:gd name="T63" fmla="*/ 42 h 790"/>
                  <a:gd name="T64" fmla="*/ 259 w 523"/>
                  <a:gd name="T65" fmla="*/ 60 h 790"/>
                  <a:gd name="T66" fmla="*/ 234 w 523"/>
                  <a:gd name="T67" fmla="*/ 82 h 790"/>
                  <a:gd name="T68" fmla="*/ 210 w 523"/>
                  <a:gd name="T69" fmla="*/ 106 h 790"/>
                  <a:gd name="T70" fmla="*/ 184 w 523"/>
                  <a:gd name="T71" fmla="*/ 133 h 790"/>
                  <a:gd name="T72" fmla="*/ 161 w 523"/>
                  <a:gd name="T73" fmla="*/ 163 h 790"/>
                  <a:gd name="T74" fmla="*/ 138 w 523"/>
                  <a:gd name="T75" fmla="*/ 195 h 790"/>
                  <a:gd name="T76" fmla="*/ 115 w 523"/>
                  <a:gd name="T77" fmla="*/ 230 h 790"/>
                  <a:gd name="T78" fmla="*/ 94 w 523"/>
                  <a:gd name="T79" fmla="*/ 267 h 790"/>
                  <a:gd name="T80" fmla="*/ 75 w 523"/>
                  <a:gd name="T81" fmla="*/ 306 h 790"/>
                  <a:gd name="T82" fmla="*/ 41 w 523"/>
                  <a:gd name="T83" fmla="*/ 385 h 790"/>
                  <a:gd name="T84" fmla="*/ 18 w 523"/>
                  <a:gd name="T85" fmla="*/ 462 h 790"/>
                  <a:gd name="T86" fmla="*/ 5 w 523"/>
                  <a:gd name="T87" fmla="*/ 536 h 790"/>
                  <a:gd name="T88" fmla="*/ 0 w 523"/>
                  <a:gd name="T89" fmla="*/ 604 h 790"/>
                  <a:gd name="T90" fmla="*/ 6 w 523"/>
                  <a:gd name="T91" fmla="*/ 664 h 790"/>
                  <a:gd name="T92" fmla="*/ 21 w 523"/>
                  <a:gd name="T93" fmla="*/ 715 h 790"/>
                  <a:gd name="T94" fmla="*/ 45 w 523"/>
                  <a:gd name="T95" fmla="*/ 754 h 790"/>
                  <a:gd name="T96" fmla="*/ 80 w 523"/>
                  <a:gd name="T97" fmla="*/ 779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23" h="790">
                    <a:moveTo>
                      <a:pt x="80" y="779"/>
                    </a:moveTo>
                    <a:lnTo>
                      <a:pt x="99" y="786"/>
                    </a:lnTo>
                    <a:lnTo>
                      <a:pt x="121" y="790"/>
                    </a:lnTo>
                    <a:lnTo>
                      <a:pt x="144" y="789"/>
                    </a:lnTo>
                    <a:lnTo>
                      <a:pt x="167" y="784"/>
                    </a:lnTo>
                    <a:lnTo>
                      <a:pt x="191" y="776"/>
                    </a:lnTo>
                    <a:lnTo>
                      <a:pt x="215" y="763"/>
                    </a:lnTo>
                    <a:lnTo>
                      <a:pt x="241" y="748"/>
                    </a:lnTo>
                    <a:lnTo>
                      <a:pt x="265" y="730"/>
                    </a:lnTo>
                    <a:lnTo>
                      <a:pt x="290" y="708"/>
                    </a:lnTo>
                    <a:lnTo>
                      <a:pt x="315" y="684"/>
                    </a:lnTo>
                    <a:lnTo>
                      <a:pt x="340" y="657"/>
                    </a:lnTo>
                    <a:lnTo>
                      <a:pt x="363" y="627"/>
                    </a:lnTo>
                    <a:lnTo>
                      <a:pt x="386" y="595"/>
                    </a:lnTo>
                    <a:lnTo>
                      <a:pt x="409" y="560"/>
                    </a:lnTo>
                    <a:lnTo>
                      <a:pt x="430" y="524"/>
                    </a:lnTo>
                    <a:lnTo>
                      <a:pt x="449" y="484"/>
                    </a:lnTo>
                    <a:lnTo>
                      <a:pt x="482" y="405"/>
                    </a:lnTo>
                    <a:lnTo>
                      <a:pt x="506" y="328"/>
                    </a:lnTo>
                    <a:lnTo>
                      <a:pt x="520" y="254"/>
                    </a:lnTo>
                    <a:lnTo>
                      <a:pt x="523" y="186"/>
                    </a:lnTo>
                    <a:lnTo>
                      <a:pt x="518" y="126"/>
                    </a:lnTo>
                    <a:lnTo>
                      <a:pt x="503" y="75"/>
                    </a:lnTo>
                    <a:lnTo>
                      <a:pt x="479" y="36"/>
                    </a:lnTo>
                    <a:lnTo>
                      <a:pt x="445" y="11"/>
                    </a:lnTo>
                    <a:lnTo>
                      <a:pt x="425" y="4"/>
                    </a:lnTo>
                    <a:lnTo>
                      <a:pt x="403" y="0"/>
                    </a:lnTo>
                    <a:lnTo>
                      <a:pt x="380" y="2"/>
                    </a:lnTo>
                    <a:lnTo>
                      <a:pt x="357" y="6"/>
                    </a:lnTo>
                    <a:lnTo>
                      <a:pt x="333" y="14"/>
                    </a:lnTo>
                    <a:lnTo>
                      <a:pt x="309" y="27"/>
                    </a:lnTo>
                    <a:lnTo>
                      <a:pt x="283" y="42"/>
                    </a:lnTo>
                    <a:lnTo>
                      <a:pt x="259" y="60"/>
                    </a:lnTo>
                    <a:lnTo>
                      <a:pt x="234" y="82"/>
                    </a:lnTo>
                    <a:lnTo>
                      <a:pt x="210" y="106"/>
                    </a:lnTo>
                    <a:lnTo>
                      <a:pt x="184" y="133"/>
                    </a:lnTo>
                    <a:lnTo>
                      <a:pt x="161" y="163"/>
                    </a:lnTo>
                    <a:lnTo>
                      <a:pt x="138" y="195"/>
                    </a:lnTo>
                    <a:lnTo>
                      <a:pt x="115" y="230"/>
                    </a:lnTo>
                    <a:lnTo>
                      <a:pt x="94" y="267"/>
                    </a:lnTo>
                    <a:lnTo>
                      <a:pt x="75" y="306"/>
                    </a:lnTo>
                    <a:lnTo>
                      <a:pt x="41" y="385"/>
                    </a:lnTo>
                    <a:lnTo>
                      <a:pt x="18" y="462"/>
                    </a:lnTo>
                    <a:lnTo>
                      <a:pt x="5" y="536"/>
                    </a:lnTo>
                    <a:lnTo>
                      <a:pt x="0" y="604"/>
                    </a:lnTo>
                    <a:lnTo>
                      <a:pt x="6" y="664"/>
                    </a:lnTo>
                    <a:lnTo>
                      <a:pt x="21" y="715"/>
                    </a:lnTo>
                    <a:lnTo>
                      <a:pt x="45" y="754"/>
                    </a:lnTo>
                    <a:lnTo>
                      <a:pt x="80" y="7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 rot="10800000">
                <a:off x="1279576" y="4404208"/>
                <a:ext cx="288949" cy="334550"/>
              </a:xfrm>
              <a:custGeom>
                <a:avLst/>
                <a:gdLst>
                  <a:gd name="T0" fmla="*/ 388 w 634"/>
                  <a:gd name="T1" fmla="*/ 13 h 818"/>
                  <a:gd name="T2" fmla="*/ 380 w 634"/>
                  <a:gd name="T3" fmla="*/ 9 h 818"/>
                  <a:gd name="T4" fmla="*/ 371 w 634"/>
                  <a:gd name="T5" fmla="*/ 6 h 818"/>
                  <a:gd name="T6" fmla="*/ 363 w 634"/>
                  <a:gd name="T7" fmla="*/ 2 h 818"/>
                  <a:gd name="T8" fmla="*/ 382 w 634"/>
                  <a:gd name="T9" fmla="*/ 32 h 818"/>
                  <a:gd name="T10" fmla="*/ 409 w 634"/>
                  <a:gd name="T11" fmla="*/ 126 h 818"/>
                  <a:gd name="T12" fmla="*/ 403 w 634"/>
                  <a:gd name="T13" fmla="*/ 247 h 818"/>
                  <a:gd name="T14" fmla="*/ 366 w 634"/>
                  <a:gd name="T15" fmla="*/ 385 h 818"/>
                  <a:gd name="T16" fmla="*/ 319 w 634"/>
                  <a:gd name="T17" fmla="*/ 491 h 818"/>
                  <a:gd name="T18" fmla="*/ 280 w 634"/>
                  <a:gd name="T19" fmla="*/ 557 h 818"/>
                  <a:gd name="T20" fmla="*/ 238 w 634"/>
                  <a:gd name="T21" fmla="*/ 614 h 818"/>
                  <a:gd name="T22" fmla="*/ 195 w 634"/>
                  <a:gd name="T23" fmla="*/ 663 h 818"/>
                  <a:gd name="T24" fmla="*/ 150 w 634"/>
                  <a:gd name="T25" fmla="*/ 703 h 818"/>
                  <a:gd name="T26" fmla="*/ 105 w 634"/>
                  <a:gd name="T27" fmla="*/ 734 h 818"/>
                  <a:gd name="T28" fmla="*/ 61 w 634"/>
                  <a:gd name="T29" fmla="*/ 754 h 818"/>
                  <a:gd name="T30" fmla="*/ 20 w 634"/>
                  <a:gd name="T31" fmla="*/ 762 h 818"/>
                  <a:gd name="T32" fmla="*/ 8 w 634"/>
                  <a:gd name="T33" fmla="*/ 765 h 818"/>
                  <a:gd name="T34" fmla="*/ 23 w 634"/>
                  <a:gd name="T35" fmla="*/ 773 h 818"/>
                  <a:gd name="T36" fmla="*/ 71 w 634"/>
                  <a:gd name="T37" fmla="*/ 794 h 818"/>
                  <a:gd name="T38" fmla="*/ 153 w 634"/>
                  <a:gd name="T39" fmla="*/ 815 h 818"/>
                  <a:gd name="T40" fmla="*/ 235 w 634"/>
                  <a:gd name="T41" fmla="*/ 818 h 818"/>
                  <a:gd name="T42" fmla="*/ 314 w 634"/>
                  <a:gd name="T43" fmla="*/ 805 h 818"/>
                  <a:gd name="T44" fmla="*/ 390 w 634"/>
                  <a:gd name="T45" fmla="*/ 779 h 818"/>
                  <a:gd name="T46" fmla="*/ 461 w 634"/>
                  <a:gd name="T47" fmla="*/ 738 h 818"/>
                  <a:gd name="T48" fmla="*/ 522 w 634"/>
                  <a:gd name="T49" fmla="*/ 682 h 818"/>
                  <a:gd name="T50" fmla="*/ 572 w 634"/>
                  <a:gd name="T51" fmla="*/ 615 h 818"/>
                  <a:gd name="T52" fmla="*/ 609 w 634"/>
                  <a:gd name="T53" fmla="*/ 537 h 818"/>
                  <a:gd name="T54" fmla="*/ 630 w 634"/>
                  <a:gd name="T55" fmla="*/ 455 h 818"/>
                  <a:gd name="T56" fmla="*/ 634 w 634"/>
                  <a:gd name="T57" fmla="*/ 373 h 818"/>
                  <a:gd name="T58" fmla="*/ 621 w 634"/>
                  <a:gd name="T59" fmla="*/ 294 h 818"/>
                  <a:gd name="T60" fmla="*/ 594 w 634"/>
                  <a:gd name="T61" fmla="*/ 218 h 818"/>
                  <a:gd name="T62" fmla="*/ 553 w 634"/>
                  <a:gd name="T63" fmla="*/ 148 h 818"/>
                  <a:gd name="T64" fmla="*/ 498 w 634"/>
                  <a:gd name="T65" fmla="*/ 86 h 818"/>
                  <a:gd name="T66" fmla="*/ 431 w 634"/>
                  <a:gd name="T67" fmla="*/ 36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4" h="818">
                    <a:moveTo>
                      <a:pt x="393" y="15"/>
                    </a:moveTo>
                    <a:lnTo>
                      <a:pt x="388" y="13"/>
                    </a:lnTo>
                    <a:lnTo>
                      <a:pt x="385" y="10"/>
                    </a:lnTo>
                    <a:lnTo>
                      <a:pt x="380" y="9"/>
                    </a:lnTo>
                    <a:lnTo>
                      <a:pt x="375" y="7"/>
                    </a:lnTo>
                    <a:lnTo>
                      <a:pt x="371" y="6"/>
                    </a:lnTo>
                    <a:lnTo>
                      <a:pt x="367" y="4"/>
                    </a:lnTo>
                    <a:lnTo>
                      <a:pt x="363" y="2"/>
                    </a:lnTo>
                    <a:lnTo>
                      <a:pt x="358" y="0"/>
                    </a:lnTo>
                    <a:lnTo>
                      <a:pt x="382" y="32"/>
                    </a:lnTo>
                    <a:lnTo>
                      <a:pt x="400" y="75"/>
                    </a:lnTo>
                    <a:lnTo>
                      <a:pt x="409" y="126"/>
                    </a:lnTo>
                    <a:lnTo>
                      <a:pt x="410" y="183"/>
                    </a:lnTo>
                    <a:lnTo>
                      <a:pt x="403" y="247"/>
                    </a:lnTo>
                    <a:lnTo>
                      <a:pt x="389" y="313"/>
                    </a:lnTo>
                    <a:lnTo>
                      <a:pt x="366" y="385"/>
                    </a:lnTo>
                    <a:lnTo>
                      <a:pt x="336" y="456"/>
                    </a:lnTo>
                    <a:lnTo>
                      <a:pt x="319" y="491"/>
                    </a:lnTo>
                    <a:lnTo>
                      <a:pt x="299" y="524"/>
                    </a:lnTo>
                    <a:lnTo>
                      <a:pt x="280" y="557"/>
                    </a:lnTo>
                    <a:lnTo>
                      <a:pt x="260" y="585"/>
                    </a:lnTo>
                    <a:lnTo>
                      <a:pt x="238" y="614"/>
                    </a:lnTo>
                    <a:lnTo>
                      <a:pt x="217" y="640"/>
                    </a:lnTo>
                    <a:lnTo>
                      <a:pt x="195" y="663"/>
                    </a:lnTo>
                    <a:lnTo>
                      <a:pt x="173" y="684"/>
                    </a:lnTo>
                    <a:lnTo>
                      <a:pt x="150" y="703"/>
                    </a:lnTo>
                    <a:lnTo>
                      <a:pt x="128" y="720"/>
                    </a:lnTo>
                    <a:lnTo>
                      <a:pt x="105" y="734"/>
                    </a:lnTo>
                    <a:lnTo>
                      <a:pt x="83" y="746"/>
                    </a:lnTo>
                    <a:lnTo>
                      <a:pt x="61" y="754"/>
                    </a:lnTo>
                    <a:lnTo>
                      <a:pt x="40" y="759"/>
                    </a:lnTo>
                    <a:lnTo>
                      <a:pt x="20" y="762"/>
                    </a:lnTo>
                    <a:lnTo>
                      <a:pt x="0" y="761"/>
                    </a:lnTo>
                    <a:lnTo>
                      <a:pt x="8" y="765"/>
                    </a:lnTo>
                    <a:lnTo>
                      <a:pt x="16" y="769"/>
                    </a:lnTo>
                    <a:lnTo>
                      <a:pt x="23" y="773"/>
                    </a:lnTo>
                    <a:lnTo>
                      <a:pt x="31" y="778"/>
                    </a:lnTo>
                    <a:lnTo>
                      <a:pt x="71" y="794"/>
                    </a:lnTo>
                    <a:lnTo>
                      <a:pt x="112" y="807"/>
                    </a:lnTo>
                    <a:lnTo>
                      <a:pt x="153" y="815"/>
                    </a:lnTo>
                    <a:lnTo>
                      <a:pt x="193" y="818"/>
                    </a:lnTo>
                    <a:lnTo>
                      <a:pt x="235" y="818"/>
                    </a:lnTo>
                    <a:lnTo>
                      <a:pt x="275" y="814"/>
                    </a:lnTo>
                    <a:lnTo>
                      <a:pt x="314" y="805"/>
                    </a:lnTo>
                    <a:lnTo>
                      <a:pt x="354" y="794"/>
                    </a:lnTo>
                    <a:lnTo>
                      <a:pt x="390" y="779"/>
                    </a:lnTo>
                    <a:lnTo>
                      <a:pt x="427" y="759"/>
                    </a:lnTo>
                    <a:lnTo>
                      <a:pt x="461" y="738"/>
                    </a:lnTo>
                    <a:lnTo>
                      <a:pt x="493" y="711"/>
                    </a:lnTo>
                    <a:lnTo>
                      <a:pt x="522" y="682"/>
                    </a:lnTo>
                    <a:lnTo>
                      <a:pt x="549" y="651"/>
                    </a:lnTo>
                    <a:lnTo>
                      <a:pt x="572" y="615"/>
                    </a:lnTo>
                    <a:lnTo>
                      <a:pt x="593" y="577"/>
                    </a:lnTo>
                    <a:lnTo>
                      <a:pt x="609" y="537"/>
                    </a:lnTo>
                    <a:lnTo>
                      <a:pt x="622" y="497"/>
                    </a:lnTo>
                    <a:lnTo>
                      <a:pt x="630" y="455"/>
                    </a:lnTo>
                    <a:lnTo>
                      <a:pt x="634" y="415"/>
                    </a:lnTo>
                    <a:lnTo>
                      <a:pt x="634" y="373"/>
                    </a:lnTo>
                    <a:lnTo>
                      <a:pt x="629" y="333"/>
                    </a:lnTo>
                    <a:lnTo>
                      <a:pt x="621" y="294"/>
                    </a:lnTo>
                    <a:lnTo>
                      <a:pt x="609" y="255"/>
                    </a:lnTo>
                    <a:lnTo>
                      <a:pt x="594" y="218"/>
                    </a:lnTo>
                    <a:lnTo>
                      <a:pt x="575" y="181"/>
                    </a:lnTo>
                    <a:lnTo>
                      <a:pt x="553" y="148"/>
                    </a:lnTo>
                    <a:lnTo>
                      <a:pt x="526" y="115"/>
                    </a:lnTo>
                    <a:lnTo>
                      <a:pt x="498" y="86"/>
                    </a:lnTo>
                    <a:lnTo>
                      <a:pt x="467" y="59"/>
                    </a:lnTo>
                    <a:lnTo>
                      <a:pt x="431" y="36"/>
                    </a:lnTo>
                    <a:lnTo>
                      <a:pt x="393" y="15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0" name="Freeform 34"/>
              <p:cNvSpPr>
                <a:spLocks/>
              </p:cNvSpPr>
              <p:nvPr/>
            </p:nvSpPr>
            <p:spPr bwMode="auto">
              <a:xfrm rot="10800000">
                <a:off x="1285956" y="4620970"/>
                <a:ext cx="8204" cy="11452"/>
              </a:xfrm>
              <a:custGeom>
                <a:avLst/>
                <a:gdLst>
                  <a:gd name="T0" fmla="*/ 8 w 19"/>
                  <a:gd name="T1" fmla="*/ 4 h 29"/>
                  <a:gd name="T2" fmla="*/ 5 w 19"/>
                  <a:gd name="T3" fmla="*/ 2 h 29"/>
                  <a:gd name="T4" fmla="*/ 1 w 19"/>
                  <a:gd name="T5" fmla="*/ 0 h 29"/>
                  <a:gd name="T6" fmla="*/ 0 w 19"/>
                  <a:gd name="T7" fmla="*/ 7 h 29"/>
                  <a:gd name="T8" fmla="*/ 6 w 19"/>
                  <a:gd name="T9" fmla="*/ 7 h 29"/>
                  <a:gd name="T10" fmla="*/ 10 w 19"/>
                  <a:gd name="T11" fmla="*/ 10 h 29"/>
                  <a:gd name="T12" fmla="*/ 7 w 19"/>
                  <a:gd name="T13" fmla="*/ 17 h 29"/>
                  <a:gd name="T14" fmla="*/ 10 w 19"/>
                  <a:gd name="T15" fmla="*/ 18 h 29"/>
                  <a:gd name="T16" fmla="*/ 11 w 19"/>
                  <a:gd name="T17" fmla="*/ 21 h 29"/>
                  <a:gd name="T18" fmla="*/ 14 w 19"/>
                  <a:gd name="T19" fmla="*/ 29 h 29"/>
                  <a:gd name="T20" fmla="*/ 14 w 19"/>
                  <a:gd name="T21" fmla="*/ 29 h 29"/>
                  <a:gd name="T22" fmla="*/ 14 w 19"/>
                  <a:gd name="T23" fmla="*/ 24 h 29"/>
                  <a:gd name="T24" fmla="*/ 14 w 19"/>
                  <a:gd name="T25" fmla="*/ 21 h 29"/>
                  <a:gd name="T26" fmla="*/ 16 w 19"/>
                  <a:gd name="T27" fmla="*/ 26 h 29"/>
                  <a:gd name="T28" fmla="*/ 19 w 19"/>
                  <a:gd name="T29" fmla="*/ 27 h 29"/>
                  <a:gd name="T30" fmla="*/ 16 w 19"/>
                  <a:gd name="T31" fmla="*/ 20 h 29"/>
                  <a:gd name="T32" fmla="*/ 15 w 19"/>
                  <a:gd name="T33" fmla="*/ 13 h 29"/>
                  <a:gd name="T34" fmla="*/ 13 w 19"/>
                  <a:gd name="T35" fmla="*/ 7 h 29"/>
                  <a:gd name="T36" fmla="*/ 11 w 19"/>
                  <a:gd name="T37" fmla="*/ 0 h 29"/>
                  <a:gd name="T38" fmla="*/ 11 w 19"/>
                  <a:gd name="T39" fmla="*/ 3 h 29"/>
                  <a:gd name="T40" fmla="*/ 8 w 19"/>
                  <a:gd name="T41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29">
                    <a:moveTo>
                      <a:pt x="8" y="4"/>
                    </a:moveTo>
                    <a:lnTo>
                      <a:pt x="5" y="2"/>
                    </a:lnTo>
                    <a:lnTo>
                      <a:pt x="1" y="0"/>
                    </a:lnTo>
                    <a:lnTo>
                      <a:pt x="0" y="7"/>
                    </a:lnTo>
                    <a:lnTo>
                      <a:pt x="6" y="7"/>
                    </a:lnTo>
                    <a:lnTo>
                      <a:pt x="10" y="10"/>
                    </a:lnTo>
                    <a:lnTo>
                      <a:pt x="7" y="17"/>
                    </a:lnTo>
                    <a:lnTo>
                      <a:pt x="10" y="18"/>
                    </a:lnTo>
                    <a:lnTo>
                      <a:pt x="11" y="21"/>
                    </a:lnTo>
                    <a:lnTo>
                      <a:pt x="14" y="29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6" y="26"/>
                    </a:lnTo>
                    <a:lnTo>
                      <a:pt x="19" y="27"/>
                    </a:lnTo>
                    <a:lnTo>
                      <a:pt x="16" y="20"/>
                    </a:lnTo>
                    <a:lnTo>
                      <a:pt x="15" y="13"/>
                    </a:lnTo>
                    <a:lnTo>
                      <a:pt x="13" y="7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8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1" name="Freeform 35"/>
              <p:cNvSpPr>
                <a:spLocks/>
              </p:cNvSpPr>
              <p:nvPr/>
            </p:nvSpPr>
            <p:spPr bwMode="auto">
              <a:xfrm rot="10800000">
                <a:off x="1299629" y="4632422"/>
                <a:ext cx="4558" cy="4090"/>
              </a:xfrm>
              <a:custGeom>
                <a:avLst/>
                <a:gdLst>
                  <a:gd name="T0" fmla="*/ 12 w 12"/>
                  <a:gd name="T1" fmla="*/ 0 h 11"/>
                  <a:gd name="T2" fmla="*/ 7 w 12"/>
                  <a:gd name="T3" fmla="*/ 1 h 11"/>
                  <a:gd name="T4" fmla="*/ 0 w 12"/>
                  <a:gd name="T5" fmla="*/ 3 h 11"/>
                  <a:gd name="T6" fmla="*/ 0 w 12"/>
                  <a:gd name="T7" fmla="*/ 3 h 11"/>
                  <a:gd name="T8" fmla="*/ 3 w 12"/>
                  <a:gd name="T9" fmla="*/ 7 h 11"/>
                  <a:gd name="T10" fmla="*/ 7 w 12"/>
                  <a:gd name="T11" fmla="*/ 6 h 11"/>
                  <a:gd name="T12" fmla="*/ 9 w 12"/>
                  <a:gd name="T13" fmla="*/ 9 h 11"/>
                  <a:gd name="T14" fmla="*/ 12 w 12"/>
                  <a:gd name="T15" fmla="*/ 11 h 11"/>
                  <a:gd name="T16" fmla="*/ 11 w 12"/>
                  <a:gd name="T17" fmla="*/ 7 h 11"/>
                  <a:gd name="T18" fmla="*/ 12 w 12"/>
                  <a:gd name="T19" fmla="*/ 4 h 11"/>
                  <a:gd name="T20" fmla="*/ 12 w 1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1">
                    <a:moveTo>
                      <a:pt x="12" y="0"/>
                    </a:moveTo>
                    <a:lnTo>
                      <a:pt x="7" y="1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6"/>
                    </a:lnTo>
                    <a:lnTo>
                      <a:pt x="9" y="9"/>
                    </a:lnTo>
                    <a:lnTo>
                      <a:pt x="12" y="11"/>
                    </a:lnTo>
                    <a:lnTo>
                      <a:pt x="11" y="7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2" name="Freeform 36"/>
              <p:cNvSpPr>
                <a:spLocks/>
              </p:cNvSpPr>
              <p:nvPr/>
            </p:nvSpPr>
            <p:spPr bwMode="auto">
              <a:xfrm rot="10800000">
                <a:off x="1354320" y="4557168"/>
                <a:ext cx="9115" cy="13088"/>
              </a:xfrm>
              <a:custGeom>
                <a:avLst/>
                <a:gdLst>
                  <a:gd name="T0" fmla="*/ 8 w 22"/>
                  <a:gd name="T1" fmla="*/ 27 h 32"/>
                  <a:gd name="T2" fmla="*/ 9 w 22"/>
                  <a:gd name="T3" fmla="*/ 31 h 32"/>
                  <a:gd name="T4" fmla="*/ 15 w 22"/>
                  <a:gd name="T5" fmla="*/ 32 h 32"/>
                  <a:gd name="T6" fmla="*/ 22 w 22"/>
                  <a:gd name="T7" fmla="*/ 32 h 32"/>
                  <a:gd name="T8" fmla="*/ 21 w 22"/>
                  <a:gd name="T9" fmla="*/ 26 h 32"/>
                  <a:gd name="T10" fmla="*/ 21 w 22"/>
                  <a:gd name="T11" fmla="*/ 19 h 32"/>
                  <a:gd name="T12" fmla="*/ 17 w 22"/>
                  <a:gd name="T13" fmla="*/ 12 h 32"/>
                  <a:gd name="T14" fmla="*/ 14 w 22"/>
                  <a:gd name="T15" fmla="*/ 5 h 32"/>
                  <a:gd name="T16" fmla="*/ 8 w 22"/>
                  <a:gd name="T17" fmla="*/ 0 h 32"/>
                  <a:gd name="T18" fmla="*/ 1 w 22"/>
                  <a:gd name="T19" fmla="*/ 1 h 32"/>
                  <a:gd name="T20" fmla="*/ 0 w 22"/>
                  <a:gd name="T21" fmla="*/ 1 h 32"/>
                  <a:gd name="T22" fmla="*/ 2 w 22"/>
                  <a:gd name="T23" fmla="*/ 3 h 32"/>
                  <a:gd name="T24" fmla="*/ 9 w 22"/>
                  <a:gd name="T25" fmla="*/ 8 h 32"/>
                  <a:gd name="T26" fmla="*/ 9 w 22"/>
                  <a:gd name="T27" fmla="*/ 9 h 32"/>
                  <a:gd name="T28" fmla="*/ 12 w 22"/>
                  <a:gd name="T29" fmla="*/ 13 h 32"/>
                  <a:gd name="T30" fmla="*/ 14 w 22"/>
                  <a:gd name="T31" fmla="*/ 23 h 32"/>
                  <a:gd name="T32" fmla="*/ 10 w 22"/>
                  <a:gd name="T33" fmla="*/ 26 h 32"/>
                  <a:gd name="T34" fmla="*/ 8 w 22"/>
                  <a:gd name="T35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" h="32">
                    <a:moveTo>
                      <a:pt x="8" y="27"/>
                    </a:moveTo>
                    <a:lnTo>
                      <a:pt x="9" y="31"/>
                    </a:lnTo>
                    <a:lnTo>
                      <a:pt x="15" y="32"/>
                    </a:lnTo>
                    <a:lnTo>
                      <a:pt x="22" y="32"/>
                    </a:lnTo>
                    <a:lnTo>
                      <a:pt x="21" y="26"/>
                    </a:lnTo>
                    <a:lnTo>
                      <a:pt x="21" y="19"/>
                    </a:lnTo>
                    <a:lnTo>
                      <a:pt x="17" y="12"/>
                    </a:lnTo>
                    <a:lnTo>
                      <a:pt x="14" y="5"/>
                    </a:lnTo>
                    <a:lnTo>
                      <a:pt x="8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9" y="8"/>
                    </a:lnTo>
                    <a:lnTo>
                      <a:pt x="9" y="9"/>
                    </a:lnTo>
                    <a:lnTo>
                      <a:pt x="12" y="13"/>
                    </a:lnTo>
                    <a:lnTo>
                      <a:pt x="14" y="23"/>
                    </a:lnTo>
                    <a:lnTo>
                      <a:pt x="10" y="26"/>
                    </a:lnTo>
                    <a:lnTo>
                      <a:pt x="8" y="2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3" name="Freeform 37"/>
              <p:cNvSpPr>
                <a:spLocks/>
              </p:cNvSpPr>
              <p:nvPr/>
            </p:nvSpPr>
            <p:spPr bwMode="auto">
              <a:xfrm rot="10800000">
                <a:off x="1349762" y="4546535"/>
                <a:ext cx="9115" cy="5726"/>
              </a:xfrm>
              <a:custGeom>
                <a:avLst/>
                <a:gdLst>
                  <a:gd name="T0" fmla="*/ 15 w 20"/>
                  <a:gd name="T1" fmla="*/ 4 h 14"/>
                  <a:gd name="T2" fmla="*/ 13 w 20"/>
                  <a:gd name="T3" fmla="*/ 0 h 14"/>
                  <a:gd name="T4" fmla="*/ 11 w 20"/>
                  <a:gd name="T5" fmla="*/ 0 h 14"/>
                  <a:gd name="T6" fmla="*/ 10 w 20"/>
                  <a:gd name="T7" fmla="*/ 3 h 14"/>
                  <a:gd name="T8" fmla="*/ 7 w 20"/>
                  <a:gd name="T9" fmla="*/ 3 h 14"/>
                  <a:gd name="T10" fmla="*/ 5 w 20"/>
                  <a:gd name="T11" fmla="*/ 0 h 14"/>
                  <a:gd name="T12" fmla="*/ 2 w 20"/>
                  <a:gd name="T13" fmla="*/ 2 h 14"/>
                  <a:gd name="T14" fmla="*/ 0 w 20"/>
                  <a:gd name="T15" fmla="*/ 3 h 14"/>
                  <a:gd name="T16" fmla="*/ 4 w 20"/>
                  <a:gd name="T17" fmla="*/ 6 h 14"/>
                  <a:gd name="T18" fmla="*/ 9 w 20"/>
                  <a:gd name="T19" fmla="*/ 11 h 14"/>
                  <a:gd name="T20" fmla="*/ 17 w 20"/>
                  <a:gd name="T21" fmla="*/ 13 h 14"/>
                  <a:gd name="T22" fmla="*/ 20 w 20"/>
                  <a:gd name="T23" fmla="*/ 14 h 14"/>
                  <a:gd name="T24" fmla="*/ 19 w 20"/>
                  <a:gd name="T25" fmla="*/ 8 h 14"/>
                  <a:gd name="T26" fmla="*/ 15 w 20"/>
                  <a:gd name="T2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14">
                    <a:moveTo>
                      <a:pt x="15" y="4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4" y="6"/>
                    </a:lnTo>
                    <a:lnTo>
                      <a:pt x="9" y="11"/>
                    </a:lnTo>
                    <a:lnTo>
                      <a:pt x="17" y="13"/>
                    </a:lnTo>
                    <a:lnTo>
                      <a:pt x="20" y="14"/>
                    </a:lnTo>
                    <a:lnTo>
                      <a:pt x="19" y="8"/>
                    </a:lnTo>
                    <a:lnTo>
                      <a:pt x="15" y="4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4" name="Freeform 38"/>
              <p:cNvSpPr>
                <a:spLocks/>
              </p:cNvSpPr>
              <p:nvPr/>
            </p:nvSpPr>
            <p:spPr bwMode="auto">
              <a:xfrm rot="10800000">
                <a:off x="1358877" y="4551443"/>
                <a:ext cx="912" cy="818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0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5" name="Freeform 39"/>
              <p:cNvSpPr>
                <a:spLocks/>
              </p:cNvSpPr>
              <p:nvPr/>
            </p:nvSpPr>
            <p:spPr bwMode="auto">
              <a:xfrm rot="10800000">
                <a:off x="1307833" y="4662687"/>
                <a:ext cx="1823" cy="818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6" name="Freeform 40"/>
              <p:cNvSpPr>
                <a:spLocks/>
              </p:cNvSpPr>
              <p:nvPr/>
            </p:nvSpPr>
            <p:spPr bwMode="auto">
              <a:xfrm rot="10800000">
                <a:off x="1304187" y="4652053"/>
                <a:ext cx="10027" cy="11452"/>
              </a:xfrm>
              <a:custGeom>
                <a:avLst/>
                <a:gdLst>
                  <a:gd name="T0" fmla="*/ 23 w 23"/>
                  <a:gd name="T1" fmla="*/ 12 h 26"/>
                  <a:gd name="T2" fmla="*/ 19 w 23"/>
                  <a:gd name="T3" fmla="*/ 13 h 26"/>
                  <a:gd name="T4" fmla="*/ 16 w 23"/>
                  <a:gd name="T5" fmla="*/ 9 h 26"/>
                  <a:gd name="T6" fmla="*/ 16 w 23"/>
                  <a:gd name="T7" fmla="*/ 6 h 26"/>
                  <a:gd name="T8" fmla="*/ 13 w 23"/>
                  <a:gd name="T9" fmla="*/ 4 h 26"/>
                  <a:gd name="T10" fmla="*/ 15 w 23"/>
                  <a:gd name="T11" fmla="*/ 3 h 26"/>
                  <a:gd name="T12" fmla="*/ 11 w 23"/>
                  <a:gd name="T13" fmla="*/ 0 h 26"/>
                  <a:gd name="T14" fmla="*/ 7 w 23"/>
                  <a:gd name="T15" fmla="*/ 2 h 26"/>
                  <a:gd name="T16" fmla="*/ 10 w 23"/>
                  <a:gd name="T17" fmla="*/ 5 h 26"/>
                  <a:gd name="T18" fmla="*/ 7 w 23"/>
                  <a:gd name="T19" fmla="*/ 8 h 26"/>
                  <a:gd name="T20" fmla="*/ 2 w 23"/>
                  <a:gd name="T21" fmla="*/ 4 h 26"/>
                  <a:gd name="T22" fmla="*/ 0 w 23"/>
                  <a:gd name="T23" fmla="*/ 11 h 26"/>
                  <a:gd name="T24" fmla="*/ 3 w 23"/>
                  <a:gd name="T25" fmla="*/ 16 h 26"/>
                  <a:gd name="T26" fmla="*/ 5 w 23"/>
                  <a:gd name="T27" fmla="*/ 16 h 26"/>
                  <a:gd name="T28" fmla="*/ 10 w 23"/>
                  <a:gd name="T29" fmla="*/ 17 h 26"/>
                  <a:gd name="T30" fmla="*/ 13 w 23"/>
                  <a:gd name="T31" fmla="*/ 23 h 26"/>
                  <a:gd name="T32" fmla="*/ 18 w 23"/>
                  <a:gd name="T33" fmla="*/ 26 h 26"/>
                  <a:gd name="T34" fmla="*/ 22 w 23"/>
                  <a:gd name="T35" fmla="*/ 24 h 26"/>
                  <a:gd name="T36" fmla="*/ 23 w 23"/>
                  <a:gd name="T37" fmla="*/ 20 h 26"/>
                  <a:gd name="T38" fmla="*/ 22 w 23"/>
                  <a:gd name="T39" fmla="*/ 18 h 26"/>
                  <a:gd name="T40" fmla="*/ 23 w 23"/>
                  <a:gd name="T41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23" y="12"/>
                    </a:moveTo>
                    <a:lnTo>
                      <a:pt x="19" y="13"/>
                    </a:lnTo>
                    <a:lnTo>
                      <a:pt x="16" y="9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10" y="5"/>
                    </a:lnTo>
                    <a:lnTo>
                      <a:pt x="7" y="8"/>
                    </a:lnTo>
                    <a:lnTo>
                      <a:pt x="2" y="4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5" y="16"/>
                    </a:lnTo>
                    <a:lnTo>
                      <a:pt x="10" y="17"/>
                    </a:lnTo>
                    <a:lnTo>
                      <a:pt x="13" y="23"/>
                    </a:lnTo>
                    <a:lnTo>
                      <a:pt x="18" y="26"/>
                    </a:lnTo>
                    <a:lnTo>
                      <a:pt x="22" y="24"/>
                    </a:lnTo>
                    <a:lnTo>
                      <a:pt x="23" y="20"/>
                    </a:lnTo>
                    <a:lnTo>
                      <a:pt x="22" y="18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7" name="Freeform 41"/>
              <p:cNvSpPr>
                <a:spLocks/>
              </p:cNvSpPr>
              <p:nvPr/>
            </p:nvSpPr>
            <p:spPr bwMode="auto">
              <a:xfrm rot="10800000">
                <a:off x="1309656" y="4663505"/>
                <a:ext cx="912" cy="0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8" name="Freeform 42"/>
              <p:cNvSpPr>
                <a:spLocks/>
              </p:cNvSpPr>
              <p:nvPr/>
            </p:nvSpPr>
            <p:spPr bwMode="auto">
              <a:xfrm rot="10800000">
                <a:off x="1289603" y="4478643"/>
                <a:ext cx="32814" cy="43353"/>
              </a:xfrm>
              <a:custGeom>
                <a:avLst/>
                <a:gdLst>
                  <a:gd name="T0" fmla="*/ 53 w 73"/>
                  <a:gd name="T1" fmla="*/ 9 h 106"/>
                  <a:gd name="T2" fmla="*/ 40 w 73"/>
                  <a:gd name="T3" fmla="*/ 19 h 106"/>
                  <a:gd name="T4" fmla="*/ 27 w 73"/>
                  <a:gd name="T5" fmla="*/ 26 h 106"/>
                  <a:gd name="T6" fmla="*/ 19 w 73"/>
                  <a:gd name="T7" fmla="*/ 29 h 106"/>
                  <a:gd name="T8" fmla="*/ 15 w 73"/>
                  <a:gd name="T9" fmla="*/ 35 h 106"/>
                  <a:gd name="T10" fmla="*/ 10 w 73"/>
                  <a:gd name="T11" fmla="*/ 43 h 106"/>
                  <a:gd name="T12" fmla="*/ 7 w 73"/>
                  <a:gd name="T13" fmla="*/ 54 h 106"/>
                  <a:gd name="T14" fmla="*/ 4 w 73"/>
                  <a:gd name="T15" fmla="*/ 67 h 106"/>
                  <a:gd name="T16" fmla="*/ 0 w 73"/>
                  <a:gd name="T17" fmla="*/ 77 h 106"/>
                  <a:gd name="T18" fmla="*/ 4 w 73"/>
                  <a:gd name="T19" fmla="*/ 89 h 106"/>
                  <a:gd name="T20" fmla="*/ 5 w 73"/>
                  <a:gd name="T21" fmla="*/ 94 h 106"/>
                  <a:gd name="T22" fmla="*/ 8 w 73"/>
                  <a:gd name="T23" fmla="*/ 98 h 106"/>
                  <a:gd name="T24" fmla="*/ 13 w 73"/>
                  <a:gd name="T25" fmla="*/ 103 h 106"/>
                  <a:gd name="T26" fmla="*/ 20 w 73"/>
                  <a:gd name="T27" fmla="*/ 106 h 106"/>
                  <a:gd name="T28" fmla="*/ 24 w 73"/>
                  <a:gd name="T29" fmla="*/ 99 h 106"/>
                  <a:gd name="T30" fmla="*/ 29 w 73"/>
                  <a:gd name="T31" fmla="*/ 92 h 106"/>
                  <a:gd name="T32" fmla="*/ 33 w 73"/>
                  <a:gd name="T33" fmla="*/ 86 h 106"/>
                  <a:gd name="T34" fmla="*/ 38 w 73"/>
                  <a:gd name="T35" fmla="*/ 77 h 106"/>
                  <a:gd name="T36" fmla="*/ 42 w 73"/>
                  <a:gd name="T37" fmla="*/ 71 h 106"/>
                  <a:gd name="T38" fmla="*/ 46 w 73"/>
                  <a:gd name="T39" fmla="*/ 62 h 106"/>
                  <a:gd name="T40" fmla="*/ 51 w 73"/>
                  <a:gd name="T41" fmla="*/ 54 h 106"/>
                  <a:gd name="T42" fmla="*/ 54 w 73"/>
                  <a:gd name="T43" fmla="*/ 46 h 106"/>
                  <a:gd name="T44" fmla="*/ 59 w 73"/>
                  <a:gd name="T45" fmla="*/ 35 h 106"/>
                  <a:gd name="T46" fmla="*/ 65 w 73"/>
                  <a:gd name="T47" fmla="*/ 23 h 106"/>
                  <a:gd name="T48" fmla="*/ 69 w 73"/>
                  <a:gd name="T49" fmla="*/ 12 h 106"/>
                  <a:gd name="T50" fmla="*/ 73 w 73"/>
                  <a:gd name="T51" fmla="*/ 0 h 106"/>
                  <a:gd name="T52" fmla="*/ 72 w 73"/>
                  <a:gd name="T53" fmla="*/ 0 h 106"/>
                  <a:gd name="T54" fmla="*/ 70 w 73"/>
                  <a:gd name="T55" fmla="*/ 0 h 106"/>
                  <a:gd name="T56" fmla="*/ 69 w 73"/>
                  <a:gd name="T57" fmla="*/ 1 h 106"/>
                  <a:gd name="T58" fmla="*/ 68 w 73"/>
                  <a:gd name="T59" fmla="*/ 1 h 106"/>
                  <a:gd name="T60" fmla="*/ 53 w 73"/>
                  <a:gd name="T61" fmla="*/ 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3" h="106">
                    <a:moveTo>
                      <a:pt x="53" y="9"/>
                    </a:moveTo>
                    <a:lnTo>
                      <a:pt x="40" y="19"/>
                    </a:lnTo>
                    <a:lnTo>
                      <a:pt x="27" y="26"/>
                    </a:lnTo>
                    <a:lnTo>
                      <a:pt x="19" y="29"/>
                    </a:lnTo>
                    <a:lnTo>
                      <a:pt x="15" y="35"/>
                    </a:lnTo>
                    <a:lnTo>
                      <a:pt x="10" y="43"/>
                    </a:lnTo>
                    <a:lnTo>
                      <a:pt x="7" y="54"/>
                    </a:lnTo>
                    <a:lnTo>
                      <a:pt x="4" y="67"/>
                    </a:lnTo>
                    <a:lnTo>
                      <a:pt x="0" y="77"/>
                    </a:lnTo>
                    <a:lnTo>
                      <a:pt x="4" y="89"/>
                    </a:lnTo>
                    <a:lnTo>
                      <a:pt x="5" y="94"/>
                    </a:lnTo>
                    <a:lnTo>
                      <a:pt x="8" y="98"/>
                    </a:lnTo>
                    <a:lnTo>
                      <a:pt x="13" y="103"/>
                    </a:lnTo>
                    <a:lnTo>
                      <a:pt x="20" y="106"/>
                    </a:lnTo>
                    <a:lnTo>
                      <a:pt x="24" y="99"/>
                    </a:lnTo>
                    <a:lnTo>
                      <a:pt x="29" y="92"/>
                    </a:lnTo>
                    <a:lnTo>
                      <a:pt x="33" y="86"/>
                    </a:lnTo>
                    <a:lnTo>
                      <a:pt x="38" y="77"/>
                    </a:lnTo>
                    <a:lnTo>
                      <a:pt x="42" y="71"/>
                    </a:lnTo>
                    <a:lnTo>
                      <a:pt x="46" y="62"/>
                    </a:lnTo>
                    <a:lnTo>
                      <a:pt x="51" y="54"/>
                    </a:lnTo>
                    <a:lnTo>
                      <a:pt x="54" y="46"/>
                    </a:lnTo>
                    <a:lnTo>
                      <a:pt x="59" y="35"/>
                    </a:lnTo>
                    <a:lnTo>
                      <a:pt x="65" y="23"/>
                    </a:lnTo>
                    <a:lnTo>
                      <a:pt x="69" y="12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70" y="0"/>
                    </a:lnTo>
                    <a:lnTo>
                      <a:pt x="69" y="1"/>
                    </a:lnTo>
                    <a:lnTo>
                      <a:pt x="68" y="1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89" name="Rectangle 43"/>
              <p:cNvSpPr>
                <a:spLocks noChangeArrowheads="1"/>
              </p:cNvSpPr>
              <p:nvPr/>
            </p:nvSpPr>
            <p:spPr bwMode="auto">
              <a:xfrm rot="10800000">
                <a:off x="1347027" y="4466374"/>
                <a:ext cx="912" cy="818"/>
              </a:xfrm>
              <a:prstGeom prst="rect">
                <a:avLst/>
              </a:pr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0" name="Freeform 44"/>
              <p:cNvSpPr>
                <a:spLocks/>
              </p:cNvSpPr>
              <p:nvPr/>
            </p:nvSpPr>
            <p:spPr bwMode="auto">
              <a:xfrm rot="10800000">
                <a:off x="1286868" y="4434473"/>
                <a:ext cx="195975" cy="256843"/>
              </a:xfrm>
              <a:custGeom>
                <a:avLst/>
                <a:gdLst>
                  <a:gd name="T0" fmla="*/ 207 w 428"/>
                  <a:gd name="T1" fmla="*/ 202 h 626"/>
                  <a:gd name="T2" fmla="*/ 214 w 428"/>
                  <a:gd name="T3" fmla="*/ 200 h 626"/>
                  <a:gd name="T4" fmla="*/ 197 w 428"/>
                  <a:gd name="T5" fmla="*/ 248 h 626"/>
                  <a:gd name="T6" fmla="*/ 204 w 428"/>
                  <a:gd name="T7" fmla="*/ 291 h 626"/>
                  <a:gd name="T8" fmla="*/ 221 w 428"/>
                  <a:gd name="T9" fmla="*/ 327 h 626"/>
                  <a:gd name="T10" fmla="*/ 217 w 428"/>
                  <a:gd name="T11" fmla="*/ 367 h 626"/>
                  <a:gd name="T12" fmla="*/ 217 w 428"/>
                  <a:gd name="T13" fmla="*/ 383 h 626"/>
                  <a:gd name="T14" fmla="*/ 183 w 428"/>
                  <a:gd name="T15" fmla="*/ 403 h 626"/>
                  <a:gd name="T16" fmla="*/ 159 w 428"/>
                  <a:gd name="T17" fmla="*/ 434 h 626"/>
                  <a:gd name="T18" fmla="*/ 144 w 428"/>
                  <a:gd name="T19" fmla="*/ 487 h 626"/>
                  <a:gd name="T20" fmla="*/ 125 w 428"/>
                  <a:gd name="T21" fmla="*/ 518 h 626"/>
                  <a:gd name="T22" fmla="*/ 93 w 428"/>
                  <a:gd name="T23" fmla="*/ 543 h 626"/>
                  <a:gd name="T24" fmla="*/ 53 w 428"/>
                  <a:gd name="T25" fmla="*/ 573 h 626"/>
                  <a:gd name="T26" fmla="*/ 19 w 428"/>
                  <a:gd name="T27" fmla="*/ 605 h 626"/>
                  <a:gd name="T28" fmla="*/ 14 w 428"/>
                  <a:gd name="T29" fmla="*/ 623 h 626"/>
                  <a:gd name="T30" fmla="*/ 55 w 428"/>
                  <a:gd name="T31" fmla="*/ 615 h 626"/>
                  <a:gd name="T32" fmla="*/ 79 w 428"/>
                  <a:gd name="T33" fmla="*/ 609 h 626"/>
                  <a:gd name="T34" fmla="*/ 105 w 428"/>
                  <a:gd name="T35" fmla="*/ 596 h 626"/>
                  <a:gd name="T36" fmla="*/ 129 w 428"/>
                  <a:gd name="T37" fmla="*/ 610 h 626"/>
                  <a:gd name="T38" fmla="*/ 173 w 428"/>
                  <a:gd name="T39" fmla="*/ 594 h 626"/>
                  <a:gd name="T40" fmla="*/ 244 w 428"/>
                  <a:gd name="T41" fmla="*/ 573 h 626"/>
                  <a:gd name="T42" fmla="*/ 273 w 428"/>
                  <a:gd name="T43" fmla="*/ 563 h 626"/>
                  <a:gd name="T44" fmla="*/ 295 w 428"/>
                  <a:gd name="T45" fmla="*/ 528 h 626"/>
                  <a:gd name="T46" fmla="*/ 283 w 428"/>
                  <a:gd name="T47" fmla="*/ 504 h 626"/>
                  <a:gd name="T48" fmla="*/ 273 w 428"/>
                  <a:gd name="T49" fmla="*/ 478 h 626"/>
                  <a:gd name="T50" fmla="*/ 282 w 428"/>
                  <a:gd name="T51" fmla="*/ 448 h 626"/>
                  <a:gd name="T52" fmla="*/ 276 w 428"/>
                  <a:gd name="T53" fmla="*/ 417 h 626"/>
                  <a:gd name="T54" fmla="*/ 265 w 428"/>
                  <a:gd name="T55" fmla="*/ 393 h 626"/>
                  <a:gd name="T56" fmla="*/ 246 w 428"/>
                  <a:gd name="T57" fmla="*/ 382 h 626"/>
                  <a:gd name="T58" fmla="*/ 232 w 428"/>
                  <a:gd name="T59" fmla="*/ 372 h 626"/>
                  <a:gd name="T60" fmla="*/ 237 w 428"/>
                  <a:gd name="T61" fmla="*/ 322 h 626"/>
                  <a:gd name="T62" fmla="*/ 240 w 428"/>
                  <a:gd name="T63" fmla="*/ 285 h 626"/>
                  <a:gd name="T64" fmla="*/ 252 w 428"/>
                  <a:gd name="T65" fmla="*/ 235 h 626"/>
                  <a:gd name="T66" fmla="*/ 283 w 428"/>
                  <a:gd name="T67" fmla="*/ 288 h 626"/>
                  <a:gd name="T68" fmla="*/ 322 w 428"/>
                  <a:gd name="T69" fmla="*/ 258 h 626"/>
                  <a:gd name="T70" fmla="*/ 342 w 428"/>
                  <a:gd name="T71" fmla="*/ 248 h 626"/>
                  <a:gd name="T72" fmla="*/ 382 w 428"/>
                  <a:gd name="T73" fmla="*/ 239 h 626"/>
                  <a:gd name="T74" fmla="*/ 397 w 428"/>
                  <a:gd name="T75" fmla="*/ 247 h 626"/>
                  <a:gd name="T76" fmla="*/ 391 w 428"/>
                  <a:gd name="T77" fmla="*/ 222 h 626"/>
                  <a:gd name="T78" fmla="*/ 421 w 428"/>
                  <a:gd name="T79" fmla="*/ 231 h 626"/>
                  <a:gd name="T80" fmla="*/ 419 w 428"/>
                  <a:gd name="T81" fmla="*/ 221 h 626"/>
                  <a:gd name="T82" fmla="*/ 424 w 428"/>
                  <a:gd name="T83" fmla="*/ 197 h 626"/>
                  <a:gd name="T84" fmla="*/ 413 w 428"/>
                  <a:gd name="T85" fmla="*/ 178 h 626"/>
                  <a:gd name="T86" fmla="*/ 406 w 428"/>
                  <a:gd name="T87" fmla="*/ 153 h 626"/>
                  <a:gd name="T88" fmla="*/ 380 w 428"/>
                  <a:gd name="T89" fmla="*/ 186 h 626"/>
                  <a:gd name="T90" fmla="*/ 367 w 428"/>
                  <a:gd name="T91" fmla="*/ 161 h 626"/>
                  <a:gd name="T92" fmla="*/ 374 w 428"/>
                  <a:gd name="T93" fmla="*/ 133 h 626"/>
                  <a:gd name="T94" fmla="*/ 393 w 428"/>
                  <a:gd name="T95" fmla="*/ 127 h 626"/>
                  <a:gd name="T96" fmla="*/ 413 w 428"/>
                  <a:gd name="T97" fmla="*/ 121 h 626"/>
                  <a:gd name="T98" fmla="*/ 403 w 428"/>
                  <a:gd name="T99" fmla="*/ 104 h 626"/>
                  <a:gd name="T100" fmla="*/ 378 w 428"/>
                  <a:gd name="T101" fmla="*/ 99 h 626"/>
                  <a:gd name="T102" fmla="*/ 366 w 428"/>
                  <a:gd name="T103" fmla="*/ 72 h 626"/>
                  <a:gd name="T104" fmla="*/ 335 w 428"/>
                  <a:gd name="T105" fmla="*/ 38 h 626"/>
                  <a:gd name="T106" fmla="*/ 290 w 428"/>
                  <a:gd name="T107" fmla="*/ 2 h 626"/>
                  <a:gd name="T108" fmla="*/ 281 w 428"/>
                  <a:gd name="T109" fmla="*/ 53 h 626"/>
                  <a:gd name="T110" fmla="*/ 265 w 428"/>
                  <a:gd name="T111" fmla="*/ 106 h 626"/>
                  <a:gd name="T112" fmla="*/ 232 w 428"/>
                  <a:gd name="T113" fmla="*/ 127 h 626"/>
                  <a:gd name="T114" fmla="*/ 216 w 428"/>
                  <a:gd name="T115" fmla="*/ 168 h 626"/>
                  <a:gd name="T116" fmla="*/ 201 w 428"/>
                  <a:gd name="T117" fmla="*/ 192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" h="626">
                    <a:moveTo>
                      <a:pt x="196" y="217"/>
                    </a:moveTo>
                    <a:lnTo>
                      <a:pt x="198" y="224"/>
                    </a:lnTo>
                    <a:lnTo>
                      <a:pt x="201" y="221"/>
                    </a:lnTo>
                    <a:lnTo>
                      <a:pt x="201" y="214"/>
                    </a:lnTo>
                    <a:lnTo>
                      <a:pt x="205" y="207"/>
                    </a:lnTo>
                    <a:lnTo>
                      <a:pt x="207" y="202"/>
                    </a:lnTo>
                    <a:lnTo>
                      <a:pt x="212" y="192"/>
                    </a:lnTo>
                    <a:lnTo>
                      <a:pt x="214" y="184"/>
                    </a:lnTo>
                    <a:lnTo>
                      <a:pt x="221" y="178"/>
                    </a:lnTo>
                    <a:lnTo>
                      <a:pt x="219" y="187"/>
                    </a:lnTo>
                    <a:lnTo>
                      <a:pt x="213" y="198"/>
                    </a:lnTo>
                    <a:lnTo>
                      <a:pt x="214" y="200"/>
                    </a:lnTo>
                    <a:lnTo>
                      <a:pt x="212" y="208"/>
                    </a:lnTo>
                    <a:lnTo>
                      <a:pt x="207" y="221"/>
                    </a:lnTo>
                    <a:lnTo>
                      <a:pt x="206" y="232"/>
                    </a:lnTo>
                    <a:lnTo>
                      <a:pt x="204" y="238"/>
                    </a:lnTo>
                    <a:lnTo>
                      <a:pt x="200" y="243"/>
                    </a:lnTo>
                    <a:lnTo>
                      <a:pt x="197" y="248"/>
                    </a:lnTo>
                    <a:lnTo>
                      <a:pt x="194" y="254"/>
                    </a:lnTo>
                    <a:lnTo>
                      <a:pt x="196" y="267"/>
                    </a:lnTo>
                    <a:lnTo>
                      <a:pt x="198" y="273"/>
                    </a:lnTo>
                    <a:lnTo>
                      <a:pt x="200" y="278"/>
                    </a:lnTo>
                    <a:lnTo>
                      <a:pt x="201" y="285"/>
                    </a:lnTo>
                    <a:lnTo>
                      <a:pt x="204" y="291"/>
                    </a:lnTo>
                    <a:lnTo>
                      <a:pt x="211" y="292"/>
                    </a:lnTo>
                    <a:lnTo>
                      <a:pt x="211" y="299"/>
                    </a:lnTo>
                    <a:lnTo>
                      <a:pt x="209" y="305"/>
                    </a:lnTo>
                    <a:lnTo>
                      <a:pt x="213" y="312"/>
                    </a:lnTo>
                    <a:lnTo>
                      <a:pt x="215" y="325"/>
                    </a:lnTo>
                    <a:lnTo>
                      <a:pt x="221" y="327"/>
                    </a:lnTo>
                    <a:lnTo>
                      <a:pt x="214" y="333"/>
                    </a:lnTo>
                    <a:lnTo>
                      <a:pt x="213" y="340"/>
                    </a:lnTo>
                    <a:lnTo>
                      <a:pt x="213" y="348"/>
                    </a:lnTo>
                    <a:lnTo>
                      <a:pt x="214" y="354"/>
                    </a:lnTo>
                    <a:lnTo>
                      <a:pt x="215" y="361"/>
                    </a:lnTo>
                    <a:lnTo>
                      <a:pt x="217" y="367"/>
                    </a:lnTo>
                    <a:lnTo>
                      <a:pt x="220" y="366"/>
                    </a:lnTo>
                    <a:lnTo>
                      <a:pt x="226" y="369"/>
                    </a:lnTo>
                    <a:lnTo>
                      <a:pt x="224" y="374"/>
                    </a:lnTo>
                    <a:lnTo>
                      <a:pt x="224" y="374"/>
                    </a:lnTo>
                    <a:lnTo>
                      <a:pt x="221" y="379"/>
                    </a:lnTo>
                    <a:lnTo>
                      <a:pt x="217" y="383"/>
                    </a:lnTo>
                    <a:lnTo>
                      <a:pt x="214" y="387"/>
                    </a:lnTo>
                    <a:lnTo>
                      <a:pt x="209" y="390"/>
                    </a:lnTo>
                    <a:lnTo>
                      <a:pt x="207" y="395"/>
                    </a:lnTo>
                    <a:lnTo>
                      <a:pt x="197" y="395"/>
                    </a:lnTo>
                    <a:lnTo>
                      <a:pt x="187" y="397"/>
                    </a:lnTo>
                    <a:lnTo>
                      <a:pt x="183" y="403"/>
                    </a:lnTo>
                    <a:lnTo>
                      <a:pt x="176" y="407"/>
                    </a:lnTo>
                    <a:lnTo>
                      <a:pt x="176" y="412"/>
                    </a:lnTo>
                    <a:lnTo>
                      <a:pt x="163" y="417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59" y="434"/>
                    </a:lnTo>
                    <a:lnTo>
                      <a:pt x="155" y="442"/>
                    </a:lnTo>
                    <a:lnTo>
                      <a:pt x="153" y="450"/>
                    </a:lnTo>
                    <a:lnTo>
                      <a:pt x="151" y="458"/>
                    </a:lnTo>
                    <a:lnTo>
                      <a:pt x="145" y="467"/>
                    </a:lnTo>
                    <a:lnTo>
                      <a:pt x="143" y="482"/>
                    </a:lnTo>
                    <a:lnTo>
                      <a:pt x="144" y="487"/>
                    </a:lnTo>
                    <a:lnTo>
                      <a:pt x="144" y="492"/>
                    </a:lnTo>
                    <a:lnTo>
                      <a:pt x="144" y="496"/>
                    </a:lnTo>
                    <a:lnTo>
                      <a:pt x="143" y="502"/>
                    </a:lnTo>
                    <a:lnTo>
                      <a:pt x="136" y="509"/>
                    </a:lnTo>
                    <a:lnTo>
                      <a:pt x="130" y="513"/>
                    </a:lnTo>
                    <a:lnTo>
                      <a:pt x="125" y="518"/>
                    </a:lnTo>
                    <a:lnTo>
                      <a:pt x="120" y="522"/>
                    </a:lnTo>
                    <a:lnTo>
                      <a:pt x="115" y="526"/>
                    </a:lnTo>
                    <a:lnTo>
                      <a:pt x="109" y="531"/>
                    </a:lnTo>
                    <a:lnTo>
                      <a:pt x="103" y="534"/>
                    </a:lnTo>
                    <a:lnTo>
                      <a:pt x="99" y="539"/>
                    </a:lnTo>
                    <a:lnTo>
                      <a:pt x="93" y="543"/>
                    </a:lnTo>
                    <a:lnTo>
                      <a:pt x="86" y="552"/>
                    </a:lnTo>
                    <a:lnTo>
                      <a:pt x="80" y="557"/>
                    </a:lnTo>
                    <a:lnTo>
                      <a:pt x="73" y="562"/>
                    </a:lnTo>
                    <a:lnTo>
                      <a:pt x="65" y="568"/>
                    </a:lnTo>
                    <a:lnTo>
                      <a:pt x="58" y="570"/>
                    </a:lnTo>
                    <a:lnTo>
                      <a:pt x="53" y="573"/>
                    </a:lnTo>
                    <a:lnTo>
                      <a:pt x="47" y="578"/>
                    </a:lnTo>
                    <a:lnTo>
                      <a:pt x="42" y="583"/>
                    </a:lnTo>
                    <a:lnTo>
                      <a:pt x="38" y="587"/>
                    </a:lnTo>
                    <a:lnTo>
                      <a:pt x="37" y="594"/>
                    </a:lnTo>
                    <a:lnTo>
                      <a:pt x="25" y="602"/>
                    </a:lnTo>
                    <a:lnTo>
                      <a:pt x="19" y="605"/>
                    </a:lnTo>
                    <a:lnTo>
                      <a:pt x="16" y="605"/>
                    </a:lnTo>
                    <a:lnTo>
                      <a:pt x="3" y="617"/>
                    </a:lnTo>
                    <a:lnTo>
                      <a:pt x="4" y="620"/>
                    </a:lnTo>
                    <a:lnTo>
                      <a:pt x="0" y="626"/>
                    </a:lnTo>
                    <a:lnTo>
                      <a:pt x="7" y="625"/>
                    </a:lnTo>
                    <a:lnTo>
                      <a:pt x="14" y="623"/>
                    </a:lnTo>
                    <a:lnTo>
                      <a:pt x="23" y="622"/>
                    </a:lnTo>
                    <a:lnTo>
                      <a:pt x="31" y="624"/>
                    </a:lnTo>
                    <a:lnTo>
                      <a:pt x="34" y="617"/>
                    </a:lnTo>
                    <a:lnTo>
                      <a:pt x="42" y="617"/>
                    </a:lnTo>
                    <a:lnTo>
                      <a:pt x="50" y="614"/>
                    </a:lnTo>
                    <a:lnTo>
                      <a:pt x="55" y="615"/>
                    </a:lnTo>
                    <a:lnTo>
                      <a:pt x="56" y="609"/>
                    </a:lnTo>
                    <a:lnTo>
                      <a:pt x="60" y="607"/>
                    </a:lnTo>
                    <a:lnTo>
                      <a:pt x="63" y="613"/>
                    </a:lnTo>
                    <a:lnTo>
                      <a:pt x="67" y="610"/>
                    </a:lnTo>
                    <a:lnTo>
                      <a:pt x="75" y="607"/>
                    </a:lnTo>
                    <a:lnTo>
                      <a:pt x="79" y="609"/>
                    </a:lnTo>
                    <a:lnTo>
                      <a:pt x="84" y="610"/>
                    </a:lnTo>
                    <a:lnTo>
                      <a:pt x="87" y="613"/>
                    </a:lnTo>
                    <a:lnTo>
                      <a:pt x="92" y="615"/>
                    </a:lnTo>
                    <a:lnTo>
                      <a:pt x="102" y="610"/>
                    </a:lnTo>
                    <a:lnTo>
                      <a:pt x="102" y="605"/>
                    </a:lnTo>
                    <a:lnTo>
                      <a:pt x="105" y="596"/>
                    </a:lnTo>
                    <a:lnTo>
                      <a:pt x="107" y="605"/>
                    </a:lnTo>
                    <a:lnTo>
                      <a:pt x="111" y="611"/>
                    </a:lnTo>
                    <a:lnTo>
                      <a:pt x="122" y="614"/>
                    </a:lnTo>
                    <a:lnTo>
                      <a:pt x="130" y="607"/>
                    </a:lnTo>
                    <a:lnTo>
                      <a:pt x="137" y="603"/>
                    </a:lnTo>
                    <a:lnTo>
                      <a:pt x="129" y="610"/>
                    </a:lnTo>
                    <a:lnTo>
                      <a:pt x="128" y="613"/>
                    </a:lnTo>
                    <a:lnTo>
                      <a:pt x="136" y="610"/>
                    </a:lnTo>
                    <a:lnTo>
                      <a:pt x="148" y="605"/>
                    </a:lnTo>
                    <a:lnTo>
                      <a:pt x="162" y="602"/>
                    </a:lnTo>
                    <a:lnTo>
                      <a:pt x="167" y="593"/>
                    </a:lnTo>
                    <a:lnTo>
                      <a:pt x="173" y="594"/>
                    </a:lnTo>
                    <a:lnTo>
                      <a:pt x="194" y="592"/>
                    </a:lnTo>
                    <a:lnTo>
                      <a:pt x="202" y="595"/>
                    </a:lnTo>
                    <a:lnTo>
                      <a:pt x="207" y="594"/>
                    </a:lnTo>
                    <a:lnTo>
                      <a:pt x="215" y="590"/>
                    </a:lnTo>
                    <a:lnTo>
                      <a:pt x="239" y="583"/>
                    </a:lnTo>
                    <a:lnTo>
                      <a:pt x="244" y="573"/>
                    </a:lnTo>
                    <a:lnTo>
                      <a:pt x="249" y="571"/>
                    </a:lnTo>
                    <a:lnTo>
                      <a:pt x="253" y="569"/>
                    </a:lnTo>
                    <a:lnTo>
                      <a:pt x="258" y="566"/>
                    </a:lnTo>
                    <a:lnTo>
                      <a:pt x="262" y="564"/>
                    </a:lnTo>
                    <a:lnTo>
                      <a:pt x="268" y="565"/>
                    </a:lnTo>
                    <a:lnTo>
                      <a:pt x="273" y="563"/>
                    </a:lnTo>
                    <a:lnTo>
                      <a:pt x="282" y="562"/>
                    </a:lnTo>
                    <a:lnTo>
                      <a:pt x="296" y="547"/>
                    </a:lnTo>
                    <a:lnTo>
                      <a:pt x="296" y="545"/>
                    </a:lnTo>
                    <a:lnTo>
                      <a:pt x="295" y="539"/>
                    </a:lnTo>
                    <a:lnTo>
                      <a:pt x="295" y="534"/>
                    </a:lnTo>
                    <a:lnTo>
                      <a:pt x="295" y="528"/>
                    </a:lnTo>
                    <a:lnTo>
                      <a:pt x="293" y="524"/>
                    </a:lnTo>
                    <a:lnTo>
                      <a:pt x="290" y="520"/>
                    </a:lnTo>
                    <a:lnTo>
                      <a:pt x="288" y="517"/>
                    </a:lnTo>
                    <a:lnTo>
                      <a:pt x="284" y="513"/>
                    </a:lnTo>
                    <a:lnTo>
                      <a:pt x="281" y="510"/>
                    </a:lnTo>
                    <a:lnTo>
                      <a:pt x="283" y="504"/>
                    </a:lnTo>
                    <a:lnTo>
                      <a:pt x="274" y="488"/>
                    </a:lnTo>
                    <a:lnTo>
                      <a:pt x="269" y="487"/>
                    </a:lnTo>
                    <a:lnTo>
                      <a:pt x="266" y="488"/>
                    </a:lnTo>
                    <a:lnTo>
                      <a:pt x="262" y="484"/>
                    </a:lnTo>
                    <a:lnTo>
                      <a:pt x="267" y="480"/>
                    </a:lnTo>
                    <a:lnTo>
                      <a:pt x="273" y="478"/>
                    </a:lnTo>
                    <a:lnTo>
                      <a:pt x="280" y="475"/>
                    </a:lnTo>
                    <a:lnTo>
                      <a:pt x="282" y="472"/>
                    </a:lnTo>
                    <a:lnTo>
                      <a:pt x="281" y="470"/>
                    </a:lnTo>
                    <a:lnTo>
                      <a:pt x="284" y="460"/>
                    </a:lnTo>
                    <a:lnTo>
                      <a:pt x="285" y="454"/>
                    </a:lnTo>
                    <a:lnTo>
                      <a:pt x="282" y="448"/>
                    </a:lnTo>
                    <a:lnTo>
                      <a:pt x="275" y="443"/>
                    </a:lnTo>
                    <a:lnTo>
                      <a:pt x="273" y="435"/>
                    </a:lnTo>
                    <a:lnTo>
                      <a:pt x="275" y="431"/>
                    </a:lnTo>
                    <a:lnTo>
                      <a:pt x="277" y="427"/>
                    </a:lnTo>
                    <a:lnTo>
                      <a:pt x="279" y="419"/>
                    </a:lnTo>
                    <a:lnTo>
                      <a:pt x="276" y="417"/>
                    </a:lnTo>
                    <a:lnTo>
                      <a:pt x="281" y="411"/>
                    </a:lnTo>
                    <a:lnTo>
                      <a:pt x="282" y="401"/>
                    </a:lnTo>
                    <a:lnTo>
                      <a:pt x="277" y="398"/>
                    </a:lnTo>
                    <a:lnTo>
                      <a:pt x="274" y="397"/>
                    </a:lnTo>
                    <a:lnTo>
                      <a:pt x="269" y="395"/>
                    </a:lnTo>
                    <a:lnTo>
                      <a:pt x="265" y="393"/>
                    </a:lnTo>
                    <a:lnTo>
                      <a:pt x="265" y="387"/>
                    </a:lnTo>
                    <a:lnTo>
                      <a:pt x="257" y="380"/>
                    </a:lnTo>
                    <a:lnTo>
                      <a:pt x="252" y="381"/>
                    </a:lnTo>
                    <a:lnTo>
                      <a:pt x="246" y="386"/>
                    </a:lnTo>
                    <a:lnTo>
                      <a:pt x="246" y="386"/>
                    </a:lnTo>
                    <a:lnTo>
                      <a:pt x="246" y="382"/>
                    </a:lnTo>
                    <a:lnTo>
                      <a:pt x="249" y="378"/>
                    </a:lnTo>
                    <a:lnTo>
                      <a:pt x="254" y="373"/>
                    </a:lnTo>
                    <a:lnTo>
                      <a:pt x="250" y="371"/>
                    </a:lnTo>
                    <a:lnTo>
                      <a:pt x="238" y="372"/>
                    </a:lnTo>
                    <a:lnTo>
                      <a:pt x="232" y="373"/>
                    </a:lnTo>
                    <a:lnTo>
                      <a:pt x="232" y="372"/>
                    </a:lnTo>
                    <a:lnTo>
                      <a:pt x="229" y="366"/>
                    </a:lnTo>
                    <a:lnTo>
                      <a:pt x="220" y="360"/>
                    </a:lnTo>
                    <a:lnTo>
                      <a:pt x="217" y="348"/>
                    </a:lnTo>
                    <a:lnTo>
                      <a:pt x="229" y="335"/>
                    </a:lnTo>
                    <a:lnTo>
                      <a:pt x="237" y="328"/>
                    </a:lnTo>
                    <a:lnTo>
                      <a:pt x="237" y="322"/>
                    </a:lnTo>
                    <a:lnTo>
                      <a:pt x="224" y="314"/>
                    </a:lnTo>
                    <a:lnTo>
                      <a:pt x="231" y="307"/>
                    </a:lnTo>
                    <a:lnTo>
                      <a:pt x="238" y="300"/>
                    </a:lnTo>
                    <a:lnTo>
                      <a:pt x="245" y="295"/>
                    </a:lnTo>
                    <a:lnTo>
                      <a:pt x="253" y="289"/>
                    </a:lnTo>
                    <a:lnTo>
                      <a:pt x="240" y="285"/>
                    </a:lnTo>
                    <a:lnTo>
                      <a:pt x="230" y="290"/>
                    </a:lnTo>
                    <a:lnTo>
                      <a:pt x="219" y="284"/>
                    </a:lnTo>
                    <a:lnTo>
                      <a:pt x="220" y="276"/>
                    </a:lnTo>
                    <a:lnTo>
                      <a:pt x="234" y="257"/>
                    </a:lnTo>
                    <a:lnTo>
                      <a:pt x="243" y="247"/>
                    </a:lnTo>
                    <a:lnTo>
                      <a:pt x="252" y="235"/>
                    </a:lnTo>
                    <a:lnTo>
                      <a:pt x="262" y="232"/>
                    </a:lnTo>
                    <a:lnTo>
                      <a:pt x="280" y="246"/>
                    </a:lnTo>
                    <a:lnTo>
                      <a:pt x="289" y="247"/>
                    </a:lnTo>
                    <a:lnTo>
                      <a:pt x="299" y="261"/>
                    </a:lnTo>
                    <a:lnTo>
                      <a:pt x="292" y="270"/>
                    </a:lnTo>
                    <a:lnTo>
                      <a:pt x="283" y="288"/>
                    </a:lnTo>
                    <a:lnTo>
                      <a:pt x="289" y="288"/>
                    </a:lnTo>
                    <a:lnTo>
                      <a:pt x="303" y="267"/>
                    </a:lnTo>
                    <a:lnTo>
                      <a:pt x="307" y="265"/>
                    </a:lnTo>
                    <a:lnTo>
                      <a:pt x="313" y="262"/>
                    </a:lnTo>
                    <a:lnTo>
                      <a:pt x="318" y="260"/>
                    </a:lnTo>
                    <a:lnTo>
                      <a:pt x="322" y="258"/>
                    </a:lnTo>
                    <a:lnTo>
                      <a:pt x="328" y="255"/>
                    </a:lnTo>
                    <a:lnTo>
                      <a:pt x="333" y="253"/>
                    </a:lnTo>
                    <a:lnTo>
                      <a:pt x="337" y="250"/>
                    </a:lnTo>
                    <a:lnTo>
                      <a:pt x="342" y="246"/>
                    </a:lnTo>
                    <a:lnTo>
                      <a:pt x="348" y="242"/>
                    </a:lnTo>
                    <a:lnTo>
                      <a:pt x="342" y="248"/>
                    </a:lnTo>
                    <a:lnTo>
                      <a:pt x="346" y="248"/>
                    </a:lnTo>
                    <a:lnTo>
                      <a:pt x="352" y="244"/>
                    </a:lnTo>
                    <a:lnTo>
                      <a:pt x="359" y="243"/>
                    </a:lnTo>
                    <a:lnTo>
                      <a:pt x="372" y="242"/>
                    </a:lnTo>
                    <a:lnTo>
                      <a:pt x="375" y="238"/>
                    </a:lnTo>
                    <a:lnTo>
                      <a:pt x="382" y="239"/>
                    </a:lnTo>
                    <a:lnTo>
                      <a:pt x="388" y="242"/>
                    </a:lnTo>
                    <a:lnTo>
                      <a:pt x="389" y="245"/>
                    </a:lnTo>
                    <a:lnTo>
                      <a:pt x="384" y="247"/>
                    </a:lnTo>
                    <a:lnTo>
                      <a:pt x="383" y="248"/>
                    </a:lnTo>
                    <a:lnTo>
                      <a:pt x="388" y="250"/>
                    </a:lnTo>
                    <a:lnTo>
                      <a:pt x="397" y="247"/>
                    </a:lnTo>
                    <a:lnTo>
                      <a:pt x="395" y="243"/>
                    </a:lnTo>
                    <a:lnTo>
                      <a:pt x="394" y="236"/>
                    </a:lnTo>
                    <a:lnTo>
                      <a:pt x="397" y="230"/>
                    </a:lnTo>
                    <a:lnTo>
                      <a:pt x="394" y="228"/>
                    </a:lnTo>
                    <a:lnTo>
                      <a:pt x="379" y="224"/>
                    </a:lnTo>
                    <a:lnTo>
                      <a:pt x="391" y="222"/>
                    </a:lnTo>
                    <a:lnTo>
                      <a:pt x="402" y="217"/>
                    </a:lnTo>
                    <a:lnTo>
                      <a:pt x="404" y="220"/>
                    </a:lnTo>
                    <a:lnTo>
                      <a:pt x="410" y="225"/>
                    </a:lnTo>
                    <a:lnTo>
                      <a:pt x="414" y="229"/>
                    </a:lnTo>
                    <a:lnTo>
                      <a:pt x="418" y="232"/>
                    </a:lnTo>
                    <a:lnTo>
                      <a:pt x="421" y="231"/>
                    </a:lnTo>
                    <a:lnTo>
                      <a:pt x="427" y="232"/>
                    </a:lnTo>
                    <a:lnTo>
                      <a:pt x="428" y="228"/>
                    </a:lnTo>
                    <a:lnTo>
                      <a:pt x="427" y="225"/>
                    </a:lnTo>
                    <a:lnTo>
                      <a:pt x="427" y="223"/>
                    </a:lnTo>
                    <a:lnTo>
                      <a:pt x="420" y="223"/>
                    </a:lnTo>
                    <a:lnTo>
                      <a:pt x="419" y="221"/>
                    </a:lnTo>
                    <a:lnTo>
                      <a:pt x="424" y="220"/>
                    </a:lnTo>
                    <a:lnTo>
                      <a:pt x="427" y="217"/>
                    </a:lnTo>
                    <a:lnTo>
                      <a:pt x="425" y="215"/>
                    </a:lnTo>
                    <a:lnTo>
                      <a:pt x="424" y="209"/>
                    </a:lnTo>
                    <a:lnTo>
                      <a:pt x="424" y="202"/>
                    </a:lnTo>
                    <a:lnTo>
                      <a:pt x="424" y="197"/>
                    </a:lnTo>
                    <a:lnTo>
                      <a:pt x="425" y="191"/>
                    </a:lnTo>
                    <a:lnTo>
                      <a:pt x="425" y="185"/>
                    </a:lnTo>
                    <a:lnTo>
                      <a:pt x="420" y="186"/>
                    </a:lnTo>
                    <a:lnTo>
                      <a:pt x="414" y="189"/>
                    </a:lnTo>
                    <a:lnTo>
                      <a:pt x="413" y="184"/>
                    </a:lnTo>
                    <a:lnTo>
                      <a:pt x="413" y="178"/>
                    </a:lnTo>
                    <a:lnTo>
                      <a:pt x="417" y="175"/>
                    </a:lnTo>
                    <a:lnTo>
                      <a:pt x="417" y="168"/>
                    </a:lnTo>
                    <a:lnTo>
                      <a:pt x="416" y="162"/>
                    </a:lnTo>
                    <a:lnTo>
                      <a:pt x="412" y="157"/>
                    </a:lnTo>
                    <a:lnTo>
                      <a:pt x="408" y="153"/>
                    </a:lnTo>
                    <a:lnTo>
                      <a:pt x="406" y="153"/>
                    </a:lnTo>
                    <a:lnTo>
                      <a:pt x="403" y="161"/>
                    </a:lnTo>
                    <a:lnTo>
                      <a:pt x="395" y="166"/>
                    </a:lnTo>
                    <a:lnTo>
                      <a:pt x="396" y="168"/>
                    </a:lnTo>
                    <a:lnTo>
                      <a:pt x="391" y="177"/>
                    </a:lnTo>
                    <a:lnTo>
                      <a:pt x="384" y="179"/>
                    </a:lnTo>
                    <a:lnTo>
                      <a:pt x="380" y="186"/>
                    </a:lnTo>
                    <a:lnTo>
                      <a:pt x="376" y="193"/>
                    </a:lnTo>
                    <a:lnTo>
                      <a:pt x="374" y="190"/>
                    </a:lnTo>
                    <a:lnTo>
                      <a:pt x="371" y="182"/>
                    </a:lnTo>
                    <a:lnTo>
                      <a:pt x="371" y="177"/>
                    </a:lnTo>
                    <a:lnTo>
                      <a:pt x="376" y="170"/>
                    </a:lnTo>
                    <a:lnTo>
                      <a:pt x="367" y="161"/>
                    </a:lnTo>
                    <a:lnTo>
                      <a:pt x="364" y="154"/>
                    </a:lnTo>
                    <a:lnTo>
                      <a:pt x="359" y="151"/>
                    </a:lnTo>
                    <a:lnTo>
                      <a:pt x="360" y="146"/>
                    </a:lnTo>
                    <a:lnTo>
                      <a:pt x="366" y="140"/>
                    </a:lnTo>
                    <a:lnTo>
                      <a:pt x="367" y="134"/>
                    </a:lnTo>
                    <a:lnTo>
                      <a:pt x="374" y="133"/>
                    </a:lnTo>
                    <a:lnTo>
                      <a:pt x="380" y="126"/>
                    </a:lnTo>
                    <a:lnTo>
                      <a:pt x="376" y="119"/>
                    </a:lnTo>
                    <a:lnTo>
                      <a:pt x="381" y="118"/>
                    </a:lnTo>
                    <a:lnTo>
                      <a:pt x="383" y="124"/>
                    </a:lnTo>
                    <a:lnTo>
                      <a:pt x="387" y="129"/>
                    </a:lnTo>
                    <a:lnTo>
                      <a:pt x="393" y="127"/>
                    </a:lnTo>
                    <a:lnTo>
                      <a:pt x="397" y="125"/>
                    </a:lnTo>
                    <a:lnTo>
                      <a:pt x="402" y="130"/>
                    </a:lnTo>
                    <a:lnTo>
                      <a:pt x="405" y="126"/>
                    </a:lnTo>
                    <a:lnTo>
                      <a:pt x="408" y="129"/>
                    </a:lnTo>
                    <a:lnTo>
                      <a:pt x="413" y="129"/>
                    </a:lnTo>
                    <a:lnTo>
                      <a:pt x="413" y="121"/>
                    </a:lnTo>
                    <a:lnTo>
                      <a:pt x="408" y="123"/>
                    </a:lnTo>
                    <a:lnTo>
                      <a:pt x="402" y="118"/>
                    </a:lnTo>
                    <a:lnTo>
                      <a:pt x="405" y="113"/>
                    </a:lnTo>
                    <a:lnTo>
                      <a:pt x="401" y="114"/>
                    </a:lnTo>
                    <a:lnTo>
                      <a:pt x="402" y="111"/>
                    </a:lnTo>
                    <a:lnTo>
                      <a:pt x="403" y="104"/>
                    </a:lnTo>
                    <a:lnTo>
                      <a:pt x="404" y="99"/>
                    </a:lnTo>
                    <a:lnTo>
                      <a:pt x="399" y="100"/>
                    </a:lnTo>
                    <a:lnTo>
                      <a:pt x="395" y="103"/>
                    </a:lnTo>
                    <a:lnTo>
                      <a:pt x="393" y="107"/>
                    </a:lnTo>
                    <a:lnTo>
                      <a:pt x="386" y="102"/>
                    </a:lnTo>
                    <a:lnTo>
                      <a:pt x="378" y="99"/>
                    </a:lnTo>
                    <a:lnTo>
                      <a:pt x="373" y="89"/>
                    </a:lnTo>
                    <a:lnTo>
                      <a:pt x="367" y="89"/>
                    </a:lnTo>
                    <a:lnTo>
                      <a:pt x="364" y="87"/>
                    </a:lnTo>
                    <a:lnTo>
                      <a:pt x="359" y="80"/>
                    </a:lnTo>
                    <a:lnTo>
                      <a:pt x="367" y="78"/>
                    </a:lnTo>
                    <a:lnTo>
                      <a:pt x="366" y="72"/>
                    </a:lnTo>
                    <a:lnTo>
                      <a:pt x="353" y="63"/>
                    </a:lnTo>
                    <a:lnTo>
                      <a:pt x="357" y="56"/>
                    </a:lnTo>
                    <a:lnTo>
                      <a:pt x="352" y="56"/>
                    </a:lnTo>
                    <a:lnTo>
                      <a:pt x="345" y="51"/>
                    </a:lnTo>
                    <a:lnTo>
                      <a:pt x="342" y="49"/>
                    </a:lnTo>
                    <a:lnTo>
                      <a:pt x="335" y="38"/>
                    </a:lnTo>
                    <a:lnTo>
                      <a:pt x="327" y="27"/>
                    </a:lnTo>
                    <a:lnTo>
                      <a:pt x="319" y="17"/>
                    </a:lnTo>
                    <a:lnTo>
                      <a:pt x="310" y="9"/>
                    </a:lnTo>
                    <a:lnTo>
                      <a:pt x="302" y="5"/>
                    </a:lnTo>
                    <a:lnTo>
                      <a:pt x="296" y="0"/>
                    </a:lnTo>
                    <a:lnTo>
                      <a:pt x="290" y="2"/>
                    </a:lnTo>
                    <a:lnTo>
                      <a:pt x="287" y="5"/>
                    </a:lnTo>
                    <a:lnTo>
                      <a:pt x="272" y="35"/>
                    </a:lnTo>
                    <a:lnTo>
                      <a:pt x="275" y="34"/>
                    </a:lnTo>
                    <a:lnTo>
                      <a:pt x="276" y="40"/>
                    </a:lnTo>
                    <a:lnTo>
                      <a:pt x="279" y="47"/>
                    </a:lnTo>
                    <a:lnTo>
                      <a:pt x="281" y="53"/>
                    </a:lnTo>
                    <a:lnTo>
                      <a:pt x="284" y="58"/>
                    </a:lnTo>
                    <a:lnTo>
                      <a:pt x="279" y="69"/>
                    </a:lnTo>
                    <a:lnTo>
                      <a:pt x="274" y="73"/>
                    </a:lnTo>
                    <a:lnTo>
                      <a:pt x="273" y="89"/>
                    </a:lnTo>
                    <a:lnTo>
                      <a:pt x="269" y="103"/>
                    </a:lnTo>
                    <a:lnTo>
                      <a:pt x="265" y="106"/>
                    </a:lnTo>
                    <a:lnTo>
                      <a:pt x="259" y="109"/>
                    </a:lnTo>
                    <a:lnTo>
                      <a:pt x="253" y="111"/>
                    </a:lnTo>
                    <a:lnTo>
                      <a:pt x="247" y="115"/>
                    </a:lnTo>
                    <a:lnTo>
                      <a:pt x="242" y="118"/>
                    </a:lnTo>
                    <a:lnTo>
                      <a:pt x="237" y="123"/>
                    </a:lnTo>
                    <a:lnTo>
                      <a:pt x="232" y="127"/>
                    </a:lnTo>
                    <a:lnTo>
                      <a:pt x="229" y="133"/>
                    </a:lnTo>
                    <a:lnTo>
                      <a:pt x="226" y="140"/>
                    </a:lnTo>
                    <a:lnTo>
                      <a:pt x="221" y="147"/>
                    </a:lnTo>
                    <a:lnTo>
                      <a:pt x="219" y="154"/>
                    </a:lnTo>
                    <a:lnTo>
                      <a:pt x="217" y="161"/>
                    </a:lnTo>
                    <a:lnTo>
                      <a:pt x="216" y="168"/>
                    </a:lnTo>
                    <a:lnTo>
                      <a:pt x="211" y="180"/>
                    </a:lnTo>
                    <a:lnTo>
                      <a:pt x="206" y="190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2"/>
                    </a:lnTo>
                    <a:lnTo>
                      <a:pt x="201" y="193"/>
                    </a:lnTo>
                    <a:lnTo>
                      <a:pt x="202" y="201"/>
                    </a:lnTo>
                    <a:lnTo>
                      <a:pt x="196" y="21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1" name="Freeform 53"/>
              <p:cNvSpPr>
                <a:spLocks/>
              </p:cNvSpPr>
              <p:nvPr/>
            </p:nvSpPr>
            <p:spPr bwMode="auto">
              <a:xfrm rot="10800000">
                <a:off x="1707115" y="4771477"/>
                <a:ext cx="1823" cy="1636"/>
              </a:xfrm>
              <a:custGeom>
                <a:avLst/>
                <a:gdLst>
                  <a:gd name="T0" fmla="*/ 0 w 5"/>
                  <a:gd name="T1" fmla="*/ 5 h 5"/>
                  <a:gd name="T2" fmla="*/ 1 w 5"/>
                  <a:gd name="T3" fmla="*/ 4 h 5"/>
                  <a:gd name="T4" fmla="*/ 3 w 5"/>
                  <a:gd name="T5" fmla="*/ 2 h 5"/>
                  <a:gd name="T6" fmla="*/ 4 w 5"/>
                  <a:gd name="T7" fmla="*/ 1 h 5"/>
                  <a:gd name="T8" fmla="*/ 5 w 5"/>
                  <a:gd name="T9" fmla="*/ 0 h 5"/>
                  <a:gd name="T10" fmla="*/ 4 w 5"/>
                  <a:gd name="T11" fmla="*/ 0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1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2" name="Freeform 57"/>
              <p:cNvSpPr>
                <a:spLocks/>
              </p:cNvSpPr>
              <p:nvPr/>
            </p:nvSpPr>
            <p:spPr bwMode="auto">
              <a:xfrm rot="10800000">
                <a:off x="1404453" y="4451651"/>
                <a:ext cx="191417" cy="274838"/>
              </a:xfrm>
              <a:custGeom>
                <a:avLst/>
                <a:gdLst>
                  <a:gd name="T0" fmla="*/ 408 w 420"/>
                  <a:gd name="T1" fmla="*/ 146 h 673"/>
                  <a:gd name="T2" fmla="*/ 386 w 420"/>
                  <a:gd name="T3" fmla="*/ 273 h 673"/>
                  <a:gd name="T4" fmla="*/ 331 w 420"/>
                  <a:gd name="T5" fmla="*/ 416 h 673"/>
                  <a:gd name="T6" fmla="*/ 292 w 420"/>
                  <a:gd name="T7" fmla="*/ 484 h 673"/>
                  <a:gd name="T8" fmla="*/ 251 w 420"/>
                  <a:gd name="T9" fmla="*/ 544 h 673"/>
                  <a:gd name="T10" fmla="*/ 207 w 420"/>
                  <a:gd name="T11" fmla="*/ 592 h 673"/>
                  <a:gd name="T12" fmla="*/ 165 w 420"/>
                  <a:gd name="T13" fmla="*/ 630 h 673"/>
                  <a:gd name="T14" fmla="*/ 123 w 420"/>
                  <a:gd name="T15" fmla="*/ 653 h 673"/>
                  <a:gd name="T16" fmla="*/ 93 w 420"/>
                  <a:gd name="T17" fmla="*/ 660 h 673"/>
                  <a:gd name="T18" fmla="*/ 71 w 420"/>
                  <a:gd name="T19" fmla="*/ 659 h 673"/>
                  <a:gd name="T20" fmla="*/ 53 w 420"/>
                  <a:gd name="T21" fmla="*/ 651 h 673"/>
                  <a:gd name="T22" fmla="*/ 13 w 420"/>
                  <a:gd name="T23" fmla="*/ 553 h 673"/>
                  <a:gd name="T24" fmla="*/ 38 w 420"/>
                  <a:gd name="T25" fmla="*/ 386 h 673"/>
                  <a:gd name="T26" fmla="*/ 102 w 420"/>
                  <a:gd name="T27" fmla="*/ 234 h 673"/>
                  <a:gd name="T28" fmla="*/ 142 w 420"/>
                  <a:gd name="T29" fmla="*/ 168 h 673"/>
                  <a:gd name="T30" fmla="*/ 184 w 420"/>
                  <a:gd name="T31" fmla="*/ 112 h 673"/>
                  <a:gd name="T32" fmla="*/ 227 w 420"/>
                  <a:gd name="T33" fmla="*/ 67 h 673"/>
                  <a:gd name="T34" fmla="*/ 269 w 420"/>
                  <a:gd name="T35" fmla="*/ 35 h 673"/>
                  <a:gd name="T36" fmla="*/ 311 w 420"/>
                  <a:gd name="T37" fmla="*/ 16 h 673"/>
                  <a:gd name="T38" fmla="*/ 334 w 420"/>
                  <a:gd name="T39" fmla="*/ 13 h 673"/>
                  <a:gd name="T40" fmla="*/ 356 w 420"/>
                  <a:gd name="T41" fmla="*/ 16 h 673"/>
                  <a:gd name="T42" fmla="*/ 373 w 420"/>
                  <a:gd name="T43" fmla="*/ 27 h 673"/>
                  <a:gd name="T44" fmla="*/ 388 w 420"/>
                  <a:gd name="T45" fmla="*/ 45 h 673"/>
                  <a:gd name="T46" fmla="*/ 386 w 420"/>
                  <a:gd name="T47" fmla="*/ 21 h 673"/>
                  <a:gd name="T48" fmla="*/ 367 w 420"/>
                  <a:gd name="T49" fmla="*/ 7 h 673"/>
                  <a:gd name="T50" fmla="*/ 344 w 420"/>
                  <a:gd name="T51" fmla="*/ 0 h 673"/>
                  <a:gd name="T52" fmla="*/ 317 w 420"/>
                  <a:gd name="T53" fmla="*/ 1 h 673"/>
                  <a:gd name="T54" fmla="*/ 280 w 420"/>
                  <a:gd name="T55" fmla="*/ 14 h 673"/>
                  <a:gd name="T56" fmla="*/ 235 w 420"/>
                  <a:gd name="T57" fmla="*/ 44 h 673"/>
                  <a:gd name="T58" fmla="*/ 190 w 420"/>
                  <a:gd name="T59" fmla="*/ 85 h 673"/>
                  <a:gd name="T60" fmla="*/ 146 w 420"/>
                  <a:gd name="T61" fmla="*/ 139 h 673"/>
                  <a:gd name="T62" fmla="*/ 105 w 420"/>
                  <a:gd name="T63" fmla="*/ 204 h 673"/>
                  <a:gd name="T64" fmla="*/ 48 w 420"/>
                  <a:gd name="T65" fmla="*/ 319 h 673"/>
                  <a:gd name="T66" fmla="*/ 1 w 420"/>
                  <a:gd name="T67" fmla="*/ 507 h 673"/>
                  <a:gd name="T68" fmla="*/ 23 w 420"/>
                  <a:gd name="T69" fmla="*/ 637 h 673"/>
                  <a:gd name="T70" fmla="*/ 61 w 420"/>
                  <a:gd name="T71" fmla="*/ 669 h 673"/>
                  <a:gd name="T72" fmla="*/ 85 w 420"/>
                  <a:gd name="T73" fmla="*/ 673 h 673"/>
                  <a:gd name="T74" fmla="*/ 113 w 420"/>
                  <a:gd name="T75" fmla="*/ 669 h 673"/>
                  <a:gd name="T76" fmla="*/ 155 w 420"/>
                  <a:gd name="T77" fmla="*/ 651 h 673"/>
                  <a:gd name="T78" fmla="*/ 200 w 420"/>
                  <a:gd name="T79" fmla="*/ 618 h 673"/>
                  <a:gd name="T80" fmla="*/ 245 w 420"/>
                  <a:gd name="T81" fmla="*/ 570 h 673"/>
                  <a:gd name="T82" fmla="*/ 289 w 420"/>
                  <a:gd name="T83" fmla="*/ 513 h 673"/>
                  <a:gd name="T84" fmla="*/ 329 w 420"/>
                  <a:gd name="T85" fmla="*/ 446 h 673"/>
                  <a:gd name="T86" fmla="*/ 385 w 420"/>
                  <a:gd name="T87" fmla="*/ 322 h 673"/>
                  <a:gd name="T88" fmla="*/ 418 w 420"/>
                  <a:gd name="T89" fmla="*/ 183 h 673"/>
                  <a:gd name="T90" fmla="*/ 413 w 420"/>
                  <a:gd name="T91" fmla="*/ 74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0" h="673">
                    <a:moveTo>
                      <a:pt x="402" y="80"/>
                    </a:moveTo>
                    <a:lnTo>
                      <a:pt x="407" y="111"/>
                    </a:lnTo>
                    <a:lnTo>
                      <a:pt x="408" y="146"/>
                    </a:lnTo>
                    <a:lnTo>
                      <a:pt x="404" y="186"/>
                    </a:lnTo>
                    <a:lnTo>
                      <a:pt x="397" y="228"/>
                    </a:lnTo>
                    <a:lnTo>
                      <a:pt x="386" y="273"/>
                    </a:lnTo>
                    <a:lnTo>
                      <a:pt x="372" y="319"/>
                    </a:lnTo>
                    <a:lnTo>
                      <a:pt x="352" y="368"/>
                    </a:lnTo>
                    <a:lnTo>
                      <a:pt x="331" y="416"/>
                    </a:lnTo>
                    <a:lnTo>
                      <a:pt x="318" y="439"/>
                    </a:lnTo>
                    <a:lnTo>
                      <a:pt x="305" y="462"/>
                    </a:lnTo>
                    <a:lnTo>
                      <a:pt x="292" y="484"/>
                    </a:lnTo>
                    <a:lnTo>
                      <a:pt x="279" y="505"/>
                    </a:lnTo>
                    <a:lnTo>
                      <a:pt x="265" y="524"/>
                    </a:lnTo>
                    <a:lnTo>
                      <a:pt x="251" y="544"/>
                    </a:lnTo>
                    <a:lnTo>
                      <a:pt x="236" y="561"/>
                    </a:lnTo>
                    <a:lnTo>
                      <a:pt x="222" y="577"/>
                    </a:lnTo>
                    <a:lnTo>
                      <a:pt x="207" y="592"/>
                    </a:lnTo>
                    <a:lnTo>
                      <a:pt x="193" y="606"/>
                    </a:lnTo>
                    <a:lnTo>
                      <a:pt x="178" y="619"/>
                    </a:lnTo>
                    <a:lnTo>
                      <a:pt x="165" y="630"/>
                    </a:lnTo>
                    <a:lnTo>
                      <a:pt x="151" y="640"/>
                    </a:lnTo>
                    <a:lnTo>
                      <a:pt x="136" y="648"/>
                    </a:lnTo>
                    <a:lnTo>
                      <a:pt x="123" y="653"/>
                    </a:lnTo>
                    <a:lnTo>
                      <a:pt x="109" y="658"/>
                    </a:lnTo>
                    <a:lnTo>
                      <a:pt x="101" y="660"/>
                    </a:lnTo>
                    <a:lnTo>
                      <a:pt x="93" y="660"/>
                    </a:lnTo>
                    <a:lnTo>
                      <a:pt x="86" y="661"/>
                    </a:lnTo>
                    <a:lnTo>
                      <a:pt x="78" y="660"/>
                    </a:lnTo>
                    <a:lnTo>
                      <a:pt x="71" y="659"/>
                    </a:lnTo>
                    <a:lnTo>
                      <a:pt x="64" y="657"/>
                    </a:lnTo>
                    <a:lnTo>
                      <a:pt x="59" y="654"/>
                    </a:lnTo>
                    <a:lnTo>
                      <a:pt x="53" y="651"/>
                    </a:lnTo>
                    <a:lnTo>
                      <a:pt x="32" y="629"/>
                    </a:lnTo>
                    <a:lnTo>
                      <a:pt x="18" y="596"/>
                    </a:lnTo>
                    <a:lnTo>
                      <a:pt x="13" y="553"/>
                    </a:lnTo>
                    <a:lnTo>
                      <a:pt x="14" y="502"/>
                    </a:lnTo>
                    <a:lnTo>
                      <a:pt x="23" y="447"/>
                    </a:lnTo>
                    <a:lnTo>
                      <a:pt x="38" y="386"/>
                    </a:lnTo>
                    <a:lnTo>
                      <a:pt x="61" y="322"/>
                    </a:lnTo>
                    <a:lnTo>
                      <a:pt x="90" y="257"/>
                    </a:lnTo>
                    <a:lnTo>
                      <a:pt x="102" y="234"/>
                    </a:lnTo>
                    <a:lnTo>
                      <a:pt x="115" y="211"/>
                    </a:lnTo>
                    <a:lnTo>
                      <a:pt x="128" y="189"/>
                    </a:lnTo>
                    <a:lnTo>
                      <a:pt x="142" y="168"/>
                    </a:lnTo>
                    <a:lnTo>
                      <a:pt x="155" y="149"/>
                    </a:lnTo>
                    <a:lnTo>
                      <a:pt x="169" y="129"/>
                    </a:lnTo>
                    <a:lnTo>
                      <a:pt x="184" y="112"/>
                    </a:lnTo>
                    <a:lnTo>
                      <a:pt x="198" y="96"/>
                    </a:lnTo>
                    <a:lnTo>
                      <a:pt x="213" y="81"/>
                    </a:lnTo>
                    <a:lnTo>
                      <a:pt x="227" y="67"/>
                    </a:lnTo>
                    <a:lnTo>
                      <a:pt x="242" y="54"/>
                    </a:lnTo>
                    <a:lnTo>
                      <a:pt x="256" y="44"/>
                    </a:lnTo>
                    <a:lnTo>
                      <a:pt x="269" y="35"/>
                    </a:lnTo>
                    <a:lnTo>
                      <a:pt x="284" y="27"/>
                    </a:lnTo>
                    <a:lnTo>
                      <a:pt x="297" y="21"/>
                    </a:lnTo>
                    <a:lnTo>
                      <a:pt x="311" y="16"/>
                    </a:lnTo>
                    <a:lnTo>
                      <a:pt x="319" y="14"/>
                    </a:lnTo>
                    <a:lnTo>
                      <a:pt x="327" y="13"/>
                    </a:lnTo>
                    <a:lnTo>
                      <a:pt x="334" y="13"/>
                    </a:lnTo>
                    <a:lnTo>
                      <a:pt x="342" y="13"/>
                    </a:lnTo>
                    <a:lnTo>
                      <a:pt x="349" y="14"/>
                    </a:lnTo>
                    <a:lnTo>
                      <a:pt x="356" y="16"/>
                    </a:lnTo>
                    <a:lnTo>
                      <a:pt x="362" y="18"/>
                    </a:lnTo>
                    <a:lnTo>
                      <a:pt x="367" y="22"/>
                    </a:lnTo>
                    <a:lnTo>
                      <a:pt x="373" y="27"/>
                    </a:lnTo>
                    <a:lnTo>
                      <a:pt x="379" y="32"/>
                    </a:lnTo>
                    <a:lnTo>
                      <a:pt x="383" y="38"/>
                    </a:lnTo>
                    <a:lnTo>
                      <a:pt x="388" y="45"/>
                    </a:lnTo>
                    <a:lnTo>
                      <a:pt x="395" y="32"/>
                    </a:lnTo>
                    <a:lnTo>
                      <a:pt x="390" y="27"/>
                    </a:lnTo>
                    <a:lnTo>
                      <a:pt x="386" y="21"/>
                    </a:lnTo>
                    <a:lnTo>
                      <a:pt x="380" y="16"/>
                    </a:lnTo>
                    <a:lnTo>
                      <a:pt x="374" y="12"/>
                    </a:lnTo>
                    <a:lnTo>
                      <a:pt x="367" y="7"/>
                    </a:lnTo>
                    <a:lnTo>
                      <a:pt x="359" y="3"/>
                    </a:lnTo>
                    <a:lnTo>
                      <a:pt x="352" y="1"/>
                    </a:lnTo>
                    <a:lnTo>
                      <a:pt x="344" y="0"/>
                    </a:lnTo>
                    <a:lnTo>
                      <a:pt x="335" y="0"/>
                    </a:lnTo>
                    <a:lnTo>
                      <a:pt x="327" y="0"/>
                    </a:lnTo>
                    <a:lnTo>
                      <a:pt x="317" y="1"/>
                    </a:lnTo>
                    <a:lnTo>
                      <a:pt x="307" y="3"/>
                    </a:lnTo>
                    <a:lnTo>
                      <a:pt x="294" y="8"/>
                    </a:lnTo>
                    <a:lnTo>
                      <a:pt x="280" y="14"/>
                    </a:lnTo>
                    <a:lnTo>
                      <a:pt x="265" y="22"/>
                    </a:lnTo>
                    <a:lnTo>
                      <a:pt x="250" y="32"/>
                    </a:lnTo>
                    <a:lnTo>
                      <a:pt x="235" y="44"/>
                    </a:lnTo>
                    <a:lnTo>
                      <a:pt x="220" y="56"/>
                    </a:lnTo>
                    <a:lnTo>
                      <a:pt x="205" y="70"/>
                    </a:lnTo>
                    <a:lnTo>
                      <a:pt x="190" y="85"/>
                    </a:lnTo>
                    <a:lnTo>
                      <a:pt x="175" y="103"/>
                    </a:lnTo>
                    <a:lnTo>
                      <a:pt x="161" y="121"/>
                    </a:lnTo>
                    <a:lnTo>
                      <a:pt x="146" y="139"/>
                    </a:lnTo>
                    <a:lnTo>
                      <a:pt x="132" y="160"/>
                    </a:lnTo>
                    <a:lnTo>
                      <a:pt x="119" y="182"/>
                    </a:lnTo>
                    <a:lnTo>
                      <a:pt x="105" y="204"/>
                    </a:lnTo>
                    <a:lnTo>
                      <a:pt x="92" y="227"/>
                    </a:lnTo>
                    <a:lnTo>
                      <a:pt x="79" y="251"/>
                    </a:lnTo>
                    <a:lnTo>
                      <a:pt x="48" y="319"/>
                    </a:lnTo>
                    <a:lnTo>
                      <a:pt x="25" y="386"/>
                    </a:lnTo>
                    <a:lnTo>
                      <a:pt x="9" y="448"/>
                    </a:lnTo>
                    <a:lnTo>
                      <a:pt x="1" y="507"/>
                    </a:lnTo>
                    <a:lnTo>
                      <a:pt x="0" y="559"/>
                    </a:lnTo>
                    <a:lnTo>
                      <a:pt x="8" y="603"/>
                    </a:lnTo>
                    <a:lnTo>
                      <a:pt x="23" y="637"/>
                    </a:lnTo>
                    <a:lnTo>
                      <a:pt x="46" y="661"/>
                    </a:lnTo>
                    <a:lnTo>
                      <a:pt x="53" y="666"/>
                    </a:lnTo>
                    <a:lnTo>
                      <a:pt x="61" y="669"/>
                    </a:lnTo>
                    <a:lnTo>
                      <a:pt x="68" y="672"/>
                    </a:lnTo>
                    <a:lnTo>
                      <a:pt x="76" y="673"/>
                    </a:lnTo>
                    <a:lnTo>
                      <a:pt x="85" y="673"/>
                    </a:lnTo>
                    <a:lnTo>
                      <a:pt x="93" y="673"/>
                    </a:lnTo>
                    <a:lnTo>
                      <a:pt x="104" y="672"/>
                    </a:lnTo>
                    <a:lnTo>
                      <a:pt x="113" y="669"/>
                    </a:lnTo>
                    <a:lnTo>
                      <a:pt x="127" y="665"/>
                    </a:lnTo>
                    <a:lnTo>
                      <a:pt x="140" y="659"/>
                    </a:lnTo>
                    <a:lnTo>
                      <a:pt x="155" y="651"/>
                    </a:lnTo>
                    <a:lnTo>
                      <a:pt x="170" y="641"/>
                    </a:lnTo>
                    <a:lnTo>
                      <a:pt x="185" y="630"/>
                    </a:lnTo>
                    <a:lnTo>
                      <a:pt x="200" y="618"/>
                    </a:lnTo>
                    <a:lnTo>
                      <a:pt x="215" y="603"/>
                    </a:lnTo>
                    <a:lnTo>
                      <a:pt x="230" y="588"/>
                    </a:lnTo>
                    <a:lnTo>
                      <a:pt x="245" y="570"/>
                    </a:lnTo>
                    <a:lnTo>
                      <a:pt x="260" y="553"/>
                    </a:lnTo>
                    <a:lnTo>
                      <a:pt x="274" y="534"/>
                    </a:lnTo>
                    <a:lnTo>
                      <a:pt x="289" y="513"/>
                    </a:lnTo>
                    <a:lnTo>
                      <a:pt x="303" y="492"/>
                    </a:lnTo>
                    <a:lnTo>
                      <a:pt x="317" y="469"/>
                    </a:lnTo>
                    <a:lnTo>
                      <a:pt x="329" y="446"/>
                    </a:lnTo>
                    <a:lnTo>
                      <a:pt x="342" y="422"/>
                    </a:lnTo>
                    <a:lnTo>
                      <a:pt x="365" y="371"/>
                    </a:lnTo>
                    <a:lnTo>
                      <a:pt x="385" y="322"/>
                    </a:lnTo>
                    <a:lnTo>
                      <a:pt x="400" y="273"/>
                    </a:lnTo>
                    <a:lnTo>
                      <a:pt x="411" y="227"/>
                    </a:lnTo>
                    <a:lnTo>
                      <a:pt x="418" y="183"/>
                    </a:lnTo>
                    <a:lnTo>
                      <a:pt x="420" y="143"/>
                    </a:lnTo>
                    <a:lnTo>
                      <a:pt x="419" y="106"/>
                    </a:lnTo>
                    <a:lnTo>
                      <a:pt x="413" y="74"/>
                    </a:lnTo>
                    <a:lnTo>
                      <a:pt x="402" y="80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3" name="Freeform 58"/>
              <p:cNvSpPr>
                <a:spLocks/>
              </p:cNvSpPr>
              <p:nvPr/>
            </p:nvSpPr>
            <p:spPr bwMode="auto">
              <a:xfrm rot="10800000">
                <a:off x="1407187" y="4694587"/>
                <a:ext cx="11850" cy="18814"/>
              </a:xfrm>
              <a:custGeom>
                <a:avLst/>
                <a:gdLst>
                  <a:gd name="T0" fmla="*/ 14 w 25"/>
                  <a:gd name="T1" fmla="*/ 48 h 48"/>
                  <a:gd name="T2" fmla="*/ 25 w 25"/>
                  <a:gd name="T3" fmla="*/ 42 h 48"/>
                  <a:gd name="T4" fmla="*/ 22 w 25"/>
                  <a:gd name="T5" fmla="*/ 30 h 48"/>
                  <a:gd name="T6" fmla="*/ 17 w 25"/>
                  <a:gd name="T7" fmla="*/ 19 h 48"/>
                  <a:gd name="T8" fmla="*/ 13 w 25"/>
                  <a:gd name="T9" fmla="*/ 10 h 48"/>
                  <a:gd name="T10" fmla="*/ 7 w 25"/>
                  <a:gd name="T11" fmla="*/ 0 h 48"/>
                  <a:gd name="T12" fmla="*/ 0 w 25"/>
                  <a:gd name="T13" fmla="*/ 13 h 48"/>
                  <a:gd name="T14" fmla="*/ 5 w 25"/>
                  <a:gd name="T15" fmla="*/ 20 h 48"/>
                  <a:gd name="T16" fmla="*/ 8 w 25"/>
                  <a:gd name="T17" fmla="*/ 28 h 48"/>
                  <a:gd name="T18" fmla="*/ 12 w 25"/>
                  <a:gd name="T19" fmla="*/ 37 h 48"/>
                  <a:gd name="T20" fmla="*/ 14 w 25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8">
                    <a:moveTo>
                      <a:pt x="14" y="48"/>
                    </a:moveTo>
                    <a:lnTo>
                      <a:pt x="25" y="42"/>
                    </a:lnTo>
                    <a:lnTo>
                      <a:pt x="22" y="30"/>
                    </a:lnTo>
                    <a:lnTo>
                      <a:pt x="17" y="19"/>
                    </a:lnTo>
                    <a:lnTo>
                      <a:pt x="13" y="10"/>
                    </a:lnTo>
                    <a:lnTo>
                      <a:pt x="7" y="0"/>
                    </a:lnTo>
                    <a:lnTo>
                      <a:pt x="0" y="13"/>
                    </a:lnTo>
                    <a:lnTo>
                      <a:pt x="5" y="20"/>
                    </a:lnTo>
                    <a:lnTo>
                      <a:pt x="8" y="28"/>
                    </a:lnTo>
                    <a:lnTo>
                      <a:pt x="12" y="37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4" name="Freeform 59"/>
              <p:cNvSpPr>
                <a:spLocks/>
              </p:cNvSpPr>
              <p:nvPr/>
            </p:nvSpPr>
            <p:spPr bwMode="auto">
              <a:xfrm rot="10800000">
                <a:off x="1460055" y="4616062"/>
                <a:ext cx="155869" cy="98975"/>
              </a:xfrm>
              <a:custGeom>
                <a:avLst/>
                <a:gdLst>
                  <a:gd name="T0" fmla="*/ 50 w 341"/>
                  <a:gd name="T1" fmla="*/ 0 h 243"/>
                  <a:gd name="T2" fmla="*/ 27 w 341"/>
                  <a:gd name="T3" fmla="*/ 49 h 243"/>
                  <a:gd name="T4" fmla="*/ 68 w 341"/>
                  <a:gd name="T5" fmla="*/ 69 h 243"/>
                  <a:gd name="T6" fmla="*/ 75 w 341"/>
                  <a:gd name="T7" fmla="*/ 61 h 243"/>
                  <a:gd name="T8" fmla="*/ 83 w 341"/>
                  <a:gd name="T9" fmla="*/ 56 h 243"/>
                  <a:gd name="T10" fmla="*/ 92 w 341"/>
                  <a:gd name="T11" fmla="*/ 55 h 243"/>
                  <a:gd name="T12" fmla="*/ 101 w 341"/>
                  <a:gd name="T13" fmla="*/ 57 h 243"/>
                  <a:gd name="T14" fmla="*/ 110 w 341"/>
                  <a:gd name="T15" fmla="*/ 63 h 243"/>
                  <a:gd name="T16" fmla="*/ 115 w 341"/>
                  <a:gd name="T17" fmla="*/ 72 h 243"/>
                  <a:gd name="T18" fmla="*/ 116 w 341"/>
                  <a:gd name="T19" fmla="*/ 82 h 243"/>
                  <a:gd name="T20" fmla="*/ 114 w 341"/>
                  <a:gd name="T21" fmla="*/ 92 h 243"/>
                  <a:gd name="T22" fmla="*/ 111 w 341"/>
                  <a:gd name="T23" fmla="*/ 97 h 243"/>
                  <a:gd name="T24" fmla="*/ 107 w 341"/>
                  <a:gd name="T25" fmla="*/ 101 h 243"/>
                  <a:gd name="T26" fmla="*/ 103 w 341"/>
                  <a:gd name="T27" fmla="*/ 104 h 243"/>
                  <a:gd name="T28" fmla="*/ 98 w 341"/>
                  <a:gd name="T29" fmla="*/ 106 h 243"/>
                  <a:gd name="T30" fmla="*/ 93 w 341"/>
                  <a:gd name="T31" fmla="*/ 108 h 243"/>
                  <a:gd name="T32" fmla="*/ 89 w 341"/>
                  <a:gd name="T33" fmla="*/ 108 h 243"/>
                  <a:gd name="T34" fmla="*/ 83 w 341"/>
                  <a:gd name="T35" fmla="*/ 107 h 243"/>
                  <a:gd name="T36" fmla="*/ 78 w 341"/>
                  <a:gd name="T37" fmla="*/ 106 h 243"/>
                  <a:gd name="T38" fmla="*/ 70 w 341"/>
                  <a:gd name="T39" fmla="*/ 99 h 243"/>
                  <a:gd name="T40" fmla="*/ 65 w 341"/>
                  <a:gd name="T41" fmla="*/ 90 h 243"/>
                  <a:gd name="T42" fmla="*/ 63 w 341"/>
                  <a:gd name="T43" fmla="*/ 79 h 243"/>
                  <a:gd name="T44" fmla="*/ 68 w 341"/>
                  <a:gd name="T45" fmla="*/ 69 h 243"/>
                  <a:gd name="T46" fmla="*/ 27 w 341"/>
                  <a:gd name="T47" fmla="*/ 49 h 243"/>
                  <a:gd name="T48" fmla="*/ 0 w 341"/>
                  <a:gd name="T49" fmla="*/ 104 h 243"/>
                  <a:gd name="T50" fmla="*/ 292 w 341"/>
                  <a:gd name="T51" fmla="*/ 243 h 243"/>
                  <a:gd name="T52" fmla="*/ 341 w 341"/>
                  <a:gd name="T53" fmla="*/ 138 h 243"/>
                  <a:gd name="T54" fmla="*/ 50 w 341"/>
                  <a:gd name="T55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41" h="243">
                    <a:moveTo>
                      <a:pt x="50" y="0"/>
                    </a:moveTo>
                    <a:lnTo>
                      <a:pt x="27" y="49"/>
                    </a:lnTo>
                    <a:lnTo>
                      <a:pt x="68" y="69"/>
                    </a:lnTo>
                    <a:lnTo>
                      <a:pt x="75" y="61"/>
                    </a:lnTo>
                    <a:lnTo>
                      <a:pt x="83" y="56"/>
                    </a:lnTo>
                    <a:lnTo>
                      <a:pt x="92" y="55"/>
                    </a:lnTo>
                    <a:lnTo>
                      <a:pt x="101" y="57"/>
                    </a:lnTo>
                    <a:lnTo>
                      <a:pt x="110" y="63"/>
                    </a:lnTo>
                    <a:lnTo>
                      <a:pt x="115" y="72"/>
                    </a:lnTo>
                    <a:lnTo>
                      <a:pt x="116" y="82"/>
                    </a:lnTo>
                    <a:lnTo>
                      <a:pt x="114" y="92"/>
                    </a:lnTo>
                    <a:lnTo>
                      <a:pt x="111" y="97"/>
                    </a:lnTo>
                    <a:lnTo>
                      <a:pt x="107" y="101"/>
                    </a:lnTo>
                    <a:lnTo>
                      <a:pt x="103" y="104"/>
                    </a:lnTo>
                    <a:lnTo>
                      <a:pt x="98" y="106"/>
                    </a:lnTo>
                    <a:lnTo>
                      <a:pt x="93" y="108"/>
                    </a:lnTo>
                    <a:lnTo>
                      <a:pt x="89" y="108"/>
                    </a:lnTo>
                    <a:lnTo>
                      <a:pt x="83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79"/>
                    </a:lnTo>
                    <a:lnTo>
                      <a:pt x="68" y="69"/>
                    </a:lnTo>
                    <a:lnTo>
                      <a:pt x="27" y="49"/>
                    </a:lnTo>
                    <a:lnTo>
                      <a:pt x="0" y="104"/>
                    </a:lnTo>
                    <a:lnTo>
                      <a:pt x="292" y="243"/>
                    </a:lnTo>
                    <a:lnTo>
                      <a:pt x="341" y="1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5" name="Freeform 60"/>
              <p:cNvSpPr>
                <a:spLocks/>
              </p:cNvSpPr>
              <p:nvPr/>
            </p:nvSpPr>
            <p:spPr bwMode="auto">
              <a:xfrm rot="10800000">
                <a:off x="1508365" y="4524451"/>
                <a:ext cx="155869" cy="99792"/>
              </a:xfrm>
              <a:custGeom>
                <a:avLst/>
                <a:gdLst>
                  <a:gd name="T0" fmla="*/ 51 w 342"/>
                  <a:gd name="T1" fmla="*/ 0 h 243"/>
                  <a:gd name="T2" fmla="*/ 27 w 342"/>
                  <a:gd name="T3" fmla="*/ 50 h 243"/>
                  <a:gd name="T4" fmla="*/ 68 w 342"/>
                  <a:gd name="T5" fmla="*/ 69 h 243"/>
                  <a:gd name="T6" fmla="*/ 72 w 342"/>
                  <a:gd name="T7" fmla="*/ 65 h 243"/>
                  <a:gd name="T8" fmla="*/ 75 w 342"/>
                  <a:gd name="T9" fmla="*/ 61 h 243"/>
                  <a:gd name="T10" fmla="*/ 78 w 342"/>
                  <a:gd name="T11" fmla="*/ 59 h 243"/>
                  <a:gd name="T12" fmla="*/ 83 w 342"/>
                  <a:gd name="T13" fmla="*/ 57 h 243"/>
                  <a:gd name="T14" fmla="*/ 88 w 342"/>
                  <a:gd name="T15" fmla="*/ 56 h 243"/>
                  <a:gd name="T16" fmla="*/ 93 w 342"/>
                  <a:gd name="T17" fmla="*/ 56 h 243"/>
                  <a:gd name="T18" fmla="*/ 98 w 342"/>
                  <a:gd name="T19" fmla="*/ 57 h 243"/>
                  <a:gd name="T20" fmla="*/ 103 w 342"/>
                  <a:gd name="T21" fmla="*/ 58 h 243"/>
                  <a:gd name="T22" fmla="*/ 111 w 342"/>
                  <a:gd name="T23" fmla="*/ 64 h 243"/>
                  <a:gd name="T24" fmla="*/ 115 w 342"/>
                  <a:gd name="T25" fmla="*/ 73 h 243"/>
                  <a:gd name="T26" fmla="*/ 116 w 342"/>
                  <a:gd name="T27" fmla="*/ 83 h 243"/>
                  <a:gd name="T28" fmla="*/ 114 w 342"/>
                  <a:gd name="T29" fmla="*/ 94 h 243"/>
                  <a:gd name="T30" fmla="*/ 111 w 342"/>
                  <a:gd name="T31" fmla="*/ 98 h 243"/>
                  <a:gd name="T32" fmla="*/ 107 w 342"/>
                  <a:gd name="T33" fmla="*/ 102 h 243"/>
                  <a:gd name="T34" fmla="*/ 104 w 342"/>
                  <a:gd name="T35" fmla="*/ 105 h 243"/>
                  <a:gd name="T36" fmla="*/ 99 w 342"/>
                  <a:gd name="T37" fmla="*/ 106 h 243"/>
                  <a:gd name="T38" fmla="*/ 95 w 342"/>
                  <a:gd name="T39" fmla="*/ 109 h 243"/>
                  <a:gd name="T40" fmla="*/ 89 w 342"/>
                  <a:gd name="T41" fmla="*/ 109 h 243"/>
                  <a:gd name="T42" fmla="*/ 84 w 342"/>
                  <a:gd name="T43" fmla="*/ 107 h 243"/>
                  <a:gd name="T44" fmla="*/ 78 w 342"/>
                  <a:gd name="T45" fmla="*/ 106 h 243"/>
                  <a:gd name="T46" fmla="*/ 70 w 342"/>
                  <a:gd name="T47" fmla="*/ 99 h 243"/>
                  <a:gd name="T48" fmla="*/ 65 w 342"/>
                  <a:gd name="T49" fmla="*/ 90 h 243"/>
                  <a:gd name="T50" fmla="*/ 63 w 342"/>
                  <a:gd name="T51" fmla="*/ 80 h 243"/>
                  <a:gd name="T52" fmla="*/ 68 w 342"/>
                  <a:gd name="T53" fmla="*/ 69 h 243"/>
                  <a:gd name="T54" fmla="*/ 27 w 342"/>
                  <a:gd name="T55" fmla="*/ 50 h 243"/>
                  <a:gd name="T56" fmla="*/ 0 w 342"/>
                  <a:gd name="T57" fmla="*/ 105 h 243"/>
                  <a:gd name="T58" fmla="*/ 293 w 342"/>
                  <a:gd name="T59" fmla="*/ 243 h 243"/>
                  <a:gd name="T60" fmla="*/ 342 w 342"/>
                  <a:gd name="T61" fmla="*/ 138 h 243"/>
                  <a:gd name="T62" fmla="*/ 51 w 342"/>
                  <a:gd name="T6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2" h="243">
                    <a:moveTo>
                      <a:pt x="51" y="0"/>
                    </a:moveTo>
                    <a:lnTo>
                      <a:pt x="27" y="50"/>
                    </a:lnTo>
                    <a:lnTo>
                      <a:pt x="68" y="69"/>
                    </a:lnTo>
                    <a:lnTo>
                      <a:pt x="72" y="65"/>
                    </a:lnTo>
                    <a:lnTo>
                      <a:pt x="75" y="61"/>
                    </a:lnTo>
                    <a:lnTo>
                      <a:pt x="78" y="59"/>
                    </a:lnTo>
                    <a:lnTo>
                      <a:pt x="83" y="57"/>
                    </a:lnTo>
                    <a:lnTo>
                      <a:pt x="88" y="56"/>
                    </a:lnTo>
                    <a:lnTo>
                      <a:pt x="93" y="56"/>
                    </a:lnTo>
                    <a:lnTo>
                      <a:pt x="98" y="57"/>
                    </a:lnTo>
                    <a:lnTo>
                      <a:pt x="103" y="58"/>
                    </a:lnTo>
                    <a:lnTo>
                      <a:pt x="111" y="64"/>
                    </a:lnTo>
                    <a:lnTo>
                      <a:pt x="115" y="73"/>
                    </a:lnTo>
                    <a:lnTo>
                      <a:pt x="116" y="83"/>
                    </a:lnTo>
                    <a:lnTo>
                      <a:pt x="114" y="94"/>
                    </a:lnTo>
                    <a:lnTo>
                      <a:pt x="111" y="98"/>
                    </a:lnTo>
                    <a:lnTo>
                      <a:pt x="107" y="102"/>
                    </a:lnTo>
                    <a:lnTo>
                      <a:pt x="104" y="105"/>
                    </a:lnTo>
                    <a:lnTo>
                      <a:pt x="99" y="106"/>
                    </a:lnTo>
                    <a:lnTo>
                      <a:pt x="95" y="109"/>
                    </a:lnTo>
                    <a:lnTo>
                      <a:pt x="89" y="109"/>
                    </a:lnTo>
                    <a:lnTo>
                      <a:pt x="84" y="107"/>
                    </a:lnTo>
                    <a:lnTo>
                      <a:pt x="78" y="106"/>
                    </a:lnTo>
                    <a:lnTo>
                      <a:pt x="70" y="99"/>
                    </a:lnTo>
                    <a:lnTo>
                      <a:pt x="65" y="90"/>
                    </a:lnTo>
                    <a:lnTo>
                      <a:pt x="63" y="80"/>
                    </a:lnTo>
                    <a:lnTo>
                      <a:pt x="68" y="69"/>
                    </a:lnTo>
                    <a:lnTo>
                      <a:pt x="27" y="50"/>
                    </a:lnTo>
                    <a:lnTo>
                      <a:pt x="0" y="105"/>
                    </a:lnTo>
                    <a:lnTo>
                      <a:pt x="293" y="243"/>
                    </a:lnTo>
                    <a:lnTo>
                      <a:pt x="342" y="13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6" name="Freeform 62"/>
              <p:cNvSpPr>
                <a:spLocks/>
              </p:cNvSpPr>
              <p:nvPr/>
            </p:nvSpPr>
            <p:spPr bwMode="auto">
              <a:xfrm rot="10800000">
                <a:off x="1601379" y="4761661"/>
                <a:ext cx="11850" cy="15542"/>
              </a:xfrm>
              <a:custGeom>
                <a:avLst/>
                <a:gdLst>
                  <a:gd name="T0" fmla="*/ 15 w 25"/>
                  <a:gd name="T1" fmla="*/ 37 h 37"/>
                  <a:gd name="T2" fmla="*/ 25 w 25"/>
                  <a:gd name="T3" fmla="*/ 30 h 37"/>
                  <a:gd name="T4" fmla="*/ 22 w 25"/>
                  <a:gd name="T5" fmla="*/ 22 h 37"/>
                  <a:gd name="T6" fmla="*/ 17 w 25"/>
                  <a:gd name="T7" fmla="*/ 14 h 37"/>
                  <a:gd name="T8" fmla="*/ 12 w 25"/>
                  <a:gd name="T9" fmla="*/ 7 h 37"/>
                  <a:gd name="T10" fmla="*/ 7 w 25"/>
                  <a:gd name="T11" fmla="*/ 0 h 37"/>
                  <a:gd name="T12" fmla="*/ 0 w 25"/>
                  <a:gd name="T13" fmla="*/ 11 h 37"/>
                  <a:gd name="T14" fmla="*/ 5 w 25"/>
                  <a:gd name="T15" fmla="*/ 17 h 37"/>
                  <a:gd name="T16" fmla="*/ 8 w 25"/>
                  <a:gd name="T17" fmla="*/ 23 h 37"/>
                  <a:gd name="T18" fmla="*/ 12 w 25"/>
                  <a:gd name="T19" fmla="*/ 30 h 37"/>
                  <a:gd name="T20" fmla="*/ 15 w 25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7">
                    <a:moveTo>
                      <a:pt x="15" y="37"/>
                    </a:moveTo>
                    <a:lnTo>
                      <a:pt x="25" y="30"/>
                    </a:lnTo>
                    <a:lnTo>
                      <a:pt x="22" y="22"/>
                    </a:lnTo>
                    <a:lnTo>
                      <a:pt x="17" y="14"/>
                    </a:lnTo>
                    <a:lnTo>
                      <a:pt x="12" y="7"/>
                    </a:lnTo>
                    <a:lnTo>
                      <a:pt x="7" y="0"/>
                    </a:lnTo>
                    <a:lnTo>
                      <a:pt x="0" y="11"/>
                    </a:lnTo>
                    <a:lnTo>
                      <a:pt x="5" y="17"/>
                    </a:lnTo>
                    <a:lnTo>
                      <a:pt x="8" y="23"/>
                    </a:lnTo>
                    <a:lnTo>
                      <a:pt x="12" y="30"/>
                    </a:lnTo>
                    <a:lnTo>
                      <a:pt x="15" y="37"/>
                    </a:lnTo>
                    <a:close/>
                  </a:path>
                </a:pathLst>
              </a:custGeom>
              <a:solidFill>
                <a:srgbClr val="3030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  <p:sp>
            <p:nvSpPr>
              <p:cNvPr id="97" name="Freeform 64"/>
              <p:cNvSpPr>
                <a:spLocks/>
              </p:cNvSpPr>
              <p:nvPr/>
            </p:nvSpPr>
            <p:spPr bwMode="auto">
              <a:xfrm rot="10800000">
                <a:off x="1636928" y="4667595"/>
                <a:ext cx="47399" cy="58894"/>
              </a:xfrm>
              <a:custGeom>
                <a:avLst/>
                <a:gdLst>
                  <a:gd name="T0" fmla="*/ 0 w 104"/>
                  <a:gd name="T1" fmla="*/ 144 h 144"/>
                  <a:gd name="T2" fmla="*/ 43 w 104"/>
                  <a:gd name="T3" fmla="*/ 144 h 144"/>
                  <a:gd name="T4" fmla="*/ 104 w 104"/>
                  <a:gd name="T5" fmla="*/ 0 h 144"/>
                  <a:gd name="T6" fmla="*/ 63 w 104"/>
                  <a:gd name="T7" fmla="*/ 0 h 144"/>
                  <a:gd name="T8" fmla="*/ 0 w 10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44">
                    <a:moveTo>
                      <a:pt x="0" y="144"/>
                    </a:moveTo>
                    <a:lnTo>
                      <a:pt x="43" y="144"/>
                    </a:lnTo>
                    <a:lnTo>
                      <a:pt x="104" y="0"/>
                    </a:lnTo>
                    <a:lnTo>
                      <a:pt x="63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/>
              </a:p>
            </p:txBody>
          </p:sp>
        </p:grpSp>
      </p:grpSp>
      <p:sp>
        <p:nvSpPr>
          <p:cNvPr id="103" name="Freeform 12"/>
          <p:cNvSpPr>
            <a:spLocks/>
          </p:cNvSpPr>
          <p:nvPr/>
        </p:nvSpPr>
        <p:spPr bwMode="auto">
          <a:xfrm flipV="1">
            <a:off x="6674562" y="2908216"/>
            <a:ext cx="150569" cy="12351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4" name="Freeform 32"/>
          <p:cNvSpPr>
            <a:spLocks/>
          </p:cNvSpPr>
          <p:nvPr/>
        </p:nvSpPr>
        <p:spPr bwMode="auto">
          <a:xfrm>
            <a:off x="6926310" y="279370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5" name="Freeform 33"/>
          <p:cNvSpPr>
            <a:spLocks/>
          </p:cNvSpPr>
          <p:nvPr/>
        </p:nvSpPr>
        <p:spPr bwMode="auto">
          <a:xfrm>
            <a:off x="6818752" y="2774071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6" name="Freeform 45"/>
          <p:cNvSpPr>
            <a:spLocks/>
          </p:cNvSpPr>
          <p:nvPr/>
        </p:nvSpPr>
        <p:spPr bwMode="auto">
          <a:xfrm>
            <a:off x="6950009" y="2802700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7" name="Freeform 46"/>
          <p:cNvSpPr>
            <a:spLocks/>
          </p:cNvSpPr>
          <p:nvPr/>
        </p:nvSpPr>
        <p:spPr bwMode="auto">
          <a:xfrm>
            <a:off x="6951832" y="2802700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8" name="Freeform 47"/>
          <p:cNvSpPr>
            <a:spLocks/>
          </p:cNvSpPr>
          <p:nvPr/>
        </p:nvSpPr>
        <p:spPr bwMode="auto">
          <a:xfrm>
            <a:off x="6950009" y="2804336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09" name="Freeform 48"/>
          <p:cNvSpPr>
            <a:spLocks/>
          </p:cNvSpPr>
          <p:nvPr/>
        </p:nvSpPr>
        <p:spPr bwMode="auto">
          <a:xfrm>
            <a:off x="6931779" y="2818241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0" name="Freeform 49"/>
          <p:cNvSpPr>
            <a:spLocks/>
          </p:cNvSpPr>
          <p:nvPr/>
        </p:nvSpPr>
        <p:spPr bwMode="auto">
          <a:xfrm>
            <a:off x="6934514" y="2817424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1" name="Freeform 50"/>
          <p:cNvSpPr>
            <a:spLocks/>
          </p:cNvSpPr>
          <p:nvPr/>
        </p:nvSpPr>
        <p:spPr bwMode="auto">
          <a:xfrm>
            <a:off x="6918107" y="2980199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2" name="Freeform 51"/>
          <p:cNvSpPr>
            <a:spLocks/>
          </p:cNvSpPr>
          <p:nvPr/>
        </p:nvSpPr>
        <p:spPr bwMode="auto">
          <a:xfrm>
            <a:off x="6890761" y="2981018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3" name="Freeform 53"/>
          <p:cNvSpPr>
            <a:spLocks/>
          </p:cNvSpPr>
          <p:nvPr/>
        </p:nvSpPr>
        <p:spPr bwMode="auto">
          <a:xfrm>
            <a:off x="7017461" y="2831329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4" name="Rectangle 54"/>
          <p:cNvSpPr>
            <a:spLocks noChangeArrowheads="1"/>
          </p:cNvSpPr>
          <p:nvPr/>
        </p:nvSpPr>
        <p:spPr bwMode="auto">
          <a:xfrm>
            <a:off x="6830601" y="2924578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5" name="Freeform 55"/>
          <p:cNvSpPr>
            <a:spLocks/>
          </p:cNvSpPr>
          <p:nvPr/>
        </p:nvSpPr>
        <p:spPr bwMode="auto">
          <a:xfrm>
            <a:off x="6818752" y="2913944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6" name="Freeform 56"/>
          <p:cNvSpPr>
            <a:spLocks/>
          </p:cNvSpPr>
          <p:nvPr/>
        </p:nvSpPr>
        <p:spPr bwMode="auto">
          <a:xfrm>
            <a:off x="6929045" y="298429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7" name="Freeform 61"/>
          <p:cNvSpPr>
            <a:spLocks/>
          </p:cNvSpPr>
          <p:nvPr/>
        </p:nvSpPr>
        <p:spPr bwMode="auto">
          <a:xfrm>
            <a:off x="6949098" y="2817424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8" name="Freeform 63"/>
          <p:cNvSpPr>
            <a:spLocks/>
          </p:cNvSpPr>
          <p:nvPr/>
        </p:nvSpPr>
        <p:spPr bwMode="auto">
          <a:xfrm>
            <a:off x="6997408" y="2967930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9" name="Freeform 64"/>
          <p:cNvSpPr>
            <a:spLocks/>
          </p:cNvSpPr>
          <p:nvPr/>
        </p:nvSpPr>
        <p:spPr bwMode="auto">
          <a:xfrm>
            <a:off x="7042072" y="2877953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0" name="TextBox 119"/>
          <p:cNvSpPr txBox="1"/>
          <p:nvPr/>
        </p:nvSpPr>
        <p:spPr>
          <a:xfrm>
            <a:off x="6464554" y="2398817"/>
            <a:ext cx="88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rgbClr val="00B050"/>
                </a:solidFill>
              </a:rPr>
              <a:t>클라이언트</a:t>
            </a:r>
            <a:endParaRPr lang="en-US" altLang="ko-KR" sz="1050" dirty="0" smtClean="0">
              <a:solidFill>
                <a:srgbClr val="00B050"/>
              </a:solidFill>
            </a:endParaRPr>
          </a:p>
          <a:p>
            <a:r>
              <a:rPr lang="ko-KR" altLang="en-US" sz="1050" dirty="0" smtClean="0">
                <a:solidFill>
                  <a:srgbClr val="00B050"/>
                </a:solidFill>
              </a:rPr>
              <a:t>       소켓</a:t>
            </a:r>
            <a:endParaRPr lang="ko-KR" altLang="en-US" sz="1050" dirty="0">
              <a:solidFill>
                <a:srgbClr val="00B05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743557" y="3019962"/>
            <a:ext cx="1324387" cy="5775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669414" y="2773726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25" name="그룹 124"/>
          <p:cNvGrpSpPr/>
          <p:nvPr/>
        </p:nvGrpSpPr>
        <p:grpSpPr>
          <a:xfrm>
            <a:off x="7143957" y="2811697"/>
            <a:ext cx="553324" cy="372995"/>
            <a:chOff x="7070581" y="3079462"/>
            <a:chExt cx="553324" cy="372995"/>
          </a:xfrm>
        </p:grpSpPr>
        <p:sp>
          <p:nvSpPr>
            <p:cNvPr id="126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7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8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29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0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1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2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3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4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5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6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7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8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39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4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45" name="Freeform 10"/>
          <p:cNvSpPr>
            <a:spLocks/>
          </p:cNvSpPr>
          <p:nvPr/>
        </p:nvSpPr>
        <p:spPr bwMode="auto">
          <a:xfrm>
            <a:off x="6695241" y="3265670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46" name="TextBox 145"/>
          <p:cNvSpPr txBox="1"/>
          <p:nvPr/>
        </p:nvSpPr>
        <p:spPr>
          <a:xfrm>
            <a:off x="7689670" y="3313324"/>
            <a:ext cx="900910" cy="35791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ko-KR" altLang="en-US" sz="1200" dirty="0" smtClean="0"/>
              <a:t>프로그램</a:t>
            </a:r>
            <a:endParaRPr lang="en-US" altLang="ko-KR" sz="1200" dirty="0" smtClean="0"/>
          </a:p>
        </p:txBody>
      </p:sp>
      <p:grpSp>
        <p:nvGrpSpPr>
          <p:cNvPr id="147" name="그룹 146"/>
          <p:cNvGrpSpPr/>
          <p:nvPr/>
        </p:nvGrpSpPr>
        <p:grpSpPr>
          <a:xfrm>
            <a:off x="7164213" y="3351295"/>
            <a:ext cx="553324" cy="372995"/>
            <a:chOff x="7070581" y="3079462"/>
            <a:chExt cx="553324" cy="372995"/>
          </a:xfrm>
        </p:grpSpPr>
        <p:sp>
          <p:nvSpPr>
            <p:cNvPr id="148" name="Freeform 11"/>
            <p:cNvSpPr>
              <a:spLocks/>
            </p:cNvSpPr>
            <p:nvPr/>
          </p:nvSpPr>
          <p:spPr bwMode="auto">
            <a:xfrm flipV="1">
              <a:off x="7440655" y="3181709"/>
              <a:ext cx="183250" cy="140690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>
              <a:off x="7163555" y="3106455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0" name="Freeform 30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1" name="Freeform 31"/>
            <p:cNvSpPr>
              <a:spLocks/>
            </p:cNvSpPr>
            <p:nvPr/>
          </p:nvSpPr>
          <p:spPr bwMode="auto">
            <a:xfrm>
              <a:off x="7214600" y="3117907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7488965" y="3224243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7478938" y="3220153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7419690" y="3286409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7424248" y="3304404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6" name="Freeform 38"/>
            <p:cNvSpPr>
              <a:spLocks/>
            </p:cNvSpPr>
            <p:nvPr/>
          </p:nvSpPr>
          <p:spPr bwMode="auto">
            <a:xfrm>
              <a:off x="7423336" y="3304404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7" name="Freeform 39"/>
            <p:cNvSpPr>
              <a:spLocks/>
            </p:cNvSpPr>
            <p:nvPr/>
          </p:nvSpPr>
          <p:spPr bwMode="auto">
            <a:xfrm>
              <a:off x="7473469" y="3193160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8" name="Freeform 40"/>
            <p:cNvSpPr>
              <a:spLocks/>
            </p:cNvSpPr>
            <p:nvPr/>
          </p:nvSpPr>
          <p:spPr bwMode="auto">
            <a:xfrm>
              <a:off x="7468911" y="3193160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59" name="Freeform 41"/>
            <p:cNvSpPr>
              <a:spLocks/>
            </p:cNvSpPr>
            <p:nvPr/>
          </p:nvSpPr>
          <p:spPr bwMode="auto">
            <a:xfrm>
              <a:off x="7472557" y="3193160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0" name="Freeform 42"/>
            <p:cNvSpPr>
              <a:spLocks/>
            </p:cNvSpPr>
            <p:nvPr/>
          </p:nvSpPr>
          <p:spPr bwMode="auto">
            <a:xfrm>
              <a:off x="7460708" y="3334669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1" name="Rectangle 43"/>
            <p:cNvSpPr>
              <a:spLocks noChangeArrowheads="1"/>
            </p:cNvSpPr>
            <p:nvPr/>
          </p:nvSpPr>
          <p:spPr bwMode="auto">
            <a:xfrm>
              <a:off x="7435186" y="3389473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2" name="Freeform 57"/>
            <p:cNvSpPr>
              <a:spLocks/>
            </p:cNvSpPr>
            <p:nvPr/>
          </p:nvSpPr>
          <p:spPr bwMode="auto">
            <a:xfrm>
              <a:off x="7187255" y="3130176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3" name="Freeform 58"/>
            <p:cNvSpPr>
              <a:spLocks/>
            </p:cNvSpPr>
            <p:nvPr/>
          </p:nvSpPr>
          <p:spPr bwMode="auto">
            <a:xfrm>
              <a:off x="7364088" y="3143264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4" name="Freeform 59"/>
            <p:cNvSpPr>
              <a:spLocks/>
            </p:cNvSpPr>
            <p:nvPr/>
          </p:nvSpPr>
          <p:spPr bwMode="auto">
            <a:xfrm>
              <a:off x="7167201" y="3141628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5" name="Freeform 60"/>
            <p:cNvSpPr>
              <a:spLocks/>
            </p:cNvSpPr>
            <p:nvPr/>
          </p:nvSpPr>
          <p:spPr bwMode="auto">
            <a:xfrm>
              <a:off x="7118891" y="3232422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166" name="Freeform 62"/>
            <p:cNvSpPr>
              <a:spLocks/>
            </p:cNvSpPr>
            <p:nvPr/>
          </p:nvSpPr>
          <p:spPr bwMode="auto">
            <a:xfrm>
              <a:off x="7070581" y="3079462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68" name="Freeform 12"/>
          <p:cNvSpPr>
            <a:spLocks/>
          </p:cNvSpPr>
          <p:nvPr/>
        </p:nvSpPr>
        <p:spPr bwMode="auto">
          <a:xfrm flipV="1">
            <a:off x="6683187" y="3448317"/>
            <a:ext cx="161395" cy="107611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69" name="Freeform 32"/>
          <p:cNvSpPr>
            <a:spLocks/>
          </p:cNvSpPr>
          <p:nvPr/>
        </p:nvSpPr>
        <p:spPr bwMode="auto">
          <a:xfrm>
            <a:off x="6945761" y="3333803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0" name="Freeform 33"/>
          <p:cNvSpPr>
            <a:spLocks/>
          </p:cNvSpPr>
          <p:nvPr/>
        </p:nvSpPr>
        <p:spPr bwMode="auto">
          <a:xfrm>
            <a:off x="6838203" y="3314172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1" name="Freeform 45"/>
          <p:cNvSpPr>
            <a:spLocks/>
          </p:cNvSpPr>
          <p:nvPr/>
        </p:nvSpPr>
        <p:spPr bwMode="auto">
          <a:xfrm>
            <a:off x="6969460" y="3342801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2" name="Freeform 46"/>
          <p:cNvSpPr>
            <a:spLocks/>
          </p:cNvSpPr>
          <p:nvPr/>
        </p:nvSpPr>
        <p:spPr bwMode="auto">
          <a:xfrm>
            <a:off x="6971283" y="3342801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3" name="Freeform 47"/>
          <p:cNvSpPr>
            <a:spLocks/>
          </p:cNvSpPr>
          <p:nvPr/>
        </p:nvSpPr>
        <p:spPr bwMode="auto">
          <a:xfrm>
            <a:off x="6969460" y="3344437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4" name="Freeform 48"/>
          <p:cNvSpPr>
            <a:spLocks/>
          </p:cNvSpPr>
          <p:nvPr/>
        </p:nvSpPr>
        <p:spPr bwMode="auto">
          <a:xfrm>
            <a:off x="6951230" y="3358342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5" name="Freeform 49"/>
          <p:cNvSpPr>
            <a:spLocks/>
          </p:cNvSpPr>
          <p:nvPr/>
        </p:nvSpPr>
        <p:spPr bwMode="auto">
          <a:xfrm>
            <a:off x="6953965" y="3357525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6" name="Freeform 50"/>
          <p:cNvSpPr>
            <a:spLocks/>
          </p:cNvSpPr>
          <p:nvPr/>
        </p:nvSpPr>
        <p:spPr bwMode="auto">
          <a:xfrm>
            <a:off x="6937558" y="3520300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7" name="Freeform 51"/>
          <p:cNvSpPr>
            <a:spLocks/>
          </p:cNvSpPr>
          <p:nvPr/>
        </p:nvSpPr>
        <p:spPr bwMode="auto">
          <a:xfrm>
            <a:off x="6910212" y="3521119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8" name="Freeform 53"/>
          <p:cNvSpPr>
            <a:spLocks/>
          </p:cNvSpPr>
          <p:nvPr/>
        </p:nvSpPr>
        <p:spPr bwMode="auto">
          <a:xfrm>
            <a:off x="7036912" y="3371430"/>
            <a:ext cx="1823" cy="1636"/>
          </a:xfrm>
          <a:custGeom>
            <a:avLst/>
            <a:gdLst>
              <a:gd name="T0" fmla="*/ 0 w 5"/>
              <a:gd name="T1" fmla="*/ 5 h 5"/>
              <a:gd name="T2" fmla="*/ 1 w 5"/>
              <a:gd name="T3" fmla="*/ 4 h 5"/>
              <a:gd name="T4" fmla="*/ 3 w 5"/>
              <a:gd name="T5" fmla="*/ 2 h 5"/>
              <a:gd name="T6" fmla="*/ 4 w 5"/>
              <a:gd name="T7" fmla="*/ 1 h 5"/>
              <a:gd name="T8" fmla="*/ 5 w 5"/>
              <a:gd name="T9" fmla="*/ 0 h 5"/>
              <a:gd name="T10" fmla="*/ 4 w 5"/>
              <a:gd name="T11" fmla="*/ 0 h 5"/>
              <a:gd name="T12" fmla="*/ 0 w 5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5">
                <a:moveTo>
                  <a:pt x="0" y="5"/>
                </a:moveTo>
                <a:lnTo>
                  <a:pt x="1" y="4"/>
                </a:lnTo>
                <a:lnTo>
                  <a:pt x="3" y="2"/>
                </a:lnTo>
                <a:lnTo>
                  <a:pt x="4" y="1"/>
                </a:lnTo>
                <a:lnTo>
                  <a:pt x="5" y="0"/>
                </a:lnTo>
                <a:lnTo>
                  <a:pt x="4" y="0"/>
                </a:lnTo>
                <a:lnTo>
                  <a:pt x="0" y="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79" name="Rectangle 54"/>
          <p:cNvSpPr>
            <a:spLocks noChangeArrowheads="1"/>
          </p:cNvSpPr>
          <p:nvPr/>
        </p:nvSpPr>
        <p:spPr bwMode="auto">
          <a:xfrm>
            <a:off x="6850052" y="3464679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0" name="Freeform 55"/>
          <p:cNvSpPr>
            <a:spLocks/>
          </p:cNvSpPr>
          <p:nvPr/>
        </p:nvSpPr>
        <p:spPr bwMode="auto">
          <a:xfrm>
            <a:off x="6838203" y="3454045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1" name="Freeform 56"/>
          <p:cNvSpPr>
            <a:spLocks/>
          </p:cNvSpPr>
          <p:nvPr/>
        </p:nvSpPr>
        <p:spPr bwMode="auto">
          <a:xfrm>
            <a:off x="6948496" y="3524391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2" name="Freeform 61"/>
          <p:cNvSpPr>
            <a:spLocks/>
          </p:cNvSpPr>
          <p:nvPr/>
        </p:nvSpPr>
        <p:spPr bwMode="auto">
          <a:xfrm>
            <a:off x="6968549" y="3357525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3" name="Freeform 63"/>
          <p:cNvSpPr>
            <a:spLocks/>
          </p:cNvSpPr>
          <p:nvPr/>
        </p:nvSpPr>
        <p:spPr bwMode="auto">
          <a:xfrm>
            <a:off x="7016859" y="3508031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4" name="Freeform 64"/>
          <p:cNvSpPr>
            <a:spLocks/>
          </p:cNvSpPr>
          <p:nvPr/>
        </p:nvSpPr>
        <p:spPr bwMode="auto">
          <a:xfrm>
            <a:off x="7061523" y="3418054"/>
            <a:ext cx="47399" cy="58894"/>
          </a:xfrm>
          <a:custGeom>
            <a:avLst/>
            <a:gdLst>
              <a:gd name="T0" fmla="*/ 0 w 104"/>
              <a:gd name="T1" fmla="*/ 144 h 144"/>
              <a:gd name="T2" fmla="*/ 43 w 104"/>
              <a:gd name="T3" fmla="*/ 144 h 144"/>
              <a:gd name="T4" fmla="*/ 104 w 104"/>
              <a:gd name="T5" fmla="*/ 0 h 144"/>
              <a:gd name="T6" fmla="*/ 63 w 104"/>
              <a:gd name="T7" fmla="*/ 0 h 144"/>
              <a:gd name="T8" fmla="*/ 0 w 104"/>
              <a:gd name="T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144">
                <a:moveTo>
                  <a:pt x="0" y="144"/>
                </a:moveTo>
                <a:lnTo>
                  <a:pt x="43" y="144"/>
                </a:lnTo>
                <a:lnTo>
                  <a:pt x="104" y="0"/>
                </a:lnTo>
                <a:lnTo>
                  <a:pt x="63" y="0"/>
                </a:lnTo>
                <a:lnTo>
                  <a:pt x="0" y="144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86" name="TextBox 185"/>
          <p:cNvSpPr txBox="1"/>
          <p:nvPr/>
        </p:nvSpPr>
        <p:spPr>
          <a:xfrm>
            <a:off x="7098963" y="3827203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98352" y="4037946"/>
            <a:ext cx="2556284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8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452" y="4560520"/>
            <a:ext cx="936645" cy="10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" name="TextBox 189"/>
          <p:cNvSpPr txBox="1"/>
          <p:nvPr/>
        </p:nvSpPr>
        <p:spPr>
          <a:xfrm>
            <a:off x="464894" y="412923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웹 브라우저</a:t>
            </a:r>
            <a:endParaRPr lang="ko-KR" altLang="en-US" sz="1600" dirty="0"/>
          </a:p>
        </p:txBody>
      </p:sp>
      <p:sp>
        <p:nvSpPr>
          <p:cNvPr id="191" name="TextBox 190"/>
          <p:cNvSpPr txBox="1"/>
          <p:nvPr/>
        </p:nvSpPr>
        <p:spPr>
          <a:xfrm>
            <a:off x="2254092" y="4583857"/>
            <a:ext cx="661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포트</a:t>
            </a:r>
            <a:endParaRPr lang="ko-KR" altLang="en-US" sz="1100" dirty="0"/>
          </a:p>
        </p:txBody>
      </p:sp>
      <p:sp>
        <p:nvSpPr>
          <p:cNvPr id="192" name="사다리꼴 191"/>
          <p:cNvSpPr/>
          <p:nvPr/>
        </p:nvSpPr>
        <p:spPr>
          <a:xfrm rot="16200000">
            <a:off x="2309239" y="4722848"/>
            <a:ext cx="401076" cy="549684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172150" y="4816784"/>
            <a:ext cx="79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ea typeface="+mj-ea"/>
              </a:rPr>
              <a:t>4300</a:t>
            </a:r>
            <a:endParaRPr lang="ko-KR" altLang="en-US" sz="1600" dirty="0">
              <a:ea typeface="+mj-ea"/>
            </a:endParaRPr>
          </a:p>
        </p:txBody>
      </p:sp>
      <p:sp>
        <p:nvSpPr>
          <p:cNvPr id="194" name="Freeform 10"/>
          <p:cNvSpPr>
            <a:spLocks/>
          </p:cNvSpPr>
          <p:nvPr/>
        </p:nvSpPr>
        <p:spPr bwMode="auto">
          <a:xfrm rot="10800000">
            <a:off x="1356485" y="4795521"/>
            <a:ext cx="942503" cy="553766"/>
          </a:xfrm>
          <a:custGeom>
            <a:avLst/>
            <a:gdLst>
              <a:gd name="T0" fmla="*/ 1927 w 2070"/>
              <a:gd name="T1" fmla="*/ 1354 h 1354"/>
              <a:gd name="T2" fmla="*/ 2070 w 2070"/>
              <a:gd name="T3" fmla="*/ 0 h 1354"/>
              <a:gd name="T4" fmla="*/ 0 w 2070"/>
              <a:gd name="T5" fmla="*/ 0 h 1354"/>
              <a:gd name="T6" fmla="*/ 117 w 2070"/>
              <a:gd name="T7" fmla="*/ 1354 h 1354"/>
              <a:gd name="T8" fmla="*/ 1927 w 2070"/>
              <a:gd name="T9" fmla="*/ 1354 h 1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0" h="1354">
                <a:moveTo>
                  <a:pt x="1927" y="1354"/>
                </a:moveTo>
                <a:lnTo>
                  <a:pt x="2070" y="0"/>
                </a:lnTo>
                <a:lnTo>
                  <a:pt x="0" y="0"/>
                </a:lnTo>
                <a:lnTo>
                  <a:pt x="117" y="1354"/>
                </a:lnTo>
                <a:lnTo>
                  <a:pt x="1927" y="135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5" name="Freeform 12"/>
          <p:cNvSpPr>
            <a:spLocks/>
          </p:cNvSpPr>
          <p:nvPr/>
        </p:nvSpPr>
        <p:spPr bwMode="auto">
          <a:xfrm rot="10800000" flipV="1">
            <a:off x="2041068" y="4987929"/>
            <a:ext cx="216465" cy="165045"/>
          </a:xfrm>
          <a:custGeom>
            <a:avLst/>
            <a:gdLst>
              <a:gd name="T0" fmla="*/ 155 w 344"/>
              <a:gd name="T1" fmla="*/ 111 h 422"/>
              <a:gd name="T2" fmla="*/ 160 w 344"/>
              <a:gd name="T3" fmla="*/ 126 h 422"/>
              <a:gd name="T4" fmla="*/ 164 w 344"/>
              <a:gd name="T5" fmla="*/ 145 h 422"/>
              <a:gd name="T6" fmla="*/ 166 w 344"/>
              <a:gd name="T7" fmla="*/ 169 h 422"/>
              <a:gd name="T8" fmla="*/ 167 w 344"/>
              <a:gd name="T9" fmla="*/ 195 h 422"/>
              <a:gd name="T10" fmla="*/ 170 w 344"/>
              <a:gd name="T11" fmla="*/ 228 h 422"/>
              <a:gd name="T12" fmla="*/ 173 w 344"/>
              <a:gd name="T13" fmla="*/ 264 h 422"/>
              <a:gd name="T14" fmla="*/ 181 w 344"/>
              <a:gd name="T15" fmla="*/ 300 h 422"/>
              <a:gd name="T16" fmla="*/ 195 w 344"/>
              <a:gd name="T17" fmla="*/ 334 h 422"/>
              <a:gd name="T18" fmla="*/ 214 w 344"/>
              <a:gd name="T19" fmla="*/ 365 h 422"/>
              <a:gd name="T20" fmla="*/ 244 w 344"/>
              <a:gd name="T21" fmla="*/ 392 h 422"/>
              <a:gd name="T22" fmla="*/ 285 w 344"/>
              <a:gd name="T23" fmla="*/ 411 h 422"/>
              <a:gd name="T24" fmla="*/ 337 w 344"/>
              <a:gd name="T25" fmla="*/ 422 h 422"/>
              <a:gd name="T26" fmla="*/ 344 w 344"/>
              <a:gd name="T27" fmla="*/ 349 h 422"/>
              <a:gd name="T28" fmla="*/ 314 w 344"/>
              <a:gd name="T29" fmla="*/ 343 h 422"/>
              <a:gd name="T30" fmla="*/ 289 w 344"/>
              <a:gd name="T31" fmla="*/ 333 h 422"/>
              <a:gd name="T32" fmla="*/ 272 w 344"/>
              <a:gd name="T33" fmla="*/ 319 h 422"/>
              <a:gd name="T34" fmla="*/ 259 w 344"/>
              <a:gd name="T35" fmla="*/ 301 h 422"/>
              <a:gd name="T36" fmla="*/ 251 w 344"/>
              <a:gd name="T37" fmla="*/ 279 h 422"/>
              <a:gd name="T38" fmla="*/ 246 w 344"/>
              <a:gd name="T39" fmla="*/ 253 h 422"/>
              <a:gd name="T40" fmla="*/ 243 w 344"/>
              <a:gd name="T41" fmla="*/ 223 h 422"/>
              <a:gd name="T42" fmla="*/ 241 w 344"/>
              <a:gd name="T43" fmla="*/ 190 h 422"/>
              <a:gd name="T44" fmla="*/ 239 w 344"/>
              <a:gd name="T45" fmla="*/ 158 h 422"/>
              <a:gd name="T46" fmla="*/ 235 w 344"/>
              <a:gd name="T47" fmla="*/ 127 h 422"/>
              <a:gd name="T48" fmla="*/ 228 w 344"/>
              <a:gd name="T49" fmla="*/ 98 h 422"/>
              <a:gd name="T50" fmla="*/ 217 w 344"/>
              <a:gd name="T51" fmla="*/ 73 h 422"/>
              <a:gd name="T52" fmla="*/ 206 w 344"/>
              <a:gd name="T53" fmla="*/ 56 h 422"/>
              <a:gd name="T54" fmla="*/ 195 w 344"/>
              <a:gd name="T55" fmla="*/ 44 h 422"/>
              <a:gd name="T56" fmla="*/ 183 w 344"/>
              <a:gd name="T57" fmla="*/ 32 h 422"/>
              <a:gd name="T58" fmla="*/ 171 w 344"/>
              <a:gd name="T59" fmla="*/ 23 h 422"/>
              <a:gd name="T60" fmla="*/ 158 w 344"/>
              <a:gd name="T61" fmla="*/ 15 h 422"/>
              <a:gd name="T62" fmla="*/ 144 w 344"/>
              <a:gd name="T63" fmla="*/ 9 h 422"/>
              <a:gd name="T64" fmla="*/ 130 w 344"/>
              <a:gd name="T65" fmla="*/ 6 h 422"/>
              <a:gd name="T66" fmla="*/ 117 w 344"/>
              <a:gd name="T67" fmla="*/ 2 h 422"/>
              <a:gd name="T68" fmla="*/ 102 w 344"/>
              <a:gd name="T69" fmla="*/ 1 h 422"/>
              <a:gd name="T70" fmla="*/ 88 w 344"/>
              <a:gd name="T71" fmla="*/ 0 h 422"/>
              <a:gd name="T72" fmla="*/ 73 w 344"/>
              <a:gd name="T73" fmla="*/ 1 h 422"/>
              <a:gd name="T74" fmla="*/ 58 w 344"/>
              <a:gd name="T75" fmla="*/ 2 h 422"/>
              <a:gd name="T76" fmla="*/ 43 w 344"/>
              <a:gd name="T77" fmla="*/ 5 h 422"/>
              <a:gd name="T78" fmla="*/ 29 w 344"/>
              <a:gd name="T79" fmla="*/ 7 h 422"/>
              <a:gd name="T80" fmla="*/ 14 w 344"/>
              <a:gd name="T81" fmla="*/ 9 h 422"/>
              <a:gd name="T82" fmla="*/ 0 w 344"/>
              <a:gd name="T83" fmla="*/ 13 h 422"/>
              <a:gd name="T84" fmla="*/ 7 w 344"/>
              <a:gd name="T85" fmla="*/ 86 h 422"/>
              <a:gd name="T86" fmla="*/ 36 w 344"/>
              <a:gd name="T87" fmla="*/ 79 h 422"/>
              <a:gd name="T88" fmla="*/ 60 w 344"/>
              <a:gd name="T89" fmla="*/ 75 h 422"/>
              <a:gd name="T90" fmla="*/ 82 w 344"/>
              <a:gd name="T91" fmla="*/ 74 h 422"/>
              <a:gd name="T92" fmla="*/ 100 w 344"/>
              <a:gd name="T93" fmla="*/ 74 h 422"/>
              <a:gd name="T94" fmla="*/ 117 w 344"/>
              <a:gd name="T95" fmla="*/ 77 h 422"/>
              <a:gd name="T96" fmla="*/ 132 w 344"/>
              <a:gd name="T97" fmla="*/ 84 h 422"/>
              <a:gd name="T98" fmla="*/ 143 w 344"/>
              <a:gd name="T99" fmla="*/ 96 h 422"/>
              <a:gd name="T100" fmla="*/ 155 w 344"/>
              <a:gd name="T101" fmla="*/ 11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4" h="422">
                <a:moveTo>
                  <a:pt x="155" y="111"/>
                </a:moveTo>
                <a:lnTo>
                  <a:pt x="160" y="126"/>
                </a:lnTo>
                <a:lnTo>
                  <a:pt x="164" y="145"/>
                </a:lnTo>
                <a:lnTo>
                  <a:pt x="166" y="169"/>
                </a:lnTo>
                <a:lnTo>
                  <a:pt x="167" y="195"/>
                </a:lnTo>
                <a:lnTo>
                  <a:pt x="170" y="228"/>
                </a:lnTo>
                <a:lnTo>
                  <a:pt x="173" y="264"/>
                </a:lnTo>
                <a:lnTo>
                  <a:pt x="181" y="300"/>
                </a:lnTo>
                <a:lnTo>
                  <a:pt x="195" y="334"/>
                </a:lnTo>
                <a:lnTo>
                  <a:pt x="214" y="365"/>
                </a:lnTo>
                <a:lnTo>
                  <a:pt x="244" y="392"/>
                </a:lnTo>
                <a:lnTo>
                  <a:pt x="285" y="411"/>
                </a:lnTo>
                <a:lnTo>
                  <a:pt x="337" y="422"/>
                </a:lnTo>
                <a:lnTo>
                  <a:pt x="344" y="349"/>
                </a:lnTo>
                <a:lnTo>
                  <a:pt x="314" y="343"/>
                </a:lnTo>
                <a:lnTo>
                  <a:pt x="289" y="333"/>
                </a:lnTo>
                <a:lnTo>
                  <a:pt x="272" y="319"/>
                </a:lnTo>
                <a:lnTo>
                  <a:pt x="259" y="301"/>
                </a:lnTo>
                <a:lnTo>
                  <a:pt x="251" y="279"/>
                </a:lnTo>
                <a:lnTo>
                  <a:pt x="246" y="253"/>
                </a:lnTo>
                <a:lnTo>
                  <a:pt x="243" y="223"/>
                </a:lnTo>
                <a:lnTo>
                  <a:pt x="241" y="190"/>
                </a:lnTo>
                <a:lnTo>
                  <a:pt x="239" y="158"/>
                </a:lnTo>
                <a:lnTo>
                  <a:pt x="235" y="127"/>
                </a:lnTo>
                <a:lnTo>
                  <a:pt x="228" y="98"/>
                </a:lnTo>
                <a:lnTo>
                  <a:pt x="217" y="73"/>
                </a:lnTo>
                <a:lnTo>
                  <a:pt x="206" y="56"/>
                </a:lnTo>
                <a:lnTo>
                  <a:pt x="195" y="44"/>
                </a:lnTo>
                <a:lnTo>
                  <a:pt x="183" y="32"/>
                </a:lnTo>
                <a:lnTo>
                  <a:pt x="171" y="23"/>
                </a:lnTo>
                <a:lnTo>
                  <a:pt x="158" y="15"/>
                </a:lnTo>
                <a:lnTo>
                  <a:pt x="144" y="9"/>
                </a:lnTo>
                <a:lnTo>
                  <a:pt x="130" y="6"/>
                </a:lnTo>
                <a:lnTo>
                  <a:pt x="117" y="2"/>
                </a:lnTo>
                <a:lnTo>
                  <a:pt x="102" y="1"/>
                </a:lnTo>
                <a:lnTo>
                  <a:pt x="88" y="0"/>
                </a:lnTo>
                <a:lnTo>
                  <a:pt x="73" y="1"/>
                </a:lnTo>
                <a:lnTo>
                  <a:pt x="58" y="2"/>
                </a:lnTo>
                <a:lnTo>
                  <a:pt x="43" y="5"/>
                </a:lnTo>
                <a:lnTo>
                  <a:pt x="29" y="7"/>
                </a:lnTo>
                <a:lnTo>
                  <a:pt x="14" y="9"/>
                </a:lnTo>
                <a:lnTo>
                  <a:pt x="0" y="13"/>
                </a:lnTo>
                <a:lnTo>
                  <a:pt x="7" y="86"/>
                </a:lnTo>
                <a:lnTo>
                  <a:pt x="36" y="79"/>
                </a:lnTo>
                <a:lnTo>
                  <a:pt x="60" y="75"/>
                </a:lnTo>
                <a:lnTo>
                  <a:pt x="82" y="74"/>
                </a:lnTo>
                <a:lnTo>
                  <a:pt x="100" y="74"/>
                </a:lnTo>
                <a:lnTo>
                  <a:pt x="117" y="77"/>
                </a:lnTo>
                <a:lnTo>
                  <a:pt x="132" y="84"/>
                </a:lnTo>
                <a:lnTo>
                  <a:pt x="143" y="96"/>
                </a:lnTo>
                <a:lnTo>
                  <a:pt x="155" y="111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6" name="Freeform 32"/>
          <p:cNvSpPr>
            <a:spLocks/>
          </p:cNvSpPr>
          <p:nvPr/>
        </p:nvSpPr>
        <p:spPr bwMode="auto">
          <a:xfrm rot="10800000">
            <a:off x="1762147" y="4948482"/>
            <a:ext cx="228790" cy="327188"/>
          </a:xfrm>
          <a:custGeom>
            <a:avLst/>
            <a:gdLst>
              <a:gd name="T0" fmla="*/ 415 w 501"/>
              <a:gd name="T1" fmla="*/ 8 h 801"/>
              <a:gd name="T2" fmla="*/ 394 w 501"/>
              <a:gd name="T3" fmla="*/ 2 h 801"/>
              <a:gd name="T4" fmla="*/ 373 w 501"/>
              <a:gd name="T5" fmla="*/ 0 h 801"/>
              <a:gd name="T6" fmla="*/ 350 w 501"/>
              <a:gd name="T7" fmla="*/ 2 h 801"/>
              <a:gd name="T8" fmla="*/ 327 w 501"/>
              <a:gd name="T9" fmla="*/ 8 h 801"/>
              <a:gd name="T10" fmla="*/ 304 w 501"/>
              <a:gd name="T11" fmla="*/ 17 h 801"/>
              <a:gd name="T12" fmla="*/ 280 w 501"/>
              <a:gd name="T13" fmla="*/ 30 h 801"/>
              <a:gd name="T14" fmla="*/ 256 w 501"/>
              <a:gd name="T15" fmla="*/ 46 h 801"/>
              <a:gd name="T16" fmla="*/ 232 w 501"/>
              <a:gd name="T17" fmla="*/ 66 h 801"/>
              <a:gd name="T18" fmla="*/ 207 w 501"/>
              <a:gd name="T19" fmla="*/ 89 h 801"/>
              <a:gd name="T20" fmla="*/ 183 w 501"/>
              <a:gd name="T21" fmla="*/ 114 h 801"/>
              <a:gd name="T22" fmla="*/ 160 w 501"/>
              <a:gd name="T23" fmla="*/ 143 h 801"/>
              <a:gd name="T24" fmla="*/ 138 w 501"/>
              <a:gd name="T25" fmla="*/ 174 h 801"/>
              <a:gd name="T26" fmla="*/ 117 w 501"/>
              <a:gd name="T27" fmla="*/ 207 h 801"/>
              <a:gd name="T28" fmla="*/ 97 w 501"/>
              <a:gd name="T29" fmla="*/ 243 h 801"/>
              <a:gd name="T30" fmla="*/ 77 w 501"/>
              <a:gd name="T31" fmla="*/ 280 h 801"/>
              <a:gd name="T32" fmla="*/ 60 w 501"/>
              <a:gd name="T33" fmla="*/ 320 h 801"/>
              <a:gd name="T34" fmla="*/ 31 w 501"/>
              <a:gd name="T35" fmla="*/ 401 h 801"/>
              <a:gd name="T36" fmla="*/ 10 w 501"/>
              <a:gd name="T37" fmla="*/ 479 h 801"/>
              <a:gd name="T38" fmla="*/ 1 w 501"/>
              <a:gd name="T39" fmla="*/ 553 h 801"/>
              <a:gd name="T40" fmla="*/ 0 w 501"/>
              <a:gd name="T41" fmla="*/ 621 h 801"/>
              <a:gd name="T42" fmla="*/ 8 w 501"/>
              <a:gd name="T43" fmla="*/ 681 h 801"/>
              <a:gd name="T44" fmla="*/ 25 w 501"/>
              <a:gd name="T45" fmla="*/ 730 h 801"/>
              <a:gd name="T46" fmla="*/ 52 w 501"/>
              <a:gd name="T47" fmla="*/ 768 h 801"/>
              <a:gd name="T48" fmla="*/ 88 w 501"/>
              <a:gd name="T49" fmla="*/ 793 h 801"/>
              <a:gd name="T50" fmla="*/ 108 w 501"/>
              <a:gd name="T51" fmla="*/ 798 h 801"/>
              <a:gd name="T52" fmla="*/ 129 w 501"/>
              <a:gd name="T53" fmla="*/ 801 h 801"/>
              <a:gd name="T54" fmla="*/ 151 w 501"/>
              <a:gd name="T55" fmla="*/ 798 h 801"/>
              <a:gd name="T56" fmla="*/ 174 w 501"/>
              <a:gd name="T57" fmla="*/ 793 h 801"/>
              <a:gd name="T58" fmla="*/ 198 w 501"/>
              <a:gd name="T59" fmla="*/ 783 h 801"/>
              <a:gd name="T60" fmla="*/ 222 w 501"/>
              <a:gd name="T61" fmla="*/ 770 h 801"/>
              <a:gd name="T62" fmla="*/ 247 w 501"/>
              <a:gd name="T63" fmla="*/ 753 h 801"/>
              <a:gd name="T64" fmla="*/ 271 w 501"/>
              <a:gd name="T65" fmla="*/ 734 h 801"/>
              <a:gd name="T66" fmla="*/ 294 w 501"/>
              <a:gd name="T67" fmla="*/ 711 h 801"/>
              <a:gd name="T68" fmla="*/ 318 w 501"/>
              <a:gd name="T69" fmla="*/ 686 h 801"/>
              <a:gd name="T70" fmla="*/ 341 w 501"/>
              <a:gd name="T71" fmla="*/ 657 h 801"/>
              <a:gd name="T72" fmla="*/ 363 w 501"/>
              <a:gd name="T73" fmla="*/ 626 h 801"/>
              <a:gd name="T74" fmla="*/ 385 w 501"/>
              <a:gd name="T75" fmla="*/ 592 h 801"/>
              <a:gd name="T76" fmla="*/ 405 w 501"/>
              <a:gd name="T77" fmla="*/ 556 h 801"/>
              <a:gd name="T78" fmla="*/ 425 w 501"/>
              <a:gd name="T79" fmla="*/ 518 h 801"/>
              <a:gd name="T80" fmla="*/ 442 w 501"/>
              <a:gd name="T81" fmla="*/ 479 h 801"/>
              <a:gd name="T82" fmla="*/ 471 w 501"/>
              <a:gd name="T83" fmla="*/ 399 h 801"/>
              <a:gd name="T84" fmla="*/ 491 w 501"/>
              <a:gd name="T85" fmla="*/ 320 h 801"/>
              <a:gd name="T86" fmla="*/ 501 w 501"/>
              <a:gd name="T87" fmla="*/ 247 h 801"/>
              <a:gd name="T88" fmla="*/ 501 w 501"/>
              <a:gd name="T89" fmla="*/ 179 h 801"/>
              <a:gd name="T90" fmla="*/ 493 w 501"/>
              <a:gd name="T91" fmla="*/ 119 h 801"/>
              <a:gd name="T92" fmla="*/ 476 w 501"/>
              <a:gd name="T93" fmla="*/ 69 h 801"/>
              <a:gd name="T94" fmla="*/ 449 w 501"/>
              <a:gd name="T95" fmla="*/ 31 h 801"/>
              <a:gd name="T96" fmla="*/ 415 w 501"/>
              <a:gd name="T97" fmla="*/ 8 h 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01" h="801">
                <a:moveTo>
                  <a:pt x="415" y="8"/>
                </a:moveTo>
                <a:lnTo>
                  <a:pt x="394" y="2"/>
                </a:lnTo>
                <a:lnTo>
                  <a:pt x="373" y="0"/>
                </a:lnTo>
                <a:lnTo>
                  <a:pt x="350" y="2"/>
                </a:lnTo>
                <a:lnTo>
                  <a:pt x="327" y="8"/>
                </a:lnTo>
                <a:lnTo>
                  <a:pt x="304" y="17"/>
                </a:lnTo>
                <a:lnTo>
                  <a:pt x="280" y="30"/>
                </a:lnTo>
                <a:lnTo>
                  <a:pt x="256" y="46"/>
                </a:lnTo>
                <a:lnTo>
                  <a:pt x="232" y="66"/>
                </a:lnTo>
                <a:lnTo>
                  <a:pt x="207" y="89"/>
                </a:lnTo>
                <a:lnTo>
                  <a:pt x="183" y="114"/>
                </a:lnTo>
                <a:lnTo>
                  <a:pt x="160" y="143"/>
                </a:lnTo>
                <a:lnTo>
                  <a:pt x="138" y="174"/>
                </a:lnTo>
                <a:lnTo>
                  <a:pt x="117" y="207"/>
                </a:lnTo>
                <a:lnTo>
                  <a:pt x="97" y="243"/>
                </a:lnTo>
                <a:lnTo>
                  <a:pt x="77" y="280"/>
                </a:lnTo>
                <a:lnTo>
                  <a:pt x="60" y="320"/>
                </a:lnTo>
                <a:lnTo>
                  <a:pt x="31" y="401"/>
                </a:lnTo>
                <a:lnTo>
                  <a:pt x="10" y="479"/>
                </a:lnTo>
                <a:lnTo>
                  <a:pt x="1" y="553"/>
                </a:lnTo>
                <a:lnTo>
                  <a:pt x="0" y="621"/>
                </a:lnTo>
                <a:lnTo>
                  <a:pt x="8" y="681"/>
                </a:lnTo>
                <a:lnTo>
                  <a:pt x="25" y="730"/>
                </a:lnTo>
                <a:lnTo>
                  <a:pt x="52" y="768"/>
                </a:lnTo>
                <a:lnTo>
                  <a:pt x="88" y="793"/>
                </a:lnTo>
                <a:lnTo>
                  <a:pt x="108" y="798"/>
                </a:lnTo>
                <a:lnTo>
                  <a:pt x="129" y="801"/>
                </a:lnTo>
                <a:lnTo>
                  <a:pt x="151" y="798"/>
                </a:lnTo>
                <a:lnTo>
                  <a:pt x="174" y="793"/>
                </a:lnTo>
                <a:lnTo>
                  <a:pt x="198" y="783"/>
                </a:lnTo>
                <a:lnTo>
                  <a:pt x="222" y="770"/>
                </a:lnTo>
                <a:lnTo>
                  <a:pt x="247" y="753"/>
                </a:lnTo>
                <a:lnTo>
                  <a:pt x="271" y="734"/>
                </a:lnTo>
                <a:lnTo>
                  <a:pt x="294" y="711"/>
                </a:lnTo>
                <a:lnTo>
                  <a:pt x="318" y="686"/>
                </a:lnTo>
                <a:lnTo>
                  <a:pt x="341" y="657"/>
                </a:lnTo>
                <a:lnTo>
                  <a:pt x="363" y="626"/>
                </a:lnTo>
                <a:lnTo>
                  <a:pt x="385" y="592"/>
                </a:lnTo>
                <a:lnTo>
                  <a:pt x="405" y="556"/>
                </a:lnTo>
                <a:lnTo>
                  <a:pt x="425" y="518"/>
                </a:lnTo>
                <a:lnTo>
                  <a:pt x="442" y="479"/>
                </a:lnTo>
                <a:lnTo>
                  <a:pt x="471" y="399"/>
                </a:lnTo>
                <a:lnTo>
                  <a:pt x="491" y="320"/>
                </a:lnTo>
                <a:lnTo>
                  <a:pt x="501" y="247"/>
                </a:lnTo>
                <a:lnTo>
                  <a:pt x="501" y="179"/>
                </a:lnTo>
                <a:lnTo>
                  <a:pt x="493" y="119"/>
                </a:lnTo>
                <a:lnTo>
                  <a:pt x="476" y="69"/>
                </a:lnTo>
                <a:lnTo>
                  <a:pt x="449" y="31"/>
                </a:lnTo>
                <a:lnTo>
                  <a:pt x="415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7" name="Freeform 33"/>
          <p:cNvSpPr>
            <a:spLocks/>
          </p:cNvSpPr>
          <p:nvPr/>
        </p:nvSpPr>
        <p:spPr bwMode="auto">
          <a:xfrm rot="10800000">
            <a:off x="1817749" y="4958297"/>
            <a:ext cx="280746" cy="337004"/>
          </a:xfrm>
          <a:custGeom>
            <a:avLst/>
            <a:gdLst>
              <a:gd name="T0" fmla="*/ 264 w 615"/>
              <a:gd name="T1" fmla="*/ 811 h 822"/>
              <a:gd name="T2" fmla="*/ 273 w 615"/>
              <a:gd name="T3" fmla="*/ 814 h 822"/>
              <a:gd name="T4" fmla="*/ 281 w 615"/>
              <a:gd name="T5" fmla="*/ 818 h 822"/>
              <a:gd name="T6" fmla="*/ 290 w 615"/>
              <a:gd name="T7" fmla="*/ 821 h 822"/>
              <a:gd name="T8" fmla="*/ 268 w 615"/>
              <a:gd name="T9" fmla="*/ 791 h 822"/>
              <a:gd name="T10" fmla="*/ 238 w 615"/>
              <a:gd name="T11" fmla="*/ 700 h 822"/>
              <a:gd name="T12" fmla="*/ 237 w 615"/>
              <a:gd name="T13" fmla="*/ 579 h 822"/>
              <a:gd name="T14" fmla="*/ 267 w 615"/>
              <a:gd name="T15" fmla="*/ 440 h 822"/>
              <a:gd name="T16" fmla="*/ 311 w 615"/>
              <a:gd name="T17" fmla="*/ 332 h 822"/>
              <a:gd name="T18" fmla="*/ 346 w 615"/>
              <a:gd name="T19" fmla="*/ 265 h 822"/>
              <a:gd name="T20" fmla="*/ 384 w 615"/>
              <a:gd name="T21" fmla="*/ 205 h 822"/>
              <a:gd name="T22" fmla="*/ 425 w 615"/>
              <a:gd name="T23" fmla="*/ 154 h 822"/>
              <a:gd name="T24" fmla="*/ 468 w 615"/>
              <a:gd name="T25" fmla="*/ 111 h 822"/>
              <a:gd name="T26" fmla="*/ 511 w 615"/>
              <a:gd name="T27" fmla="*/ 79 h 822"/>
              <a:gd name="T28" fmla="*/ 554 w 615"/>
              <a:gd name="T29" fmla="*/ 57 h 822"/>
              <a:gd name="T30" fmla="*/ 596 w 615"/>
              <a:gd name="T31" fmla="*/ 47 h 822"/>
              <a:gd name="T32" fmla="*/ 607 w 615"/>
              <a:gd name="T33" fmla="*/ 42 h 822"/>
              <a:gd name="T34" fmla="*/ 592 w 615"/>
              <a:gd name="T35" fmla="*/ 35 h 822"/>
              <a:gd name="T36" fmla="*/ 544 w 615"/>
              <a:gd name="T37" fmla="*/ 17 h 822"/>
              <a:gd name="T38" fmla="*/ 461 w 615"/>
              <a:gd name="T39" fmla="*/ 1 h 822"/>
              <a:gd name="T40" fmla="*/ 379 w 615"/>
              <a:gd name="T41" fmla="*/ 2 h 822"/>
              <a:gd name="T42" fmla="*/ 298 w 615"/>
              <a:gd name="T43" fmla="*/ 18 h 822"/>
              <a:gd name="T44" fmla="*/ 223 w 615"/>
              <a:gd name="T45" fmla="*/ 48 h 822"/>
              <a:gd name="T46" fmla="*/ 157 w 615"/>
              <a:gd name="T47" fmla="*/ 93 h 822"/>
              <a:gd name="T48" fmla="*/ 98 w 615"/>
              <a:gd name="T49" fmla="*/ 151 h 822"/>
              <a:gd name="T50" fmla="*/ 51 w 615"/>
              <a:gd name="T51" fmla="*/ 219 h 822"/>
              <a:gd name="T52" fmla="*/ 17 w 615"/>
              <a:gd name="T53" fmla="*/ 298 h 822"/>
              <a:gd name="T54" fmla="*/ 1 w 615"/>
              <a:gd name="T55" fmla="*/ 381 h 822"/>
              <a:gd name="T56" fmla="*/ 1 w 615"/>
              <a:gd name="T57" fmla="*/ 463 h 822"/>
              <a:gd name="T58" fmla="*/ 17 w 615"/>
              <a:gd name="T59" fmla="*/ 542 h 822"/>
              <a:gd name="T60" fmla="*/ 48 w 615"/>
              <a:gd name="T61" fmla="*/ 617 h 822"/>
              <a:gd name="T62" fmla="*/ 93 w 615"/>
              <a:gd name="T63" fmla="*/ 685 h 822"/>
              <a:gd name="T64" fmla="*/ 151 w 615"/>
              <a:gd name="T65" fmla="*/ 744 h 822"/>
              <a:gd name="T66" fmla="*/ 220 w 615"/>
              <a:gd name="T67" fmla="*/ 791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5" h="822">
                <a:moveTo>
                  <a:pt x="259" y="810"/>
                </a:moveTo>
                <a:lnTo>
                  <a:pt x="264" y="811"/>
                </a:lnTo>
                <a:lnTo>
                  <a:pt x="268" y="813"/>
                </a:lnTo>
                <a:lnTo>
                  <a:pt x="273" y="814"/>
                </a:lnTo>
                <a:lnTo>
                  <a:pt x="278" y="817"/>
                </a:lnTo>
                <a:lnTo>
                  <a:pt x="281" y="818"/>
                </a:lnTo>
                <a:lnTo>
                  <a:pt x="286" y="820"/>
                </a:lnTo>
                <a:lnTo>
                  <a:pt x="290" y="821"/>
                </a:lnTo>
                <a:lnTo>
                  <a:pt x="295" y="822"/>
                </a:lnTo>
                <a:lnTo>
                  <a:pt x="268" y="791"/>
                </a:lnTo>
                <a:lnTo>
                  <a:pt x="250" y="751"/>
                </a:lnTo>
                <a:lnTo>
                  <a:pt x="238" y="700"/>
                </a:lnTo>
                <a:lnTo>
                  <a:pt x="234" y="643"/>
                </a:lnTo>
                <a:lnTo>
                  <a:pt x="237" y="579"/>
                </a:lnTo>
                <a:lnTo>
                  <a:pt x="249" y="511"/>
                </a:lnTo>
                <a:lnTo>
                  <a:pt x="267" y="440"/>
                </a:lnTo>
                <a:lnTo>
                  <a:pt x="295" y="367"/>
                </a:lnTo>
                <a:lnTo>
                  <a:pt x="311" y="332"/>
                </a:lnTo>
                <a:lnTo>
                  <a:pt x="327" y="297"/>
                </a:lnTo>
                <a:lnTo>
                  <a:pt x="346" y="265"/>
                </a:lnTo>
                <a:lnTo>
                  <a:pt x="364" y="234"/>
                </a:lnTo>
                <a:lnTo>
                  <a:pt x="384" y="205"/>
                </a:lnTo>
                <a:lnTo>
                  <a:pt x="404" y="178"/>
                </a:lnTo>
                <a:lnTo>
                  <a:pt x="425" y="154"/>
                </a:lnTo>
                <a:lnTo>
                  <a:pt x="447" y="131"/>
                </a:lnTo>
                <a:lnTo>
                  <a:pt x="468" y="111"/>
                </a:lnTo>
                <a:lnTo>
                  <a:pt x="490" y="94"/>
                </a:lnTo>
                <a:lnTo>
                  <a:pt x="511" y="79"/>
                </a:lnTo>
                <a:lnTo>
                  <a:pt x="532" y="67"/>
                </a:lnTo>
                <a:lnTo>
                  <a:pt x="554" y="57"/>
                </a:lnTo>
                <a:lnTo>
                  <a:pt x="575" y="50"/>
                </a:lnTo>
                <a:lnTo>
                  <a:pt x="596" y="47"/>
                </a:lnTo>
                <a:lnTo>
                  <a:pt x="615" y="47"/>
                </a:lnTo>
                <a:lnTo>
                  <a:pt x="607" y="42"/>
                </a:lnTo>
                <a:lnTo>
                  <a:pt x="600" y="39"/>
                </a:lnTo>
                <a:lnTo>
                  <a:pt x="592" y="35"/>
                </a:lnTo>
                <a:lnTo>
                  <a:pt x="584" y="32"/>
                </a:lnTo>
                <a:lnTo>
                  <a:pt x="544" y="17"/>
                </a:lnTo>
                <a:lnTo>
                  <a:pt x="502" y="7"/>
                </a:lnTo>
                <a:lnTo>
                  <a:pt x="461" y="1"/>
                </a:lnTo>
                <a:lnTo>
                  <a:pt x="419" y="0"/>
                </a:lnTo>
                <a:lnTo>
                  <a:pt x="379" y="2"/>
                </a:lnTo>
                <a:lnTo>
                  <a:pt x="339" y="8"/>
                </a:lnTo>
                <a:lnTo>
                  <a:pt x="298" y="18"/>
                </a:lnTo>
                <a:lnTo>
                  <a:pt x="260" y="31"/>
                </a:lnTo>
                <a:lnTo>
                  <a:pt x="223" y="48"/>
                </a:lnTo>
                <a:lnTo>
                  <a:pt x="189" y="69"/>
                </a:lnTo>
                <a:lnTo>
                  <a:pt x="157" y="93"/>
                </a:lnTo>
                <a:lnTo>
                  <a:pt x="126" y="120"/>
                </a:lnTo>
                <a:lnTo>
                  <a:pt x="98" y="151"/>
                </a:lnTo>
                <a:lnTo>
                  <a:pt x="73" y="183"/>
                </a:lnTo>
                <a:lnTo>
                  <a:pt x="51" y="219"/>
                </a:lnTo>
                <a:lnTo>
                  <a:pt x="32" y="258"/>
                </a:lnTo>
                <a:lnTo>
                  <a:pt x="17" y="298"/>
                </a:lnTo>
                <a:lnTo>
                  <a:pt x="7" y="340"/>
                </a:lnTo>
                <a:lnTo>
                  <a:pt x="1" y="381"/>
                </a:lnTo>
                <a:lnTo>
                  <a:pt x="0" y="423"/>
                </a:lnTo>
                <a:lnTo>
                  <a:pt x="1" y="463"/>
                </a:lnTo>
                <a:lnTo>
                  <a:pt x="8" y="503"/>
                </a:lnTo>
                <a:lnTo>
                  <a:pt x="17" y="542"/>
                </a:lnTo>
                <a:lnTo>
                  <a:pt x="31" y="580"/>
                </a:lnTo>
                <a:lnTo>
                  <a:pt x="48" y="617"/>
                </a:lnTo>
                <a:lnTo>
                  <a:pt x="69" y="652"/>
                </a:lnTo>
                <a:lnTo>
                  <a:pt x="93" y="685"/>
                </a:lnTo>
                <a:lnTo>
                  <a:pt x="120" y="716"/>
                </a:lnTo>
                <a:lnTo>
                  <a:pt x="151" y="744"/>
                </a:lnTo>
                <a:lnTo>
                  <a:pt x="184" y="769"/>
                </a:lnTo>
                <a:lnTo>
                  <a:pt x="220" y="791"/>
                </a:lnTo>
                <a:lnTo>
                  <a:pt x="259" y="81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8" name="Freeform 45"/>
          <p:cNvSpPr>
            <a:spLocks/>
          </p:cNvSpPr>
          <p:nvPr/>
        </p:nvSpPr>
        <p:spPr bwMode="auto">
          <a:xfrm rot="10800000">
            <a:off x="1955388" y="5260946"/>
            <a:ext cx="11850" cy="5726"/>
          </a:xfrm>
          <a:custGeom>
            <a:avLst/>
            <a:gdLst>
              <a:gd name="T0" fmla="*/ 0 w 26"/>
              <a:gd name="T1" fmla="*/ 6 h 13"/>
              <a:gd name="T2" fmla="*/ 3 w 26"/>
              <a:gd name="T3" fmla="*/ 11 h 13"/>
              <a:gd name="T4" fmla="*/ 10 w 26"/>
              <a:gd name="T5" fmla="*/ 11 h 13"/>
              <a:gd name="T6" fmla="*/ 16 w 26"/>
              <a:gd name="T7" fmla="*/ 13 h 13"/>
              <a:gd name="T8" fmla="*/ 19 w 26"/>
              <a:gd name="T9" fmla="*/ 11 h 13"/>
              <a:gd name="T10" fmla="*/ 25 w 26"/>
              <a:gd name="T11" fmla="*/ 10 h 13"/>
              <a:gd name="T12" fmla="*/ 26 w 26"/>
              <a:gd name="T13" fmla="*/ 8 h 13"/>
              <a:gd name="T14" fmla="*/ 24 w 26"/>
              <a:gd name="T15" fmla="*/ 7 h 13"/>
              <a:gd name="T16" fmla="*/ 18 w 26"/>
              <a:gd name="T17" fmla="*/ 2 h 13"/>
              <a:gd name="T18" fmla="*/ 11 w 26"/>
              <a:gd name="T19" fmla="*/ 3 h 13"/>
              <a:gd name="T20" fmla="*/ 12 w 26"/>
              <a:gd name="T21" fmla="*/ 0 h 13"/>
              <a:gd name="T22" fmla="*/ 3 w 26"/>
              <a:gd name="T23" fmla="*/ 3 h 13"/>
              <a:gd name="T24" fmla="*/ 3 w 26"/>
              <a:gd name="T25" fmla="*/ 3 h 13"/>
              <a:gd name="T26" fmla="*/ 0 w 26"/>
              <a:gd name="T27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" h="13">
                <a:moveTo>
                  <a:pt x="0" y="6"/>
                </a:moveTo>
                <a:lnTo>
                  <a:pt x="3" y="11"/>
                </a:lnTo>
                <a:lnTo>
                  <a:pt x="10" y="11"/>
                </a:lnTo>
                <a:lnTo>
                  <a:pt x="16" y="13"/>
                </a:lnTo>
                <a:lnTo>
                  <a:pt x="19" y="11"/>
                </a:lnTo>
                <a:lnTo>
                  <a:pt x="25" y="10"/>
                </a:lnTo>
                <a:lnTo>
                  <a:pt x="26" y="8"/>
                </a:lnTo>
                <a:lnTo>
                  <a:pt x="24" y="7"/>
                </a:lnTo>
                <a:lnTo>
                  <a:pt x="18" y="2"/>
                </a:lnTo>
                <a:lnTo>
                  <a:pt x="11" y="3"/>
                </a:lnTo>
                <a:lnTo>
                  <a:pt x="12" y="0"/>
                </a:lnTo>
                <a:lnTo>
                  <a:pt x="3" y="3"/>
                </a:lnTo>
                <a:lnTo>
                  <a:pt x="3" y="3"/>
                </a:lnTo>
                <a:lnTo>
                  <a:pt x="0" y="6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99" name="Freeform 46"/>
          <p:cNvSpPr>
            <a:spLocks/>
          </p:cNvSpPr>
          <p:nvPr/>
        </p:nvSpPr>
        <p:spPr bwMode="auto">
          <a:xfrm rot="10800000">
            <a:off x="1962680" y="5265036"/>
            <a:ext cx="2735" cy="1636"/>
          </a:xfrm>
          <a:custGeom>
            <a:avLst/>
            <a:gdLst>
              <a:gd name="T0" fmla="*/ 3 w 7"/>
              <a:gd name="T1" fmla="*/ 1 h 3"/>
              <a:gd name="T2" fmla="*/ 0 w 7"/>
              <a:gd name="T3" fmla="*/ 3 h 3"/>
              <a:gd name="T4" fmla="*/ 7 w 7"/>
              <a:gd name="T5" fmla="*/ 0 h 3"/>
              <a:gd name="T6" fmla="*/ 3 w 7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3">
                <a:moveTo>
                  <a:pt x="3" y="1"/>
                </a:moveTo>
                <a:lnTo>
                  <a:pt x="0" y="3"/>
                </a:lnTo>
                <a:lnTo>
                  <a:pt x="7" y="0"/>
                </a:lnTo>
                <a:lnTo>
                  <a:pt x="3" y="1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0" name="Freeform 47"/>
          <p:cNvSpPr>
            <a:spLocks/>
          </p:cNvSpPr>
          <p:nvPr/>
        </p:nvSpPr>
        <p:spPr bwMode="auto">
          <a:xfrm rot="10800000">
            <a:off x="1965415" y="5264218"/>
            <a:ext cx="1823" cy="818"/>
          </a:xfrm>
          <a:custGeom>
            <a:avLst/>
            <a:gdLst>
              <a:gd name="T0" fmla="*/ 3 w 3"/>
              <a:gd name="T1" fmla="*/ 0 h 2"/>
              <a:gd name="T2" fmla="*/ 0 w 3"/>
              <a:gd name="T3" fmla="*/ 2 h 2"/>
              <a:gd name="T4" fmla="*/ 3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lnTo>
                  <a:pt x="0" y="2"/>
                </a:lnTo>
                <a:lnTo>
                  <a:pt x="3" y="0"/>
                </a:lnTo>
                <a:lnTo>
                  <a:pt x="3" y="0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1" name="Freeform 48"/>
          <p:cNvSpPr>
            <a:spLocks/>
          </p:cNvSpPr>
          <p:nvPr/>
        </p:nvSpPr>
        <p:spPr bwMode="auto">
          <a:xfrm rot="10800000">
            <a:off x="1972707" y="5246223"/>
            <a:ext cx="12761" cy="4908"/>
          </a:xfrm>
          <a:custGeom>
            <a:avLst/>
            <a:gdLst>
              <a:gd name="T0" fmla="*/ 11 w 26"/>
              <a:gd name="T1" fmla="*/ 12 h 12"/>
              <a:gd name="T2" fmla="*/ 16 w 26"/>
              <a:gd name="T3" fmla="*/ 8 h 12"/>
              <a:gd name="T4" fmla="*/ 26 w 26"/>
              <a:gd name="T5" fmla="*/ 5 h 12"/>
              <a:gd name="T6" fmla="*/ 23 w 26"/>
              <a:gd name="T7" fmla="*/ 0 h 12"/>
              <a:gd name="T8" fmla="*/ 17 w 26"/>
              <a:gd name="T9" fmla="*/ 1 h 12"/>
              <a:gd name="T10" fmla="*/ 15 w 26"/>
              <a:gd name="T11" fmla="*/ 0 h 12"/>
              <a:gd name="T12" fmla="*/ 9 w 26"/>
              <a:gd name="T13" fmla="*/ 2 h 12"/>
              <a:gd name="T14" fmla="*/ 10 w 26"/>
              <a:gd name="T15" fmla="*/ 5 h 12"/>
              <a:gd name="T16" fmla="*/ 4 w 26"/>
              <a:gd name="T17" fmla="*/ 6 h 12"/>
              <a:gd name="T18" fmla="*/ 0 w 26"/>
              <a:gd name="T19" fmla="*/ 7 h 12"/>
              <a:gd name="T20" fmla="*/ 4 w 26"/>
              <a:gd name="T21" fmla="*/ 10 h 12"/>
              <a:gd name="T22" fmla="*/ 11 w 26"/>
              <a:gd name="T2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" h="12">
                <a:moveTo>
                  <a:pt x="11" y="12"/>
                </a:moveTo>
                <a:lnTo>
                  <a:pt x="16" y="8"/>
                </a:lnTo>
                <a:lnTo>
                  <a:pt x="26" y="5"/>
                </a:lnTo>
                <a:lnTo>
                  <a:pt x="23" y="0"/>
                </a:lnTo>
                <a:lnTo>
                  <a:pt x="17" y="1"/>
                </a:lnTo>
                <a:lnTo>
                  <a:pt x="15" y="0"/>
                </a:lnTo>
                <a:lnTo>
                  <a:pt x="9" y="2"/>
                </a:lnTo>
                <a:lnTo>
                  <a:pt x="10" y="5"/>
                </a:lnTo>
                <a:lnTo>
                  <a:pt x="4" y="6"/>
                </a:lnTo>
                <a:lnTo>
                  <a:pt x="0" y="7"/>
                </a:lnTo>
                <a:lnTo>
                  <a:pt x="4" y="10"/>
                </a:lnTo>
                <a:lnTo>
                  <a:pt x="11" y="1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2" name="Freeform 49"/>
          <p:cNvSpPr>
            <a:spLocks/>
          </p:cNvSpPr>
          <p:nvPr/>
        </p:nvSpPr>
        <p:spPr bwMode="auto">
          <a:xfrm rot="10800000">
            <a:off x="1962680" y="5240496"/>
            <a:ext cx="20053" cy="11452"/>
          </a:xfrm>
          <a:custGeom>
            <a:avLst/>
            <a:gdLst>
              <a:gd name="T0" fmla="*/ 18 w 44"/>
              <a:gd name="T1" fmla="*/ 15 h 27"/>
              <a:gd name="T2" fmla="*/ 17 w 44"/>
              <a:gd name="T3" fmla="*/ 15 h 27"/>
              <a:gd name="T4" fmla="*/ 13 w 44"/>
              <a:gd name="T5" fmla="*/ 16 h 27"/>
              <a:gd name="T6" fmla="*/ 11 w 44"/>
              <a:gd name="T7" fmla="*/ 16 h 27"/>
              <a:gd name="T8" fmla="*/ 11 w 44"/>
              <a:gd name="T9" fmla="*/ 18 h 27"/>
              <a:gd name="T10" fmla="*/ 7 w 44"/>
              <a:gd name="T11" fmla="*/ 18 h 27"/>
              <a:gd name="T12" fmla="*/ 5 w 44"/>
              <a:gd name="T13" fmla="*/ 19 h 27"/>
              <a:gd name="T14" fmla="*/ 2 w 44"/>
              <a:gd name="T15" fmla="*/ 20 h 27"/>
              <a:gd name="T16" fmla="*/ 0 w 44"/>
              <a:gd name="T17" fmla="*/ 21 h 27"/>
              <a:gd name="T18" fmla="*/ 5 w 44"/>
              <a:gd name="T19" fmla="*/ 23 h 27"/>
              <a:gd name="T20" fmla="*/ 10 w 44"/>
              <a:gd name="T21" fmla="*/ 23 h 27"/>
              <a:gd name="T22" fmla="*/ 13 w 44"/>
              <a:gd name="T23" fmla="*/ 25 h 27"/>
              <a:gd name="T24" fmla="*/ 19 w 44"/>
              <a:gd name="T25" fmla="*/ 27 h 27"/>
              <a:gd name="T26" fmla="*/ 21 w 44"/>
              <a:gd name="T27" fmla="*/ 27 h 27"/>
              <a:gd name="T28" fmla="*/ 25 w 44"/>
              <a:gd name="T29" fmla="*/ 25 h 27"/>
              <a:gd name="T30" fmla="*/ 27 w 44"/>
              <a:gd name="T31" fmla="*/ 24 h 27"/>
              <a:gd name="T32" fmla="*/ 27 w 44"/>
              <a:gd name="T33" fmla="*/ 20 h 27"/>
              <a:gd name="T34" fmla="*/ 30 w 44"/>
              <a:gd name="T35" fmla="*/ 16 h 27"/>
              <a:gd name="T36" fmla="*/ 33 w 44"/>
              <a:gd name="T37" fmla="*/ 9 h 27"/>
              <a:gd name="T38" fmla="*/ 36 w 44"/>
              <a:gd name="T39" fmla="*/ 9 h 27"/>
              <a:gd name="T40" fmla="*/ 42 w 44"/>
              <a:gd name="T41" fmla="*/ 8 h 27"/>
              <a:gd name="T42" fmla="*/ 41 w 44"/>
              <a:gd name="T43" fmla="*/ 4 h 27"/>
              <a:gd name="T44" fmla="*/ 44 w 44"/>
              <a:gd name="T45" fmla="*/ 2 h 27"/>
              <a:gd name="T46" fmla="*/ 41 w 44"/>
              <a:gd name="T47" fmla="*/ 1 h 27"/>
              <a:gd name="T48" fmla="*/ 38 w 44"/>
              <a:gd name="T49" fmla="*/ 0 h 27"/>
              <a:gd name="T50" fmla="*/ 34 w 44"/>
              <a:gd name="T51" fmla="*/ 1 h 27"/>
              <a:gd name="T52" fmla="*/ 30 w 44"/>
              <a:gd name="T53" fmla="*/ 3 h 27"/>
              <a:gd name="T54" fmla="*/ 28 w 44"/>
              <a:gd name="T55" fmla="*/ 5 h 27"/>
              <a:gd name="T56" fmla="*/ 26 w 44"/>
              <a:gd name="T57" fmla="*/ 9 h 27"/>
              <a:gd name="T58" fmla="*/ 23 w 44"/>
              <a:gd name="T59" fmla="*/ 13 h 27"/>
              <a:gd name="T60" fmla="*/ 20 w 44"/>
              <a:gd name="T61" fmla="*/ 16 h 27"/>
              <a:gd name="T62" fmla="*/ 18 w 44"/>
              <a:gd name="T63" fmla="*/ 1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27">
                <a:moveTo>
                  <a:pt x="18" y="15"/>
                </a:moveTo>
                <a:lnTo>
                  <a:pt x="17" y="15"/>
                </a:lnTo>
                <a:lnTo>
                  <a:pt x="13" y="16"/>
                </a:lnTo>
                <a:lnTo>
                  <a:pt x="11" y="16"/>
                </a:lnTo>
                <a:lnTo>
                  <a:pt x="11" y="18"/>
                </a:lnTo>
                <a:lnTo>
                  <a:pt x="7" y="18"/>
                </a:lnTo>
                <a:lnTo>
                  <a:pt x="5" y="19"/>
                </a:lnTo>
                <a:lnTo>
                  <a:pt x="2" y="20"/>
                </a:lnTo>
                <a:lnTo>
                  <a:pt x="0" y="21"/>
                </a:lnTo>
                <a:lnTo>
                  <a:pt x="5" y="23"/>
                </a:lnTo>
                <a:lnTo>
                  <a:pt x="10" y="23"/>
                </a:lnTo>
                <a:lnTo>
                  <a:pt x="13" y="25"/>
                </a:lnTo>
                <a:lnTo>
                  <a:pt x="19" y="27"/>
                </a:lnTo>
                <a:lnTo>
                  <a:pt x="21" y="27"/>
                </a:lnTo>
                <a:lnTo>
                  <a:pt x="25" y="25"/>
                </a:lnTo>
                <a:lnTo>
                  <a:pt x="27" y="24"/>
                </a:lnTo>
                <a:lnTo>
                  <a:pt x="27" y="20"/>
                </a:lnTo>
                <a:lnTo>
                  <a:pt x="30" y="16"/>
                </a:lnTo>
                <a:lnTo>
                  <a:pt x="33" y="9"/>
                </a:lnTo>
                <a:lnTo>
                  <a:pt x="36" y="9"/>
                </a:lnTo>
                <a:lnTo>
                  <a:pt x="42" y="8"/>
                </a:lnTo>
                <a:lnTo>
                  <a:pt x="41" y="4"/>
                </a:lnTo>
                <a:lnTo>
                  <a:pt x="44" y="2"/>
                </a:lnTo>
                <a:lnTo>
                  <a:pt x="41" y="1"/>
                </a:lnTo>
                <a:lnTo>
                  <a:pt x="38" y="0"/>
                </a:lnTo>
                <a:lnTo>
                  <a:pt x="34" y="1"/>
                </a:lnTo>
                <a:lnTo>
                  <a:pt x="30" y="3"/>
                </a:lnTo>
                <a:lnTo>
                  <a:pt x="28" y="5"/>
                </a:lnTo>
                <a:lnTo>
                  <a:pt x="26" y="9"/>
                </a:lnTo>
                <a:lnTo>
                  <a:pt x="23" y="13"/>
                </a:lnTo>
                <a:lnTo>
                  <a:pt x="20" y="16"/>
                </a:lnTo>
                <a:lnTo>
                  <a:pt x="18" y="15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3" name="Freeform 50"/>
          <p:cNvSpPr>
            <a:spLocks/>
          </p:cNvSpPr>
          <p:nvPr/>
        </p:nvSpPr>
        <p:spPr bwMode="auto">
          <a:xfrm rot="10800000">
            <a:off x="1998228" y="5088355"/>
            <a:ext cx="912" cy="818"/>
          </a:xfrm>
          <a:custGeom>
            <a:avLst/>
            <a:gdLst>
              <a:gd name="T0" fmla="*/ 0 w 2"/>
              <a:gd name="T1" fmla="*/ 3 h 3"/>
              <a:gd name="T2" fmla="*/ 2 w 2"/>
              <a:gd name="T3" fmla="*/ 0 h 3"/>
              <a:gd name="T4" fmla="*/ 0 w 2"/>
              <a:gd name="T5" fmla="*/ 0 h 3"/>
              <a:gd name="T6" fmla="*/ 0 w 2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3">
                <a:moveTo>
                  <a:pt x="0" y="3"/>
                </a:moveTo>
                <a:lnTo>
                  <a:pt x="2" y="0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4" name="Freeform 51"/>
          <p:cNvSpPr>
            <a:spLocks/>
          </p:cNvSpPr>
          <p:nvPr/>
        </p:nvSpPr>
        <p:spPr bwMode="auto">
          <a:xfrm rot="10800000">
            <a:off x="1999141" y="5061361"/>
            <a:ext cx="27345" cy="26993"/>
          </a:xfrm>
          <a:custGeom>
            <a:avLst/>
            <a:gdLst>
              <a:gd name="T0" fmla="*/ 53 w 59"/>
              <a:gd name="T1" fmla="*/ 4 h 65"/>
              <a:gd name="T2" fmla="*/ 49 w 59"/>
              <a:gd name="T3" fmla="*/ 8 h 65"/>
              <a:gd name="T4" fmla="*/ 42 w 59"/>
              <a:gd name="T5" fmla="*/ 9 h 65"/>
              <a:gd name="T6" fmla="*/ 37 w 59"/>
              <a:gd name="T7" fmla="*/ 10 h 65"/>
              <a:gd name="T8" fmla="*/ 33 w 59"/>
              <a:gd name="T9" fmla="*/ 10 h 65"/>
              <a:gd name="T10" fmla="*/ 33 w 59"/>
              <a:gd name="T11" fmla="*/ 10 h 65"/>
              <a:gd name="T12" fmla="*/ 31 w 59"/>
              <a:gd name="T13" fmla="*/ 10 h 65"/>
              <a:gd name="T14" fmla="*/ 26 w 59"/>
              <a:gd name="T15" fmla="*/ 18 h 65"/>
              <a:gd name="T16" fmla="*/ 25 w 59"/>
              <a:gd name="T17" fmla="*/ 20 h 65"/>
              <a:gd name="T18" fmla="*/ 25 w 59"/>
              <a:gd name="T19" fmla="*/ 20 h 65"/>
              <a:gd name="T20" fmla="*/ 24 w 59"/>
              <a:gd name="T21" fmla="*/ 24 h 65"/>
              <a:gd name="T22" fmla="*/ 22 w 59"/>
              <a:gd name="T23" fmla="*/ 32 h 65"/>
              <a:gd name="T24" fmla="*/ 19 w 59"/>
              <a:gd name="T25" fmla="*/ 33 h 65"/>
              <a:gd name="T26" fmla="*/ 14 w 59"/>
              <a:gd name="T27" fmla="*/ 36 h 65"/>
              <a:gd name="T28" fmla="*/ 9 w 59"/>
              <a:gd name="T29" fmla="*/ 39 h 65"/>
              <a:gd name="T30" fmla="*/ 4 w 59"/>
              <a:gd name="T31" fmla="*/ 44 h 65"/>
              <a:gd name="T32" fmla="*/ 3 w 59"/>
              <a:gd name="T33" fmla="*/ 53 h 65"/>
              <a:gd name="T34" fmla="*/ 0 w 59"/>
              <a:gd name="T35" fmla="*/ 57 h 65"/>
              <a:gd name="T36" fmla="*/ 2 w 59"/>
              <a:gd name="T37" fmla="*/ 63 h 65"/>
              <a:gd name="T38" fmla="*/ 7 w 59"/>
              <a:gd name="T39" fmla="*/ 65 h 65"/>
              <a:gd name="T40" fmla="*/ 12 w 59"/>
              <a:gd name="T41" fmla="*/ 64 h 65"/>
              <a:gd name="T42" fmla="*/ 21 w 59"/>
              <a:gd name="T43" fmla="*/ 54 h 65"/>
              <a:gd name="T44" fmla="*/ 25 w 59"/>
              <a:gd name="T45" fmla="*/ 50 h 65"/>
              <a:gd name="T46" fmla="*/ 27 w 59"/>
              <a:gd name="T47" fmla="*/ 46 h 65"/>
              <a:gd name="T48" fmla="*/ 32 w 59"/>
              <a:gd name="T49" fmla="*/ 40 h 65"/>
              <a:gd name="T50" fmla="*/ 35 w 59"/>
              <a:gd name="T51" fmla="*/ 38 h 65"/>
              <a:gd name="T52" fmla="*/ 40 w 59"/>
              <a:gd name="T53" fmla="*/ 33 h 65"/>
              <a:gd name="T54" fmla="*/ 44 w 59"/>
              <a:gd name="T55" fmla="*/ 28 h 65"/>
              <a:gd name="T56" fmla="*/ 46 w 59"/>
              <a:gd name="T57" fmla="*/ 20 h 65"/>
              <a:gd name="T58" fmla="*/ 53 w 59"/>
              <a:gd name="T59" fmla="*/ 14 h 65"/>
              <a:gd name="T60" fmla="*/ 57 w 59"/>
              <a:gd name="T61" fmla="*/ 14 h 65"/>
              <a:gd name="T62" fmla="*/ 59 w 59"/>
              <a:gd name="T63" fmla="*/ 0 h 65"/>
              <a:gd name="T64" fmla="*/ 57 w 59"/>
              <a:gd name="T65" fmla="*/ 1 h 65"/>
              <a:gd name="T66" fmla="*/ 53 w 59"/>
              <a:gd name="T67" fmla="*/ 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65">
                <a:moveTo>
                  <a:pt x="53" y="4"/>
                </a:moveTo>
                <a:lnTo>
                  <a:pt x="49" y="8"/>
                </a:lnTo>
                <a:lnTo>
                  <a:pt x="42" y="9"/>
                </a:lnTo>
                <a:lnTo>
                  <a:pt x="37" y="10"/>
                </a:lnTo>
                <a:lnTo>
                  <a:pt x="33" y="10"/>
                </a:lnTo>
                <a:lnTo>
                  <a:pt x="33" y="10"/>
                </a:lnTo>
                <a:lnTo>
                  <a:pt x="31" y="10"/>
                </a:lnTo>
                <a:lnTo>
                  <a:pt x="26" y="18"/>
                </a:lnTo>
                <a:lnTo>
                  <a:pt x="25" y="20"/>
                </a:lnTo>
                <a:lnTo>
                  <a:pt x="25" y="20"/>
                </a:lnTo>
                <a:lnTo>
                  <a:pt x="24" y="24"/>
                </a:lnTo>
                <a:lnTo>
                  <a:pt x="22" y="32"/>
                </a:lnTo>
                <a:lnTo>
                  <a:pt x="19" y="33"/>
                </a:lnTo>
                <a:lnTo>
                  <a:pt x="14" y="36"/>
                </a:lnTo>
                <a:lnTo>
                  <a:pt x="9" y="39"/>
                </a:lnTo>
                <a:lnTo>
                  <a:pt x="4" y="44"/>
                </a:lnTo>
                <a:lnTo>
                  <a:pt x="3" y="53"/>
                </a:lnTo>
                <a:lnTo>
                  <a:pt x="0" y="57"/>
                </a:lnTo>
                <a:lnTo>
                  <a:pt x="2" y="63"/>
                </a:lnTo>
                <a:lnTo>
                  <a:pt x="7" y="65"/>
                </a:lnTo>
                <a:lnTo>
                  <a:pt x="12" y="64"/>
                </a:lnTo>
                <a:lnTo>
                  <a:pt x="21" y="54"/>
                </a:lnTo>
                <a:lnTo>
                  <a:pt x="25" y="50"/>
                </a:lnTo>
                <a:lnTo>
                  <a:pt x="27" y="46"/>
                </a:lnTo>
                <a:lnTo>
                  <a:pt x="32" y="40"/>
                </a:lnTo>
                <a:lnTo>
                  <a:pt x="35" y="38"/>
                </a:lnTo>
                <a:lnTo>
                  <a:pt x="40" y="33"/>
                </a:lnTo>
                <a:lnTo>
                  <a:pt x="44" y="28"/>
                </a:lnTo>
                <a:lnTo>
                  <a:pt x="46" y="20"/>
                </a:lnTo>
                <a:lnTo>
                  <a:pt x="53" y="14"/>
                </a:lnTo>
                <a:lnTo>
                  <a:pt x="57" y="14"/>
                </a:lnTo>
                <a:lnTo>
                  <a:pt x="59" y="0"/>
                </a:lnTo>
                <a:lnTo>
                  <a:pt x="57" y="1"/>
                </a:lnTo>
                <a:lnTo>
                  <a:pt x="53" y="4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5" name="Rectangle 54"/>
          <p:cNvSpPr>
            <a:spLocks noChangeArrowheads="1"/>
          </p:cNvSpPr>
          <p:nvPr/>
        </p:nvSpPr>
        <p:spPr bwMode="auto">
          <a:xfrm rot="10800000">
            <a:off x="2123729" y="4849502"/>
            <a:ext cx="912" cy="818"/>
          </a:xfrm>
          <a:prstGeom prst="rect">
            <a:avLst/>
          </a:pr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6" name="Freeform 55"/>
          <p:cNvSpPr>
            <a:spLocks/>
          </p:cNvSpPr>
          <p:nvPr/>
        </p:nvSpPr>
        <p:spPr bwMode="auto">
          <a:xfrm rot="10800000">
            <a:off x="2124640" y="4839687"/>
            <a:ext cx="11850" cy="21267"/>
          </a:xfrm>
          <a:custGeom>
            <a:avLst/>
            <a:gdLst>
              <a:gd name="T0" fmla="*/ 5 w 24"/>
              <a:gd name="T1" fmla="*/ 48 h 52"/>
              <a:gd name="T2" fmla="*/ 14 w 24"/>
              <a:gd name="T3" fmla="*/ 45 h 52"/>
              <a:gd name="T4" fmla="*/ 24 w 24"/>
              <a:gd name="T5" fmla="*/ 27 h 52"/>
              <a:gd name="T6" fmla="*/ 23 w 24"/>
              <a:gd name="T7" fmla="*/ 25 h 52"/>
              <a:gd name="T8" fmla="*/ 21 w 24"/>
              <a:gd name="T9" fmla="*/ 20 h 52"/>
              <a:gd name="T10" fmla="*/ 18 w 24"/>
              <a:gd name="T11" fmla="*/ 15 h 52"/>
              <a:gd name="T12" fmla="*/ 17 w 24"/>
              <a:gd name="T13" fmla="*/ 10 h 52"/>
              <a:gd name="T14" fmla="*/ 15 w 24"/>
              <a:gd name="T15" fmla="*/ 6 h 52"/>
              <a:gd name="T16" fmla="*/ 13 w 24"/>
              <a:gd name="T17" fmla="*/ 4 h 52"/>
              <a:gd name="T18" fmla="*/ 11 w 24"/>
              <a:gd name="T19" fmla="*/ 2 h 52"/>
              <a:gd name="T20" fmla="*/ 9 w 24"/>
              <a:gd name="T21" fmla="*/ 1 h 52"/>
              <a:gd name="T22" fmla="*/ 7 w 24"/>
              <a:gd name="T23" fmla="*/ 0 h 52"/>
              <a:gd name="T24" fmla="*/ 5 w 24"/>
              <a:gd name="T25" fmla="*/ 12 h 52"/>
              <a:gd name="T26" fmla="*/ 2 w 24"/>
              <a:gd name="T27" fmla="*/ 25 h 52"/>
              <a:gd name="T28" fmla="*/ 1 w 24"/>
              <a:gd name="T29" fmla="*/ 39 h 52"/>
              <a:gd name="T30" fmla="*/ 0 w 24"/>
              <a:gd name="T31" fmla="*/ 52 h 52"/>
              <a:gd name="T32" fmla="*/ 1 w 24"/>
              <a:gd name="T33" fmla="*/ 52 h 52"/>
              <a:gd name="T34" fmla="*/ 5 w 24"/>
              <a:gd name="T35" fmla="*/ 4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" h="52">
                <a:moveTo>
                  <a:pt x="5" y="48"/>
                </a:moveTo>
                <a:lnTo>
                  <a:pt x="14" y="45"/>
                </a:lnTo>
                <a:lnTo>
                  <a:pt x="24" y="27"/>
                </a:lnTo>
                <a:lnTo>
                  <a:pt x="23" y="25"/>
                </a:lnTo>
                <a:lnTo>
                  <a:pt x="21" y="20"/>
                </a:lnTo>
                <a:lnTo>
                  <a:pt x="18" y="15"/>
                </a:lnTo>
                <a:lnTo>
                  <a:pt x="17" y="10"/>
                </a:lnTo>
                <a:lnTo>
                  <a:pt x="15" y="6"/>
                </a:lnTo>
                <a:lnTo>
                  <a:pt x="13" y="4"/>
                </a:lnTo>
                <a:lnTo>
                  <a:pt x="11" y="2"/>
                </a:lnTo>
                <a:lnTo>
                  <a:pt x="9" y="1"/>
                </a:lnTo>
                <a:lnTo>
                  <a:pt x="7" y="0"/>
                </a:lnTo>
                <a:lnTo>
                  <a:pt x="5" y="12"/>
                </a:lnTo>
                <a:lnTo>
                  <a:pt x="2" y="25"/>
                </a:lnTo>
                <a:lnTo>
                  <a:pt x="1" y="39"/>
                </a:lnTo>
                <a:lnTo>
                  <a:pt x="0" y="52"/>
                </a:lnTo>
                <a:lnTo>
                  <a:pt x="1" y="52"/>
                </a:lnTo>
                <a:lnTo>
                  <a:pt x="5" y="48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7" name="Freeform 56"/>
          <p:cNvSpPr>
            <a:spLocks/>
          </p:cNvSpPr>
          <p:nvPr/>
        </p:nvSpPr>
        <p:spPr bwMode="auto">
          <a:xfrm rot="10800000">
            <a:off x="1984556" y="5081810"/>
            <a:ext cx="3646" cy="3272"/>
          </a:xfrm>
          <a:custGeom>
            <a:avLst/>
            <a:gdLst>
              <a:gd name="T0" fmla="*/ 0 w 8"/>
              <a:gd name="T1" fmla="*/ 2 h 6"/>
              <a:gd name="T2" fmla="*/ 0 w 8"/>
              <a:gd name="T3" fmla="*/ 2 h 6"/>
              <a:gd name="T4" fmla="*/ 2 w 8"/>
              <a:gd name="T5" fmla="*/ 4 h 6"/>
              <a:gd name="T6" fmla="*/ 7 w 8"/>
              <a:gd name="T7" fmla="*/ 6 h 6"/>
              <a:gd name="T8" fmla="*/ 7 w 8"/>
              <a:gd name="T9" fmla="*/ 4 h 6"/>
              <a:gd name="T10" fmla="*/ 7 w 8"/>
              <a:gd name="T11" fmla="*/ 3 h 6"/>
              <a:gd name="T12" fmla="*/ 7 w 8"/>
              <a:gd name="T13" fmla="*/ 1 h 6"/>
              <a:gd name="T14" fmla="*/ 8 w 8"/>
              <a:gd name="T15" fmla="*/ 0 h 6"/>
              <a:gd name="T16" fmla="*/ 7 w 8"/>
              <a:gd name="T17" fmla="*/ 0 h 6"/>
              <a:gd name="T18" fmla="*/ 0 w 8"/>
              <a:gd name="T19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6">
                <a:moveTo>
                  <a:pt x="0" y="2"/>
                </a:moveTo>
                <a:lnTo>
                  <a:pt x="0" y="2"/>
                </a:lnTo>
                <a:lnTo>
                  <a:pt x="2" y="4"/>
                </a:lnTo>
                <a:lnTo>
                  <a:pt x="7" y="6"/>
                </a:lnTo>
                <a:lnTo>
                  <a:pt x="7" y="4"/>
                </a:lnTo>
                <a:lnTo>
                  <a:pt x="7" y="3"/>
                </a:lnTo>
                <a:lnTo>
                  <a:pt x="7" y="1"/>
                </a:lnTo>
                <a:lnTo>
                  <a:pt x="8" y="0"/>
                </a:lnTo>
                <a:lnTo>
                  <a:pt x="7" y="0"/>
                </a:lnTo>
                <a:lnTo>
                  <a:pt x="0" y="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8" name="Freeform 61"/>
          <p:cNvSpPr>
            <a:spLocks/>
          </p:cNvSpPr>
          <p:nvPr/>
        </p:nvSpPr>
        <p:spPr bwMode="auto">
          <a:xfrm rot="10800000">
            <a:off x="1785847" y="4972202"/>
            <a:ext cx="182302" cy="279746"/>
          </a:xfrm>
          <a:custGeom>
            <a:avLst/>
            <a:gdLst>
              <a:gd name="T0" fmla="*/ 387 w 399"/>
              <a:gd name="T1" fmla="*/ 127 h 684"/>
              <a:gd name="T2" fmla="*/ 374 w 399"/>
              <a:gd name="T3" fmla="*/ 261 h 684"/>
              <a:gd name="T4" fmla="*/ 323 w 399"/>
              <a:gd name="T5" fmla="*/ 415 h 684"/>
              <a:gd name="T6" fmla="*/ 289 w 399"/>
              <a:gd name="T7" fmla="*/ 486 h 684"/>
              <a:gd name="T8" fmla="*/ 251 w 399"/>
              <a:gd name="T9" fmla="*/ 547 h 684"/>
              <a:gd name="T10" fmla="*/ 209 w 399"/>
              <a:gd name="T11" fmla="*/ 598 h 684"/>
              <a:gd name="T12" fmla="*/ 169 w 399"/>
              <a:gd name="T13" fmla="*/ 637 h 684"/>
              <a:gd name="T14" fmla="*/ 128 w 399"/>
              <a:gd name="T15" fmla="*/ 662 h 684"/>
              <a:gd name="T16" fmla="*/ 99 w 399"/>
              <a:gd name="T17" fmla="*/ 671 h 684"/>
              <a:gd name="T18" fmla="*/ 77 w 399"/>
              <a:gd name="T19" fmla="*/ 671 h 684"/>
              <a:gd name="T20" fmla="*/ 58 w 399"/>
              <a:gd name="T21" fmla="*/ 664 h 684"/>
              <a:gd name="T22" fmla="*/ 12 w 399"/>
              <a:gd name="T23" fmla="*/ 568 h 684"/>
              <a:gd name="T24" fmla="*/ 31 w 399"/>
              <a:gd name="T25" fmla="*/ 399 h 684"/>
              <a:gd name="T26" fmla="*/ 87 w 399"/>
              <a:gd name="T27" fmla="*/ 244 h 684"/>
              <a:gd name="T28" fmla="*/ 123 w 399"/>
              <a:gd name="T29" fmla="*/ 177 h 684"/>
              <a:gd name="T30" fmla="*/ 162 w 399"/>
              <a:gd name="T31" fmla="*/ 119 h 684"/>
              <a:gd name="T32" fmla="*/ 204 w 399"/>
              <a:gd name="T33" fmla="*/ 72 h 684"/>
              <a:gd name="T34" fmla="*/ 245 w 399"/>
              <a:gd name="T35" fmla="*/ 36 h 684"/>
              <a:gd name="T36" fmla="*/ 285 w 399"/>
              <a:gd name="T37" fmla="*/ 17 h 684"/>
              <a:gd name="T38" fmla="*/ 308 w 399"/>
              <a:gd name="T39" fmla="*/ 12 h 684"/>
              <a:gd name="T40" fmla="*/ 329 w 399"/>
              <a:gd name="T41" fmla="*/ 15 h 684"/>
              <a:gd name="T42" fmla="*/ 345 w 399"/>
              <a:gd name="T43" fmla="*/ 24 h 684"/>
              <a:gd name="T44" fmla="*/ 359 w 399"/>
              <a:gd name="T45" fmla="*/ 36 h 684"/>
              <a:gd name="T46" fmla="*/ 357 w 399"/>
              <a:gd name="T47" fmla="*/ 17 h 684"/>
              <a:gd name="T48" fmla="*/ 341 w 399"/>
              <a:gd name="T49" fmla="*/ 5 h 684"/>
              <a:gd name="T50" fmla="*/ 316 w 399"/>
              <a:gd name="T51" fmla="*/ 0 h 684"/>
              <a:gd name="T52" fmla="*/ 290 w 399"/>
              <a:gd name="T53" fmla="*/ 2 h 684"/>
              <a:gd name="T54" fmla="*/ 253 w 399"/>
              <a:gd name="T55" fmla="*/ 17 h 684"/>
              <a:gd name="T56" fmla="*/ 210 w 399"/>
              <a:gd name="T57" fmla="*/ 48 h 684"/>
              <a:gd name="T58" fmla="*/ 168 w 399"/>
              <a:gd name="T59" fmla="*/ 93 h 684"/>
              <a:gd name="T60" fmla="*/ 126 w 399"/>
              <a:gd name="T61" fmla="*/ 149 h 684"/>
              <a:gd name="T62" fmla="*/ 87 w 399"/>
              <a:gd name="T63" fmla="*/ 215 h 684"/>
              <a:gd name="T64" fmla="*/ 37 w 399"/>
              <a:gd name="T65" fmla="*/ 333 h 684"/>
              <a:gd name="T66" fmla="*/ 0 w 399"/>
              <a:gd name="T67" fmla="*/ 523 h 684"/>
              <a:gd name="T68" fmla="*/ 27 w 399"/>
              <a:gd name="T69" fmla="*/ 652 h 684"/>
              <a:gd name="T70" fmla="*/ 66 w 399"/>
              <a:gd name="T71" fmla="*/ 682 h 684"/>
              <a:gd name="T72" fmla="*/ 91 w 399"/>
              <a:gd name="T73" fmla="*/ 684 h 684"/>
              <a:gd name="T74" fmla="*/ 118 w 399"/>
              <a:gd name="T75" fmla="*/ 679 h 684"/>
              <a:gd name="T76" fmla="*/ 160 w 399"/>
              <a:gd name="T77" fmla="*/ 659 h 684"/>
              <a:gd name="T78" fmla="*/ 204 w 399"/>
              <a:gd name="T79" fmla="*/ 623 h 684"/>
              <a:gd name="T80" fmla="*/ 246 w 399"/>
              <a:gd name="T81" fmla="*/ 575 h 684"/>
              <a:gd name="T82" fmla="*/ 287 w 399"/>
              <a:gd name="T83" fmla="*/ 515 h 684"/>
              <a:gd name="T84" fmla="*/ 323 w 399"/>
              <a:gd name="T85" fmla="*/ 445 h 684"/>
              <a:gd name="T86" fmla="*/ 374 w 399"/>
              <a:gd name="T87" fmla="*/ 313 h 684"/>
              <a:gd name="T88" fmla="*/ 399 w 399"/>
              <a:gd name="T89" fmla="*/ 165 h 684"/>
              <a:gd name="T90" fmla="*/ 384 w 399"/>
              <a:gd name="T91" fmla="*/ 55 h 6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9" h="684">
                <a:moveTo>
                  <a:pt x="374" y="62"/>
                </a:moveTo>
                <a:lnTo>
                  <a:pt x="383" y="92"/>
                </a:lnTo>
                <a:lnTo>
                  <a:pt x="387" y="127"/>
                </a:lnTo>
                <a:lnTo>
                  <a:pt x="387" y="169"/>
                </a:lnTo>
                <a:lnTo>
                  <a:pt x="383" y="213"/>
                </a:lnTo>
                <a:lnTo>
                  <a:pt x="374" y="261"/>
                </a:lnTo>
                <a:lnTo>
                  <a:pt x="361" y="311"/>
                </a:lnTo>
                <a:lnTo>
                  <a:pt x="344" y="362"/>
                </a:lnTo>
                <a:lnTo>
                  <a:pt x="323" y="415"/>
                </a:lnTo>
                <a:lnTo>
                  <a:pt x="312" y="440"/>
                </a:lnTo>
                <a:lnTo>
                  <a:pt x="300" y="463"/>
                </a:lnTo>
                <a:lnTo>
                  <a:pt x="289" y="486"/>
                </a:lnTo>
                <a:lnTo>
                  <a:pt x="276" y="507"/>
                </a:lnTo>
                <a:lnTo>
                  <a:pt x="263" y="527"/>
                </a:lnTo>
                <a:lnTo>
                  <a:pt x="251" y="547"/>
                </a:lnTo>
                <a:lnTo>
                  <a:pt x="237" y="565"/>
                </a:lnTo>
                <a:lnTo>
                  <a:pt x="223" y="583"/>
                </a:lnTo>
                <a:lnTo>
                  <a:pt x="209" y="598"/>
                </a:lnTo>
                <a:lnTo>
                  <a:pt x="196" y="613"/>
                </a:lnTo>
                <a:lnTo>
                  <a:pt x="182" y="625"/>
                </a:lnTo>
                <a:lnTo>
                  <a:pt x="169" y="637"/>
                </a:lnTo>
                <a:lnTo>
                  <a:pt x="155" y="647"/>
                </a:lnTo>
                <a:lnTo>
                  <a:pt x="141" y="656"/>
                </a:lnTo>
                <a:lnTo>
                  <a:pt x="128" y="662"/>
                </a:lnTo>
                <a:lnTo>
                  <a:pt x="115" y="668"/>
                </a:lnTo>
                <a:lnTo>
                  <a:pt x="107" y="670"/>
                </a:lnTo>
                <a:lnTo>
                  <a:pt x="99" y="671"/>
                </a:lnTo>
                <a:lnTo>
                  <a:pt x="92" y="672"/>
                </a:lnTo>
                <a:lnTo>
                  <a:pt x="84" y="672"/>
                </a:lnTo>
                <a:lnTo>
                  <a:pt x="77" y="671"/>
                </a:lnTo>
                <a:lnTo>
                  <a:pt x="70" y="670"/>
                </a:lnTo>
                <a:lnTo>
                  <a:pt x="64" y="668"/>
                </a:lnTo>
                <a:lnTo>
                  <a:pt x="58" y="664"/>
                </a:lnTo>
                <a:lnTo>
                  <a:pt x="37" y="642"/>
                </a:lnTo>
                <a:lnTo>
                  <a:pt x="20" y="610"/>
                </a:lnTo>
                <a:lnTo>
                  <a:pt x="12" y="568"/>
                </a:lnTo>
                <a:lnTo>
                  <a:pt x="12" y="517"/>
                </a:lnTo>
                <a:lnTo>
                  <a:pt x="18" y="460"/>
                </a:lnTo>
                <a:lnTo>
                  <a:pt x="31" y="399"/>
                </a:lnTo>
                <a:lnTo>
                  <a:pt x="49" y="335"/>
                </a:lnTo>
                <a:lnTo>
                  <a:pt x="76" y="268"/>
                </a:lnTo>
                <a:lnTo>
                  <a:pt x="87" y="244"/>
                </a:lnTo>
                <a:lnTo>
                  <a:pt x="99" y="221"/>
                </a:lnTo>
                <a:lnTo>
                  <a:pt x="110" y="199"/>
                </a:lnTo>
                <a:lnTo>
                  <a:pt x="123" y="177"/>
                </a:lnTo>
                <a:lnTo>
                  <a:pt x="136" y="156"/>
                </a:lnTo>
                <a:lnTo>
                  <a:pt x="149" y="137"/>
                </a:lnTo>
                <a:lnTo>
                  <a:pt x="162" y="119"/>
                </a:lnTo>
                <a:lnTo>
                  <a:pt x="176" y="102"/>
                </a:lnTo>
                <a:lnTo>
                  <a:pt x="190" y="86"/>
                </a:lnTo>
                <a:lnTo>
                  <a:pt x="204" y="72"/>
                </a:lnTo>
                <a:lnTo>
                  <a:pt x="217" y="58"/>
                </a:lnTo>
                <a:lnTo>
                  <a:pt x="231" y="47"/>
                </a:lnTo>
                <a:lnTo>
                  <a:pt x="245" y="36"/>
                </a:lnTo>
                <a:lnTo>
                  <a:pt x="259" y="28"/>
                </a:lnTo>
                <a:lnTo>
                  <a:pt x="273" y="21"/>
                </a:lnTo>
                <a:lnTo>
                  <a:pt x="285" y="17"/>
                </a:lnTo>
                <a:lnTo>
                  <a:pt x="293" y="15"/>
                </a:lnTo>
                <a:lnTo>
                  <a:pt x="300" y="13"/>
                </a:lnTo>
                <a:lnTo>
                  <a:pt x="308" y="12"/>
                </a:lnTo>
                <a:lnTo>
                  <a:pt x="315" y="12"/>
                </a:lnTo>
                <a:lnTo>
                  <a:pt x="322" y="13"/>
                </a:lnTo>
                <a:lnTo>
                  <a:pt x="329" y="15"/>
                </a:lnTo>
                <a:lnTo>
                  <a:pt x="335" y="17"/>
                </a:lnTo>
                <a:lnTo>
                  <a:pt x="341" y="20"/>
                </a:lnTo>
                <a:lnTo>
                  <a:pt x="345" y="24"/>
                </a:lnTo>
                <a:lnTo>
                  <a:pt x="350" y="27"/>
                </a:lnTo>
                <a:lnTo>
                  <a:pt x="354" y="32"/>
                </a:lnTo>
                <a:lnTo>
                  <a:pt x="359" y="36"/>
                </a:lnTo>
                <a:lnTo>
                  <a:pt x="366" y="25"/>
                </a:lnTo>
                <a:lnTo>
                  <a:pt x="361" y="20"/>
                </a:lnTo>
                <a:lnTo>
                  <a:pt x="357" y="17"/>
                </a:lnTo>
                <a:lnTo>
                  <a:pt x="352" y="12"/>
                </a:lnTo>
                <a:lnTo>
                  <a:pt x="348" y="9"/>
                </a:lnTo>
                <a:lnTo>
                  <a:pt x="341" y="5"/>
                </a:lnTo>
                <a:lnTo>
                  <a:pt x="333" y="3"/>
                </a:lnTo>
                <a:lnTo>
                  <a:pt x="325" y="1"/>
                </a:lnTo>
                <a:lnTo>
                  <a:pt x="316" y="0"/>
                </a:lnTo>
                <a:lnTo>
                  <a:pt x="308" y="0"/>
                </a:lnTo>
                <a:lnTo>
                  <a:pt x="299" y="0"/>
                </a:lnTo>
                <a:lnTo>
                  <a:pt x="290" y="2"/>
                </a:lnTo>
                <a:lnTo>
                  <a:pt x="281" y="4"/>
                </a:lnTo>
                <a:lnTo>
                  <a:pt x="267" y="10"/>
                </a:lnTo>
                <a:lnTo>
                  <a:pt x="253" y="17"/>
                </a:lnTo>
                <a:lnTo>
                  <a:pt x="239" y="26"/>
                </a:lnTo>
                <a:lnTo>
                  <a:pt x="224" y="36"/>
                </a:lnTo>
                <a:lnTo>
                  <a:pt x="210" y="48"/>
                </a:lnTo>
                <a:lnTo>
                  <a:pt x="196" y="62"/>
                </a:lnTo>
                <a:lnTo>
                  <a:pt x="182" y="77"/>
                </a:lnTo>
                <a:lnTo>
                  <a:pt x="168" y="93"/>
                </a:lnTo>
                <a:lnTo>
                  <a:pt x="153" y="110"/>
                </a:lnTo>
                <a:lnTo>
                  <a:pt x="139" y="129"/>
                </a:lnTo>
                <a:lnTo>
                  <a:pt x="126" y="149"/>
                </a:lnTo>
                <a:lnTo>
                  <a:pt x="113" y="170"/>
                </a:lnTo>
                <a:lnTo>
                  <a:pt x="100" y="192"/>
                </a:lnTo>
                <a:lnTo>
                  <a:pt x="87" y="215"/>
                </a:lnTo>
                <a:lnTo>
                  <a:pt x="76" y="239"/>
                </a:lnTo>
                <a:lnTo>
                  <a:pt x="64" y="263"/>
                </a:lnTo>
                <a:lnTo>
                  <a:pt x="37" y="333"/>
                </a:lnTo>
                <a:lnTo>
                  <a:pt x="17" y="401"/>
                </a:lnTo>
                <a:lnTo>
                  <a:pt x="4" y="464"/>
                </a:lnTo>
                <a:lnTo>
                  <a:pt x="0" y="523"/>
                </a:lnTo>
                <a:lnTo>
                  <a:pt x="1" y="575"/>
                </a:lnTo>
                <a:lnTo>
                  <a:pt x="10" y="618"/>
                </a:lnTo>
                <a:lnTo>
                  <a:pt x="27" y="652"/>
                </a:lnTo>
                <a:lnTo>
                  <a:pt x="52" y="675"/>
                </a:lnTo>
                <a:lnTo>
                  <a:pt x="58" y="678"/>
                </a:lnTo>
                <a:lnTo>
                  <a:pt x="66" y="682"/>
                </a:lnTo>
                <a:lnTo>
                  <a:pt x="75" y="684"/>
                </a:lnTo>
                <a:lnTo>
                  <a:pt x="83" y="684"/>
                </a:lnTo>
                <a:lnTo>
                  <a:pt x="91" y="684"/>
                </a:lnTo>
                <a:lnTo>
                  <a:pt x="100" y="684"/>
                </a:lnTo>
                <a:lnTo>
                  <a:pt x="109" y="682"/>
                </a:lnTo>
                <a:lnTo>
                  <a:pt x="118" y="679"/>
                </a:lnTo>
                <a:lnTo>
                  <a:pt x="132" y="674"/>
                </a:lnTo>
                <a:lnTo>
                  <a:pt x="146" y="667"/>
                </a:lnTo>
                <a:lnTo>
                  <a:pt x="160" y="659"/>
                </a:lnTo>
                <a:lnTo>
                  <a:pt x="175" y="648"/>
                </a:lnTo>
                <a:lnTo>
                  <a:pt x="189" y="637"/>
                </a:lnTo>
                <a:lnTo>
                  <a:pt x="204" y="623"/>
                </a:lnTo>
                <a:lnTo>
                  <a:pt x="217" y="608"/>
                </a:lnTo>
                <a:lnTo>
                  <a:pt x="232" y="592"/>
                </a:lnTo>
                <a:lnTo>
                  <a:pt x="246" y="575"/>
                </a:lnTo>
                <a:lnTo>
                  <a:pt x="260" y="556"/>
                </a:lnTo>
                <a:lnTo>
                  <a:pt x="273" y="535"/>
                </a:lnTo>
                <a:lnTo>
                  <a:pt x="287" y="515"/>
                </a:lnTo>
                <a:lnTo>
                  <a:pt x="299" y="493"/>
                </a:lnTo>
                <a:lnTo>
                  <a:pt x="312" y="470"/>
                </a:lnTo>
                <a:lnTo>
                  <a:pt x="323" y="445"/>
                </a:lnTo>
                <a:lnTo>
                  <a:pt x="335" y="421"/>
                </a:lnTo>
                <a:lnTo>
                  <a:pt x="357" y="366"/>
                </a:lnTo>
                <a:lnTo>
                  <a:pt x="374" y="313"/>
                </a:lnTo>
                <a:lnTo>
                  <a:pt x="388" y="261"/>
                </a:lnTo>
                <a:lnTo>
                  <a:pt x="396" y="212"/>
                </a:lnTo>
                <a:lnTo>
                  <a:pt x="399" y="165"/>
                </a:lnTo>
                <a:lnTo>
                  <a:pt x="399" y="124"/>
                </a:lnTo>
                <a:lnTo>
                  <a:pt x="394" y="86"/>
                </a:lnTo>
                <a:lnTo>
                  <a:pt x="384" y="55"/>
                </a:lnTo>
                <a:lnTo>
                  <a:pt x="374" y="62"/>
                </a:lnTo>
                <a:close/>
              </a:path>
            </a:pathLst>
          </a:custGeom>
          <a:solidFill>
            <a:srgbClr val="30307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209" name="Freeform 63"/>
          <p:cNvSpPr>
            <a:spLocks/>
          </p:cNvSpPr>
          <p:nvPr/>
        </p:nvSpPr>
        <p:spPr bwMode="auto">
          <a:xfrm rot="10800000">
            <a:off x="1871529" y="5040094"/>
            <a:ext cx="48310" cy="61348"/>
          </a:xfrm>
          <a:custGeom>
            <a:avLst/>
            <a:gdLst>
              <a:gd name="T0" fmla="*/ 65 w 106"/>
              <a:gd name="T1" fmla="*/ 0 h 151"/>
              <a:gd name="T2" fmla="*/ 0 w 106"/>
              <a:gd name="T3" fmla="*/ 151 h 151"/>
              <a:gd name="T4" fmla="*/ 43 w 106"/>
              <a:gd name="T5" fmla="*/ 151 h 151"/>
              <a:gd name="T6" fmla="*/ 106 w 106"/>
              <a:gd name="T7" fmla="*/ 0 h 151"/>
              <a:gd name="T8" fmla="*/ 65 w 106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51">
                <a:moveTo>
                  <a:pt x="65" y="0"/>
                </a:moveTo>
                <a:lnTo>
                  <a:pt x="0" y="151"/>
                </a:lnTo>
                <a:lnTo>
                  <a:pt x="43" y="151"/>
                </a:lnTo>
                <a:lnTo>
                  <a:pt x="106" y="0"/>
                </a:lnTo>
                <a:lnTo>
                  <a:pt x="65" y="0"/>
                </a:lnTo>
                <a:close/>
              </a:path>
            </a:pathLst>
          </a:custGeom>
          <a:solidFill>
            <a:srgbClr val="00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210" name="그룹 209"/>
          <p:cNvGrpSpPr/>
          <p:nvPr/>
        </p:nvGrpSpPr>
        <p:grpSpPr>
          <a:xfrm>
            <a:off x="1355097" y="4814896"/>
            <a:ext cx="485876" cy="411439"/>
            <a:chOff x="1223062" y="4365764"/>
            <a:chExt cx="485876" cy="411439"/>
          </a:xfrm>
        </p:grpSpPr>
        <p:sp>
          <p:nvSpPr>
            <p:cNvPr id="212" name="Freeform 11"/>
            <p:cNvSpPr>
              <a:spLocks/>
            </p:cNvSpPr>
            <p:nvPr/>
          </p:nvSpPr>
          <p:spPr bwMode="auto">
            <a:xfrm rot="10800000">
              <a:off x="1223062" y="4365764"/>
              <a:ext cx="119408" cy="168502"/>
            </a:xfrm>
            <a:custGeom>
              <a:avLst/>
              <a:gdLst>
                <a:gd name="T0" fmla="*/ 197 w 262"/>
                <a:gd name="T1" fmla="*/ 306 h 413"/>
                <a:gd name="T2" fmla="*/ 192 w 262"/>
                <a:gd name="T3" fmla="*/ 291 h 413"/>
                <a:gd name="T4" fmla="*/ 187 w 262"/>
                <a:gd name="T5" fmla="*/ 270 h 413"/>
                <a:gd name="T6" fmla="*/ 185 w 262"/>
                <a:gd name="T7" fmla="*/ 247 h 413"/>
                <a:gd name="T8" fmla="*/ 182 w 262"/>
                <a:gd name="T9" fmla="*/ 222 h 413"/>
                <a:gd name="T10" fmla="*/ 179 w 262"/>
                <a:gd name="T11" fmla="*/ 188 h 413"/>
                <a:gd name="T12" fmla="*/ 173 w 262"/>
                <a:gd name="T13" fmla="*/ 152 h 413"/>
                <a:gd name="T14" fmla="*/ 165 w 262"/>
                <a:gd name="T15" fmla="*/ 117 h 413"/>
                <a:gd name="T16" fmla="*/ 150 w 262"/>
                <a:gd name="T17" fmla="*/ 83 h 413"/>
                <a:gd name="T18" fmla="*/ 129 w 262"/>
                <a:gd name="T19" fmla="*/ 52 h 413"/>
                <a:gd name="T20" fmla="*/ 98 w 262"/>
                <a:gd name="T21" fmla="*/ 27 h 413"/>
                <a:gd name="T22" fmla="*/ 58 w 262"/>
                <a:gd name="T23" fmla="*/ 10 h 413"/>
                <a:gd name="T24" fmla="*/ 5 w 262"/>
                <a:gd name="T25" fmla="*/ 0 h 413"/>
                <a:gd name="T26" fmla="*/ 0 w 262"/>
                <a:gd name="T27" fmla="*/ 73 h 413"/>
                <a:gd name="T28" fmla="*/ 30 w 262"/>
                <a:gd name="T29" fmla="*/ 77 h 413"/>
                <a:gd name="T30" fmla="*/ 54 w 262"/>
                <a:gd name="T31" fmla="*/ 87 h 413"/>
                <a:gd name="T32" fmla="*/ 73 w 262"/>
                <a:gd name="T33" fmla="*/ 101 h 413"/>
                <a:gd name="T34" fmla="*/ 87 w 262"/>
                <a:gd name="T35" fmla="*/ 118 h 413"/>
                <a:gd name="T36" fmla="*/ 96 w 262"/>
                <a:gd name="T37" fmla="*/ 140 h 413"/>
                <a:gd name="T38" fmla="*/ 102 w 262"/>
                <a:gd name="T39" fmla="*/ 165 h 413"/>
                <a:gd name="T40" fmla="*/ 106 w 262"/>
                <a:gd name="T41" fmla="*/ 194 h 413"/>
                <a:gd name="T42" fmla="*/ 110 w 262"/>
                <a:gd name="T43" fmla="*/ 227 h 413"/>
                <a:gd name="T44" fmla="*/ 112 w 262"/>
                <a:gd name="T45" fmla="*/ 261 h 413"/>
                <a:gd name="T46" fmla="*/ 117 w 262"/>
                <a:gd name="T47" fmla="*/ 291 h 413"/>
                <a:gd name="T48" fmla="*/ 125 w 262"/>
                <a:gd name="T49" fmla="*/ 319 h 413"/>
                <a:gd name="T50" fmla="*/ 137 w 262"/>
                <a:gd name="T51" fmla="*/ 345 h 413"/>
                <a:gd name="T52" fmla="*/ 150 w 262"/>
                <a:gd name="T53" fmla="*/ 362 h 413"/>
                <a:gd name="T54" fmla="*/ 163 w 262"/>
                <a:gd name="T55" fmla="*/ 377 h 413"/>
                <a:gd name="T56" fmla="*/ 178 w 262"/>
                <a:gd name="T57" fmla="*/ 389 h 413"/>
                <a:gd name="T58" fmla="*/ 192 w 262"/>
                <a:gd name="T59" fmla="*/ 398 h 413"/>
                <a:gd name="T60" fmla="*/ 207 w 262"/>
                <a:gd name="T61" fmla="*/ 404 h 413"/>
                <a:gd name="T62" fmla="*/ 223 w 262"/>
                <a:gd name="T63" fmla="*/ 409 h 413"/>
                <a:gd name="T64" fmla="*/ 239 w 262"/>
                <a:gd name="T65" fmla="*/ 412 h 413"/>
                <a:gd name="T66" fmla="*/ 255 w 262"/>
                <a:gd name="T67" fmla="*/ 413 h 413"/>
                <a:gd name="T68" fmla="*/ 262 w 262"/>
                <a:gd name="T69" fmla="*/ 340 h 413"/>
                <a:gd name="T70" fmla="*/ 251 w 262"/>
                <a:gd name="T71" fmla="*/ 340 h 413"/>
                <a:gd name="T72" fmla="*/ 242 w 262"/>
                <a:gd name="T73" fmla="*/ 338 h 413"/>
                <a:gd name="T74" fmla="*/ 234 w 262"/>
                <a:gd name="T75" fmla="*/ 336 h 413"/>
                <a:gd name="T76" fmla="*/ 226 w 262"/>
                <a:gd name="T77" fmla="*/ 332 h 413"/>
                <a:gd name="T78" fmla="*/ 218 w 262"/>
                <a:gd name="T79" fmla="*/ 328 h 413"/>
                <a:gd name="T80" fmla="*/ 211 w 262"/>
                <a:gd name="T81" fmla="*/ 322 h 413"/>
                <a:gd name="T82" fmla="*/ 204 w 262"/>
                <a:gd name="T83" fmla="*/ 315 h 413"/>
                <a:gd name="T84" fmla="*/ 197 w 262"/>
                <a:gd name="T85" fmla="*/ 3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2" h="413">
                  <a:moveTo>
                    <a:pt x="197" y="306"/>
                  </a:moveTo>
                  <a:lnTo>
                    <a:pt x="192" y="291"/>
                  </a:lnTo>
                  <a:lnTo>
                    <a:pt x="187" y="270"/>
                  </a:lnTo>
                  <a:lnTo>
                    <a:pt x="185" y="247"/>
                  </a:lnTo>
                  <a:lnTo>
                    <a:pt x="182" y="222"/>
                  </a:lnTo>
                  <a:lnTo>
                    <a:pt x="179" y="188"/>
                  </a:lnTo>
                  <a:lnTo>
                    <a:pt x="173" y="152"/>
                  </a:lnTo>
                  <a:lnTo>
                    <a:pt x="165" y="117"/>
                  </a:lnTo>
                  <a:lnTo>
                    <a:pt x="150" y="83"/>
                  </a:lnTo>
                  <a:lnTo>
                    <a:pt x="129" y="52"/>
                  </a:lnTo>
                  <a:lnTo>
                    <a:pt x="98" y="27"/>
                  </a:lnTo>
                  <a:lnTo>
                    <a:pt x="58" y="10"/>
                  </a:lnTo>
                  <a:lnTo>
                    <a:pt x="5" y="0"/>
                  </a:lnTo>
                  <a:lnTo>
                    <a:pt x="0" y="73"/>
                  </a:lnTo>
                  <a:lnTo>
                    <a:pt x="30" y="77"/>
                  </a:lnTo>
                  <a:lnTo>
                    <a:pt x="54" y="87"/>
                  </a:lnTo>
                  <a:lnTo>
                    <a:pt x="73" y="101"/>
                  </a:lnTo>
                  <a:lnTo>
                    <a:pt x="87" y="118"/>
                  </a:lnTo>
                  <a:lnTo>
                    <a:pt x="96" y="140"/>
                  </a:lnTo>
                  <a:lnTo>
                    <a:pt x="102" y="165"/>
                  </a:lnTo>
                  <a:lnTo>
                    <a:pt x="106" y="194"/>
                  </a:lnTo>
                  <a:lnTo>
                    <a:pt x="110" y="227"/>
                  </a:lnTo>
                  <a:lnTo>
                    <a:pt x="112" y="261"/>
                  </a:lnTo>
                  <a:lnTo>
                    <a:pt x="117" y="291"/>
                  </a:lnTo>
                  <a:lnTo>
                    <a:pt x="125" y="319"/>
                  </a:lnTo>
                  <a:lnTo>
                    <a:pt x="137" y="345"/>
                  </a:lnTo>
                  <a:lnTo>
                    <a:pt x="150" y="362"/>
                  </a:lnTo>
                  <a:lnTo>
                    <a:pt x="163" y="377"/>
                  </a:lnTo>
                  <a:lnTo>
                    <a:pt x="178" y="389"/>
                  </a:lnTo>
                  <a:lnTo>
                    <a:pt x="192" y="398"/>
                  </a:lnTo>
                  <a:lnTo>
                    <a:pt x="207" y="404"/>
                  </a:lnTo>
                  <a:lnTo>
                    <a:pt x="223" y="409"/>
                  </a:lnTo>
                  <a:lnTo>
                    <a:pt x="239" y="412"/>
                  </a:lnTo>
                  <a:lnTo>
                    <a:pt x="255" y="413"/>
                  </a:lnTo>
                  <a:lnTo>
                    <a:pt x="262" y="340"/>
                  </a:lnTo>
                  <a:lnTo>
                    <a:pt x="251" y="340"/>
                  </a:lnTo>
                  <a:lnTo>
                    <a:pt x="242" y="338"/>
                  </a:lnTo>
                  <a:lnTo>
                    <a:pt x="234" y="336"/>
                  </a:lnTo>
                  <a:lnTo>
                    <a:pt x="226" y="332"/>
                  </a:lnTo>
                  <a:lnTo>
                    <a:pt x="218" y="328"/>
                  </a:lnTo>
                  <a:lnTo>
                    <a:pt x="211" y="322"/>
                  </a:lnTo>
                  <a:lnTo>
                    <a:pt x="204" y="315"/>
                  </a:lnTo>
                  <a:lnTo>
                    <a:pt x="197" y="306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3" name="Freeform 29"/>
            <p:cNvSpPr>
              <a:spLocks/>
            </p:cNvSpPr>
            <p:nvPr/>
          </p:nvSpPr>
          <p:spPr bwMode="auto">
            <a:xfrm rot="10800000">
              <a:off x="1380754" y="4427930"/>
              <a:ext cx="238816" cy="322280"/>
            </a:xfrm>
            <a:custGeom>
              <a:avLst/>
              <a:gdLst>
                <a:gd name="T0" fmla="*/ 80 w 523"/>
                <a:gd name="T1" fmla="*/ 779 h 790"/>
                <a:gd name="T2" fmla="*/ 99 w 523"/>
                <a:gd name="T3" fmla="*/ 786 h 790"/>
                <a:gd name="T4" fmla="*/ 121 w 523"/>
                <a:gd name="T5" fmla="*/ 790 h 790"/>
                <a:gd name="T6" fmla="*/ 144 w 523"/>
                <a:gd name="T7" fmla="*/ 789 h 790"/>
                <a:gd name="T8" fmla="*/ 167 w 523"/>
                <a:gd name="T9" fmla="*/ 784 h 790"/>
                <a:gd name="T10" fmla="*/ 191 w 523"/>
                <a:gd name="T11" fmla="*/ 776 h 790"/>
                <a:gd name="T12" fmla="*/ 215 w 523"/>
                <a:gd name="T13" fmla="*/ 763 h 790"/>
                <a:gd name="T14" fmla="*/ 241 w 523"/>
                <a:gd name="T15" fmla="*/ 748 h 790"/>
                <a:gd name="T16" fmla="*/ 265 w 523"/>
                <a:gd name="T17" fmla="*/ 730 h 790"/>
                <a:gd name="T18" fmla="*/ 290 w 523"/>
                <a:gd name="T19" fmla="*/ 708 h 790"/>
                <a:gd name="T20" fmla="*/ 315 w 523"/>
                <a:gd name="T21" fmla="*/ 684 h 790"/>
                <a:gd name="T22" fmla="*/ 340 w 523"/>
                <a:gd name="T23" fmla="*/ 657 h 790"/>
                <a:gd name="T24" fmla="*/ 363 w 523"/>
                <a:gd name="T25" fmla="*/ 627 h 790"/>
                <a:gd name="T26" fmla="*/ 386 w 523"/>
                <a:gd name="T27" fmla="*/ 595 h 790"/>
                <a:gd name="T28" fmla="*/ 409 w 523"/>
                <a:gd name="T29" fmla="*/ 560 h 790"/>
                <a:gd name="T30" fmla="*/ 430 w 523"/>
                <a:gd name="T31" fmla="*/ 524 h 790"/>
                <a:gd name="T32" fmla="*/ 449 w 523"/>
                <a:gd name="T33" fmla="*/ 484 h 790"/>
                <a:gd name="T34" fmla="*/ 482 w 523"/>
                <a:gd name="T35" fmla="*/ 405 h 790"/>
                <a:gd name="T36" fmla="*/ 506 w 523"/>
                <a:gd name="T37" fmla="*/ 328 h 790"/>
                <a:gd name="T38" fmla="*/ 520 w 523"/>
                <a:gd name="T39" fmla="*/ 254 h 790"/>
                <a:gd name="T40" fmla="*/ 523 w 523"/>
                <a:gd name="T41" fmla="*/ 186 h 790"/>
                <a:gd name="T42" fmla="*/ 518 w 523"/>
                <a:gd name="T43" fmla="*/ 126 h 790"/>
                <a:gd name="T44" fmla="*/ 503 w 523"/>
                <a:gd name="T45" fmla="*/ 75 h 790"/>
                <a:gd name="T46" fmla="*/ 479 w 523"/>
                <a:gd name="T47" fmla="*/ 36 h 790"/>
                <a:gd name="T48" fmla="*/ 445 w 523"/>
                <a:gd name="T49" fmla="*/ 11 h 790"/>
                <a:gd name="T50" fmla="*/ 425 w 523"/>
                <a:gd name="T51" fmla="*/ 4 h 790"/>
                <a:gd name="T52" fmla="*/ 403 w 523"/>
                <a:gd name="T53" fmla="*/ 0 h 790"/>
                <a:gd name="T54" fmla="*/ 380 w 523"/>
                <a:gd name="T55" fmla="*/ 2 h 790"/>
                <a:gd name="T56" fmla="*/ 357 w 523"/>
                <a:gd name="T57" fmla="*/ 6 h 790"/>
                <a:gd name="T58" fmla="*/ 333 w 523"/>
                <a:gd name="T59" fmla="*/ 14 h 790"/>
                <a:gd name="T60" fmla="*/ 309 w 523"/>
                <a:gd name="T61" fmla="*/ 27 h 790"/>
                <a:gd name="T62" fmla="*/ 283 w 523"/>
                <a:gd name="T63" fmla="*/ 42 h 790"/>
                <a:gd name="T64" fmla="*/ 259 w 523"/>
                <a:gd name="T65" fmla="*/ 60 h 790"/>
                <a:gd name="T66" fmla="*/ 234 w 523"/>
                <a:gd name="T67" fmla="*/ 82 h 790"/>
                <a:gd name="T68" fmla="*/ 210 w 523"/>
                <a:gd name="T69" fmla="*/ 106 h 790"/>
                <a:gd name="T70" fmla="*/ 184 w 523"/>
                <a:gd name="T71" fmla="*/ 133 h 790"/>
                <a:gd name="T72" fmla="*/ 161 w 523"/>
                <a:gd name="T73" fmla="*/ 163 h 790"/>
                <a:gd name="T74" fmla="*/ 138 w 523"/>
                <a:gd name="T75" fmla="*/ 195 h 790"/>
                <a:gd name="T76" fmla="*/ 115 w 523"/>
                <a:gd name="T77" fmla="*/ 230 h 790"/>
                <a:gd name="T78" fmla="*/ 94 w 523"/>
                <a:gd name="T79" fmla="*/ 267 h 790"/>
                <a:gd name="T80" fmla="*/ 75 w 523"/>
                <a:gd name="T81" fmla="*/ 306 h 790"/>
                <a:gd name="T82" fmla="*/ 41 w 523"/>
                <a:gd name="T83" fmla="*/ 385 h 790"/>
                <a:gd name="T84" fmla="*/ 18 w 523"/>
                <a:gd name="T85" fmla="*/ 462 h 790"/>
                <a:gd name="T86" fmla="*/ 5 w 523"/>
                <a:gd name="T87" fmla="*/ 536 h 790"/>
                <a:gd name="T88" fmla="*/ 0 w 523"/>
                <a:gd name="T89" fmla="*/ 604 h 790"/>
                <a:gd name="T90" fmla="*/ 6 w 523"/>
                <a:gd name="T91" fmla="*/ 664 h 790"/>
                <a:gd name="T92" fmla="*/ 21 w 523"/>
                <a:gd name="T93" fmla="*/ 715 h 790"/>
                <a:gd name="T94" fmla="*/ 45 w 523"/>
                <a:gd name="T95" fmla="*/ 754 h 790"/>
                <a:gd name="T96" fmla="*/ 80 w 523"/>
                <a:gd name="T97" fmla="*/ 779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790">
                  <a:moveTo>
                    <a:pt x="80" y="779"/>
                  </a:moveTo>
                  <a:lnTo>
                    <a:pt x="99" y="786"/>
                  </a:lnTo>
                  <a:lnTo>
                    <a:pt x="121" y="790"/>
                  </a:lnTo>
                  <a:lnTo>
                    <a:pt x="144" y="789"/>
                  </a:lnTo>
                  <a:lnTo>
                    <a:pt x="167" y="784"/>
                  </a:lnTo>
                  <a:lnTo>
                    <a:pt x="191" y="776"/>
                  </a:lnTo>
                  <a:lnTo>
                    <a:pt x="215" y="763"/>
                  </a:lnTo>
                  <a:lnTo>
                    <a:pt x="241" y="748"/>
                  </a:lnTo>
                  <a:lnTo>
                    <a:pt x="265" y="730"/>
                  </a:lnTo>
                  <a:lnTo>
                    <a:pt x="290" y="708"/>
                  </a:lnTo>
                  <a:lnTo>
                    <a:pt x="315" y="684"/>
                  </a:lnTo>
                  <a:lnTo>
                    <a:pt x="340" y="657"/>
                  </a:lnTo>
                  <a:lnTo>
                    <a:pt x="363" y="627"/>
                  </a:lnTo>
                  <a:lnTo>
                    <a:pt x="386" y="595"/>
                  </a:lnTo>
                  <a:lnTo>
                    <a:pt x="409" y="560"/>
                  </a:lnTo>
                  <a:lnTo>
                    <a:pt x="430" y="524"/>
                  </a:lnTo>
                  <a:lnTo>
                    <a:pt x="449" y="484"/>
                  </a:lnTo>
                  <a:lnTo>
                    <a:pt x="482" y="405"/>
                  </a:lnTo>
                  <a:lnTo>
                    <a:pt x="506" y="328"/>
                  </a:lnTo>
                  <a:lnTo>
                    <a:pt x="520" y="254"/>
                  </a:lnTo>
                  <a:lnTo>
                    <a:pt x="523" y="186"/>
                  </a:lnTo>
                  <a:lnTo>
                    <a:pt x="518" y="126"/>
                  </a:lnTo>
                  <a:lnTo>
                    <a:pt x="503" y="75"/>
                  </a:lnTo>
                  <a:lnTo>
                    <a:pt x="479" y="36"/>
                  </a:lnTo>
                  <a:lnTo>
                    <a:pt x="445" y="11"/>
                  </a:lnTo>
                  <a:lnTo>
                    <a:pt x="425" y="4"/>
                  </a:lnTo>
                  <a:lnTo>
                    <a:pt x="403" y="0"/>
                  </a:lnTo>
                  <a:lnTo>
                    <a:pt x="380" y="2"/>
                  </a:lnTo>
                  <a:lnTo>
                    <a:pt x="357" y="6"/>
                  </a:lnTo>
                  <a:lnTo>
                    <a:pt x="333" y="14"/>
                  </a:lnTo>
                  <a:lnTo>
                    <a:pt x="309" y="27"/>
                  </a:lnTo>
                  <a:lnTo>
                    <a:pt x="283" y="42"/>
                  </a:lnTo>
                  <a:lnTo>
                    <a:pt x="259" y="60"/>
                  </a:lnTo>
                  <a:lnTo>
                    <a:pt x="234" y="82"/>
                  </a:lnTo>
                  <a:lnTo>
                    <a:pt x="210" y="106"/>
                  </a:lnTo>
                  <a:lnTo>
                    <a:pt x="184" y="133"/>
                  </a:lnTo>
                  <a:lnTo>
                    <a:pt x="161" y="163"/>
                  </a:lnTo>
                  <a:lnTo>
                    <a:pt x="138" y="195"/>
                  </a:lnTo>
                  <a:lnTo>
                    <a:pt x="115" y="230"/>
                  </a:lnTo>
                  <a:lnTo>
                    <a:pt x="94" y="267"/>
                  </a:lnTo>
                  <a:lnTo>
                    <a:pt x="75" y="306"/>
                  </a:lnTo>
                  <a:lnTo>
                    <a:pt x="41" y="385"/>
                  </a:lnTo>
                  <a:lnTo>
                    <a:pt x="18" y="462"/>
                  </a:lnTo>
                  <a:lnTo>
                    <a:pt x="5" y="536"/>
                  </a:lnTo>
                  <a:lnTo>
                    <a:pt x="0" y="604"/>
                  </a:lnTo>
                  <a:lnTo>
                    <a:pt x="6" y="664"/>
                  </a:lnTo>
                  <a:lnTo>
                    <a:pt x="21" y="715"/>
                  </a:lnTo>
                  <a:lnTo>
                    <a:pt x="45" y="754"/>
                  </a:lnTo>
                  <a:lnTo>
                    <a:pt x="80" y="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4" name="Freeform 30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5" name="Freeform 31"/>
            <p:cNvSpPr>
              <a:spLocks/>
            </p:cNvSpPr>
            <p:nvPr/>
          </p:nvSpPr>
          <p:spPr bwMode="auto">
            <a:xfrm rot="10800000">
              <a:off x="1279576" y="4404208"/>
              <a:ext cx="288949" cy="334550"/>
            </a:xfrm>
            <a:custGeom>
              <a:avLst/>
              <a:gdLst>
                <a:gd name="T0" fmla="*/ 388 w 634"/>
                <a:gd name="T1" fmla="*/ 13 h 818"/>
                <a:gd name="T2" fmla="*/ 380 w 634"/>
                <a:gd name="T3" fmla="*/ 9 h 818"/>
                <a:gd name="T4" fmla="*/ 371 w 634"/>
                <a:gd name="T5" fmla="*/ 6 h 818"/>
                <a:gd name="T6" fmla="*/ 363 w 634"/>
                <a:gd name="T7" fmla="*/ 2 h 818"/>
                <a:gd name="T8" fmla="*/ 382 w 634"/>
                <a:gd name="T9" fmla="*/ 32 h 818"/>
                <a:gd name="T10" fmla="*/ 409 w 634"/>
                <a:gd name="T11" fmla="*/ 126 h 818"/>
                <a:gd name="T12" fmla="*/ 403 w 634"/>
                <a:gd name="T13" fmla="*/ 247 h 818"/>
                <a:gd name="T14" fmla="*/ 366 w 634"/>
                <a:gd name="T15" fmla="*/ 385 h 818"/>
                <a:gd name="T16" fmla="*/ 319 w 634"/>
                <a:gd name="T17" fmla="*/ 491 h 818"/>
                <a:gd name="T18" fmla="*/ 280 w 634"/>
                <a:gd name="T19" fmla="*/ 557 h 818"/>
                <a:gd name="T20" fmla="*/ 238 w 634"/>
                <a:gd name="T21" fmla="*/ 614 h 818"/>
                <a:gd name="T22" fmla="*/ 195 w 634"/>
                <a:gd name="T23" fmla="*/ 663 h 818"/>
                <a:gd name="T24" fmla="*/ 150 w 634"/>
                <a:gd name="T25" fmla="*/ 703 h 818"/>
                <a:gd name="T26" fmla="*/ 105 w 634"/>
                <a:gd name="T27" fmla="*/ 734 h 818"/>
                <a:gd name="T28" fmla="*/ 61 w 634"/>
                <a:gd name="T29" fmla="*/ 754 h 818"/>
                <a:gd name="T30" fmla="*/ 20 w 634"/>
                <a:gd name="T31" fmla="*/ 762 h 818"/>
                <a:gd name="T32" fmla="*/ 8 w 634"/>
                <a:gd name="T33" fmla="*/ 765 h 818"/>
                <a:gd name="T34" fmla="*/ 23 w 634"/>
                <a:gd name="T35" fmla="*/ 773 h 818"/>
                <a:gd name="T36" fmla="*/ 71 w 634"/>
                <a:gd name="T37" fmla="*/ 794 h 818"/>
                <a:gd name="T38" fmla="*/ 153 w 634"/>
                <a:gd name="T39" fmla="*/ 815 h 818"/>
                <a:gd name="T40" fmla="*/ 235 w 634"/>
                <a:gd name="T41" fmla="*/ 818 h 818"/>
                <a:gd name="T42" fmla="*/ 314 w 634"/>
                <a:gd name="T43" fmla="*/ 805 h 818"/>
                <a:gd name="T44" fmla="*/ 390 w 634"/>
                <a:gd name="T45" fmla="*/ 779 h 818"/>
                <a:gd name="T46" fmla="*/ 461 w 634"/>
                <a:gd name="T47" fmla="*/ 738 h 818"/>
                <a:gd name="T48" fmla="*/ 522 w 634"/>
                <a:gd name="T49" fmla="*/ 682 h 818"/>
                <a:gd name="T50" fmla="*/ 572 w 634"/>
                <a:gd name="T51" fmla="*/ 615 h 818"/>
                <a:gd name="T52" fmla="*/ 609 w 634"/>
                <a:gd name="T53" fmla="*/ 537 h 818"/>
                <a:gd name="T54" fmla="*/ 630 w 634"/>
                <a:gd name="T55" fmla="*/ 455 h 818"/>
                <a:gd name="T56" fmla="*/ 634 w 634"/>
                <a:gd name="T57" fmla="*/ 373 h 818"/>
                <a:gd name="T58" fmla="*/ 621 w 634"/>
                <a:gd name="T59" fmla="*/ 294 h 818"/>
                <a:gd name="T60" fmla="*/ 594 w 634"/>
                <a:gd name="T61" fmla="*/ 218 h 818"/>
                <a:gd name="T62" fmla="*/ 553 w 634"/>
                <a:gd name="T63" fmla="*/ 148 h 818"/>
                <a:gd name="T64" fmla="*/ 498 w 634"/>
                <a:gd name="T65" fmla="*/ 86 h 818"/>
                <a:gd name="T66" fmla="*/ 431 w 634"/>
                <a:gd name="T67" fmla="*/ 36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4" h="818">
                  <a:moveTo>
                    <a:pt x="393" y="15"/>
                  </a:moveTo>
                  <a:lnTo>
                    <a:pt x="388" y="13"/>
                  </a:lnTo>
                  <a:lnTo>
                    <a:pt x="385" y="10"/>
                  </a:lnTo>
                  <a:lnTo>
                    <a:pt x="380" y="9"/>
                  </a:lnTo>
                  <a:lnTo>
                    <a:pt x="375" y="7"/>
                  </a:lnTo>
                  <a:lnTo>
                    <a:pt x="371" y="6"/>
                  </a:lnTo>
                  <a:lnTo>
                    <a:pt x="367" y="4"/>
                  </a:lnTo>
                  <a:lnTo>
                    <a:pt x="363" y="2"/>
                  </a:lnTo>
                  <a:lnTo>
                    <a:pt x="358" y="0"/>
                  </a:lnTo>
                  <a:lnTo>
                    <a:pt x="382" y="32"/>
                  </a:lnTo>
                  <a:lnTo>
                    <a:pt x="400" y="75"/>
                  </a:lnTo>
                  <a:lnTo>
                    <a:pt x="409" y="126"/>
                  </a:lnTo>
                  <a:lnTo>
                    <a:pt x="410" y="183"/>
                  </a:lnTo>
                  <a:lnTo>
                    <a:pt x="403" y="247"/>
                  </a:lnTo>
                  <a:lnTo>
                    <a:pt x="389" y="313"/>
                  </a:lnTo>
                  <a:lnTo>
                    <a:pt x="366" y="385"/>
                  </a:lnTo>
                  <a:lnTo>
                    <a:pt x="336" y="456"/>
                  </a:lnTo>
                  <a:lnTo>
                    <a:pt x="319" y="491"/>
                  </a:lnTo>
                  <a:lnTo>
                    <a:pt x="299" y="524"/>
                  </a:lnTo>
                  <a:lnTo>
                    <a:pt x="280" y="557"/>
                  </a:lnTo>
                  <a:lnTo>
                    <a:pt x="260" y="585"/>
                  </a:lnTo>
                  <a:lnTo>
                    <a:pt x="238" y="614"/>
                  </a:lnTo>
                  <a:lnTo>
                    <a:pt x="217" y="640"/>
                  </a:lnTo>
                  <a:lnTo>
                    <a:pt x="195" y="663"/>
                  </a:lnTo>
                  <a:lnTo>
                    <a:pt x="173" y="684"/>
                  </a:lnTo>
                  <a:lnTo>
                    <a:pt x="150" y="703"/>
                  </a:lnTo>
                  <a:lnTo>
                    <a:pt x="128" y="720"/>
                  </a:lnTo>
                  <a:lnTo>
                    <a:pt x="105" y="734"/>
                  </a:lnTo>
                  <a:lnTo>
                    <a:pt x="83" y="746"/>
                  </a:lnTo>
                  <a:lnTo>
                    <a:pt x="61" y="754"/>
                  </a:lnTo>
                  <a:lnTo>
                    <a:pt x="40" y="759"/>
                  </a:lnTo>
                  <a:lnTo>
                    <a:pt x="20" y="762"/>
                  </a:lnTo>
                  <a:lnTo>
                    <a:pt x="0" y="761"/>
                  </a:lnTo>
                  <a:lnTo>
                    <a:pt x="8" y="765"/>
                  </a:lnTo>
                  <a:lnTo>
                    <a:pt x="16" y="769"/>
                  </a:lnTo>
                  <a:lnTo>
                    <a:pt x="23" y="773"/>
                  </a:lnTo>
                  <a:lnTo>
                    <a:pt x="31" y="778"/>
                  </a:lnTo>
                  <a:lnTo>
                    <a:pt x="71" y="794"/>
                  </a:lnTo>
                  <a:lnTo>
                    <a:pt x="112" y="807"/>
                  </a:lnTo>
                  <a:lnTo>
                    <a:pt x="153" y="815"/>
                  </a:lnTo>
                  <a:lnTo>
                    <a:pt x="193" y="818"/>
                  </a:lnTo>
                  <a:lnTo>
                    <a:pt x="235" y="818"/>
                  </a:lnTo>
                  <a:lnTo>
                    <a:pt x="275" y="814"/>
                  </a:lnTo>
                  <a:lnTo>
                    <a:pt x="314" y="805"/>
                  </a:lnTo>
                  <a:lnTo>
                    <a:pt x="354" y="794"/>
                  </a:lnTo>
                  <a:lnTo>
                    <a:pt x="390" y="779"/>
                  </a:lnTo>
                  <a:lnTo>
                    <a:pt x="427" y="759"/>
                  </a:lnTo>
                  <a:lnTo>
                    <a:pt x="461" y="738"/>
                  </a:lnTo>
                  <a:lnTo>
                    <a:pt x="493" y="711"/>
                  </a:lnTo>
                  <a:lnTo>
                    <a:pt x="522" y="682"/>
                  </a:lnTo>
                  <a:lnTo>
                    <a:pt x="549" y="651"/>
                  </a:lnTo>
                  <a:lnTo>
                    <a:pt x="572" y="615"/>
                  </a:lnTo>
                  <a:lnTo>
                    <a:pt x="593" y="577"/>
                  </a:lnTo>
                  <a:lnTo>
                    <a:pt x="609" y="537"/>
                  </a:lnTo>
                  <a:lnTo>
                    <a:pt x="622" y="497"/>
                  </a:lnTo>
                  <a:lnTo>
                    <a:pt x="630" y="455"/>
                  </a:lnTo>
                  <a:lnTo>
                    <a:pt x="634" y="415"/>
                  </a:lnTo>
                  <a:lnTo>
                    <a:pt x="634" y="373"/>
                  </a:lnTo>
                  <a:lnTo>
                    <a:pt x="629" y="333"/>
                  </a:lnTo>
                  <a:lnTo>
                    <a:pt x="621" y="294"/>
                  </a:lnTo>
                  <a:lnTo>
                    <a:pt x="609" y="255"/>
                  </a:lnTo>
                  <a:lnTo>
                    <a:pt x="594" y="218"/>
                  </a:lnTo>
                  <a:lnTo>
                    <a:pt x="575" y="181"/>
                  </a:lnTo>
                  <a:lnTo>
                    <a:pt x="553" y="148"/>
                  </a:lnTo>
                  <a:lnTo>
                    <a:pt x="526" y="115"/>
                  </a:lnTo>
                  <a:lnTo>
                    <a:pt x="498" y="86"/>
                  </a:lnTo>
                  <a:lnTo>
                    <a:pt x="467" y="59"/>
                  </a:lnTo>
                  <a:lnTo>
                    <a:pt x="431" y="36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6" name="Freeform 34"/>
            <p:cNvSpPr>
              <a:spLocks/>
            </p:cNvSpPr>
            <p:nvPr/>
          </p:nvSpPr>
          <p:spPr bwMode="auto">
            <a:xfrm rot="10800000">
              <a:off x="1285956" y="4620970"/>
              <a:ext cx="8204" cy="11452"/>
            </a:xfrm>
            <a:custGeom>
              <a:avLst/>
              <a:gdLst>
                <a:gd name="T0" fmla="*/ 8 w 19"/>
                <a:gd name="T1" fmla="*/ 4 h 29"/>
                <a:gd name="T2" fmla="*/ 5 w 19"/>
                <a:gd name="T3" fmla="*/ 2 h 29"/>
                <a:gd name="T4" fmla="*/ 1 w 19"/>
                <a:gd name="T5" fmla="*/ 0 h 29"/>
                <a:gd name="T6" fmla="*/ 0 w 19"/>
                <a:gd name="T7" fmla="*/ 7 h 29"/>
                <a:gd name="T8" fmla="*/ 6 w 19"/>
                <a:gd name="T9" fmla="*/ 7 h 29"/>
                <a:gd name="T10" fmla="*/ 10 w 19"/>
                <a:gd name="T11" fmla="*/ 10 h 29"/>
                <a:gd name="T12" fmla="*/ 7 w 19"/>
                <a:gd name="T13" fmla="*/ 17 h 29"/>
                <a:gd name="T14" fmla="*/ 10 w 19"/>
                <a:gd name="T15" fmla="*/ 18 h 29"/>
                <a:gd name="T16" fmla="*/ 11 w 19"/>
                <a:gd name="T17" fmla="*/ 21 h 29"/>
                <a:gd name="T18" fmla="*/ 14 w 19"/>
                <a:gd name="T19" fmla="*/ 29 h 29"/>
                <a:gd name="T20" fmla="*/ 14 w 19"/>
                <a:gd name="T21" fmla="*/ 29 h 29"/>
                <a:gd name="T22" fmla="*/ 14 w 19"/>
                <a:gd name="T23" fmla="*/ 24 h 29"/>
                <a:gd name="T24" fmla="*/ 14 w 19"/>
                <a:gd name="T25" fmla="*/ 21 h 29"/>
                <a:gd name="T26" fmla="*/ 16 w 19"/>
                <a:gd name="T27" fmla="*/ 26 h 29"/>
                <a:gd name="T28" fmla="*/ 19 w 19"/>
                <a:gd name="T29" fmla="*/ 27 h 29"/>
                <a:gd name="T30" fmla="*/ 16 w 19"/>
                <a:gd name="T31" fmla="*/ 20 h 29"/>
                <a:gd name="T32" fmla="*/ 15 w 19"/>
                <a:gd name="T33" fmla="*/ 13 h 29"/>
                <a:gd name="T34" fmla="*/ 13 w 19"/>
                <a:gd name="T35" fmla="*/ 7 h 29"/>
                <a:gd name="T36" fmla="*/ 11 w 19"/>
                <a:gd name="T37" fmla="*/ 0 h 29"/>
                <a:gd name="T38" fmla="*/ 11 w 19"/>
                <a:gd name="T39" fmla="*/ 3 h 29"/>
                <a:gd name="T40" fmla="*/ 8 w 19"/>
                <a:gd name="T4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29">
                  <a:moveTo>
                    <a:pt x="8" y="4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7"/>
                  </a:lnTo>
                  <a:lnTo>
                    <a:pt x="6" y="7"/>
                  </a:lnTo>
                  <a:lnTo>
                    <a:pt x="10" y="10"/>
                  </a:lnTo>
                  <a:lnTo>
                    <a:pt x="7" y="17"/>
                  </a:lnTo>
                  <a:lnTo>
                    <a:pt x="10" y="18"/>
                  </a:lnTo>
                  <a:lnTo>
                    <a:pt x="11" y="21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24"/>
                  </a:lnTo>
                  <a:lnTo>
                    <a:pt x="14" y="21"/>
                  </a:lnTo>
                  <a:lnTo>
                    <a:pt x="16" y="26"/>
                  </a:lnTo>
                  <a:lnTo>
                    <a:pt x="19" y="27"/>
                  </a:lnTo>
                  <a:lnTo>
                    <a:pt x="16" y="20"/>
                  </a:lnTo>
                  <a:lnTo>
                    <a:pt x="15" y="13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7" name="Freeform 35"/>
            <p:cNvSpPr>
              <a:spLocks/>
            </p:cNvSpPr>
            <p:nvPr/>
          </p:nvSpPr>
          <p:spPr bwMode="auto">
            <a:xfrm rot="10800000">
              <a:off x="1299629" y="4632422"/>
              <a:ext cx="4558" cy="4090"/>
            </a:xfrm>
            <a:custGeom>
              <a:avLst/>
              <a:gdLst>
                <a:gd name="T0" fmla="*/ 12 w 12"/>
                <a:gd name="T1" fmla="*/ 0 h 11"/>
                <a:gd name="T2" fmla="*/ 7 w 12"/>
                <a:gd name="T3" fmla="*/ 1 h 11"/>
                <a:gd name="T4" fmla="*/ 0 w 12"/>
                <a:gd name="T5" fmla="*/ 3 h 11"/>
                <a:gd name="T6" fmla="*/ 0 w 12"/>
                <a:gd name="T7" fmla="*/ 3 h 11"/>
                <a:gd name="T8" fmla="*/ 3 w 12"/>
                <a:gd name="T9" fmla="*/ 7 h 11"/>
                <a:gd name="T10" fmla="*/ 7 w 12"/>
                <a:gd name="T11" fmla="*/ 6 h 11"/>
                <a:gd name="T12" fmla="*/ 9 w 12"/>
                <a:gd name="T13" fmla="*/ 9 h 11"/>
                <a:gd name="T14" fmla="*/ 12 w 12"/>
                <a:gd name="T15" fmla="*/ 11 h 11"/>
                <a:gd name="T16" fmla="*/ 11 w 12"/>
                <a:gd name="T17" fmla="*/ 7 h 11"/>
                <a:gd name="T18" fmla="*/ 12 w 12"/>
                <a:gd name="T19" fmla="*/ 4 h 11"/>
                <a:gd name="T20" fmla="*/ 12 w 1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7"/>
                  </a:lnTo>
                  <a:lnTo>
                    <a:pt x="7" y="6"/>
                  </a:lnTo>
                  <a:lnTo>
                    <a:pt x="9" y="9"/>
                  </a:lnTo>
                  <a:lnTo>
                    <a:pt x="12" y="11"/>
                  </a:lnTo>
                  <a:lnTo>
                    <a:pt x="11" y="7"/>
                  </a:lnTo>
                  <a:lnTo>
                    <a:pt x="1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8" name="Freeform 36"/>
            <p:cNvSpPr>
              <a:spLocks/>
            </p:cNvSpPr>
            <p:nvPr/>
          </p:nvSpPr>
          <p:spPr bwMode="auto">
            <a:xfrm rot="10800000">
              <a:off x="1354320" y="4557168"/>
              <a:ext cx="9115" cy="13088"/>
            </a:xfrm>
            <a:custGeom>
              <a:avLst/>
              <a:gdLst>
                <a:gd name="T0" fmla="*/ 8 w 22"/>
                <a:gd name="T1" fmla="*/ 27 h 32"/>
                <a:gd name="T2" fmla="*/ 9 w 22"/>
                <a:gd name="T3" fmla="*/ 31 h 32"/>
                <a:gd name="T4" fmla="*/ 15 w 22"/>
                <a:gd name="T5" fmla="*/ 32 h 32"/>
                <a:gd name="T6" fmla="*/ 22 w 22"/>
                <a:gd name="T7" fmla="*/ 32 h 32"/>
                <a:gd name="T8" fmla="*/ 21 w 22"/>
                <a:gd name="T9" fmla="*/ 26 h 32"/>
                <a:gd name="T10" fmla="*/ 21 w 22"/>
                <a:gd name="T11" fmla="*/ 19 h 32"/>
                <a:gd name="T12" fmla="*/ 17 w 22"/>
                <a:gd name="T13" fmla="*/ 12 h 32"/>
                <a:gd name="T14" fmla="*/ 14 w 22"/>
                <a:gd name="T15" fmla="*/ 5 h 32"/>
                <a:gd name="T16" fmla="*/ 8 w 22"/>
                <a:gd name="T17" fmla="*/ 0 h 32"/>
                <a:gd name="T18" fmla="*/ 1 w 22"/>
                <a:gd name="T19" fmla="*/ 1 h 32"/>
                <a:gd name="T20" fmla="*/ 0 w 22"/>
                <a:gd name="T21" fmla="*/ 1 h 32"/>
                <a:gd name="T22" fmla="*/ 2 w 22"/>
                <a:gd name="T23" fmla="*/ 3 h 32"/>
                <a:gd name="T24" fmla="*/ 9 w 22"/>
                <a:gd name="T25" fmla="*/ 8 h 32"/>
                <a:gd name="T26" fmla="*/ 9 w 22"/>
                <a:gd name="T27" fmla="*/ 9 h 32"/>
                <a:gd name="T28" fmla="*/ 12 w 22"/>
                <a:gd name="T29" fmla="*/ 13 h 32"/>
                <a:gd name="T30" fmla="*/ 14 w 22"/>
                <a:gd name="T31" fmla="*/ 23 h 32"/>
                <a:gd name="T32" fmla="*/ 10 w 22"/>
                <a:gd name="T33" fmla="*/ 26 h 32"/>
                <a:gd name="T34" fmla="*/ 8 w 22"/>
                <a:gd name="T35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2">
                  <a:moveTo>
                    <a:pt x="8" y="27"/>
                  </a:moveTo>
                  <a:lnTo>
                    <a:pt x="9" y="31"/>
                  </a:lnTo>
                  <a:lnTo>
                    <a:pt x="15" y="32"/>
                  </a:lnTo>
                  <a:lnTo>
                    <a:pt x="22" y="32"/>
                  </a:lnTo>
                  <a:lnTo>
                    <a:pt x="21" y="26"/>
                  </a:lnTo>
                  <a:lnTo>
                    <a:pt x="21" y="19"/>
                  </a:lnTo>
                  <a:lnTo>
                    <a:pt x="17" y="12"/>
                  </a:lnTo>
                  <a:lnTo>
                    <a:pt x="14" y="5"/>
                  </a:lnTo>
                  <a:lnTo>
                    <a:pt x="8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2" y="3"/>
                  </a:lnTo>
                  <a:lnTo>
                    <a:pt x="9" y="8"/>
                  </a:lnTo>
                  <a:lnTo>
                    <a:pt x="9" y="9"/>
                  </a:lnTo>
                  <a:lnTo>
                    <a:pt x="12" y="13"/>
                  </a:lnTo>
                  <a:lnTo>
                    <a:pt x="14" y="23"/>
                  </a:lnTo>
                  <a:lnTo>
                    <a:pt x="10" y="26"/>
                  </a:lnTo>
                  <a:lnTo>
                    <a:pt x="8" y="2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19" name="Freeform 37"/>
            <p:cNvSpPr>
              <a:spLocks/>
            </p:cNvSpPr>
            <p:nvPr/>
          </p:nvSpPr>
          <p:spPr bwMode="auto">
            <a:xfrm rot="10800000">
              <a:off x="1349762" y="4546535"/>
              <a:ext cx="9115" cy="5726"/>
            </a:xfrm>
            <a:custGeom>
              <a:avLst/>
              <a:gdLst>
                <a:gd name="T0" fmla="*/ 15 w 20"/>
                <a:gd name="T1" fmla="*/ 4 h 14"/>
                <a:gd name="T2" fmla="*/ 13 w 20"/>
                <a:gd name="T3" fmla="*/ 0 h 14"/>
                <a:gd name="T4" fmla="*/ 11 w 20"/>
                <a:gd name="T5" fmla="*/ 0 h 14"/>
                <a:gd name="T6" fmla="*/ 10 w 20"/>
                <a:gd name="T7" fmla="*/ 3 h 14"/>
                <a:gd name="T8" fmla="*/ 7 w 20"/>
                <a:gd name="T9" fmla="*/ 3 h 14"/>
                <a:gd name="T10" fmla="*/ 5 w 20"/>
                <a:gd name="T11" fmla="*/ 0 h 14"/>
                <a:gd name="T12" fmla="*/ 2 w 20"/>
                <a:gd name="T13" fmla="*/ 2 h 14"/>
                <a:gd name="T14" fmla="*/ 0 w 20"/>
                <a:gd name="T15" fmla="*/ 3 h 14"/>
                <a:gd name="T16" fmla="*/ 4 w 20"/>
                <a:gd name="T17" fmla="*/ 6 h 14"/>
                <a:gd name="T18" fmla="*/ 9 w 20"/>
                <a:gd name="T19" fmla="*/ 11 h 14"/>
                <a:gd name="T20" fmla="*/ 17 w 20"/>
                <a:gd name="T21" fmla="*/ 13 h 14"/>
                <a:gd name="T22" fmla="*/ 20 w 20"/>
                <a:gd name="T23" fmla="*/ 14 h 14"/>
                <a:gd name="T24" fmla="*/ 19 w 20"/>
                <a:gd name="T25" fmla="*/ 8 h 14"/>
                <a:gd name="T26" fmla="*/ 15 w 20"/>
                <a:gd name="T2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4">
                  <a:moveTo>
                    <a:pt x="15" y="4"/>
                  </a:moveTo>
                  <a:lnTo>
                    <a:pt x="13" y="0"/>
                  </a:lnTo>
                  <a:lnTo>
                    <a:pt x="11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4" y="6"/>
                  </a:lnTo>
                  <a:lnTo>
                    <a:pt x="9" y="11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19" y="8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0" name="Freeform 38"/>
            <p:cNvSpPr>
              <a:spLocks/>
            </p:cNvSpPr>
            <p:nvPr/>
          </p:nvSpPr>
          <p:spPr bwMode="auto">
            <a:xfrm rot="10800000">
              <a:off x="1358877" y="4551443"/>
              <a:ext cx="912" cy="81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1" name="Freeform 39"/>
            <p:cNvSpPr>
              <a:spLocks/>
            </p:cNvSpPr>
            <p:nvPr/>
          </p:nvSpPr>
          <p:spPr bwMode="auto">
            <a:xfrm rot="10800000">
              <a:off x="1307833" y="4662687"/>
              <a:ext cx="1823" cy="818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2 h 4"/>
                <a:gd name="T4" fmla="*/ 4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2" name="Freeform 40"/>
            <p:cNvSpPr>
              <a:spLocks/>
            </p:cNvSpPr>
            <p:nvPr/>
          </p:nvSpPr>
          <p:spPr bwMode="auto">
            <a:xfrm rot="10800000">
              <a:off x="1304187" y="4652053"/>
              <a:ext cx="10027" cy="11452"/>
            </a:xfrm>
            <a:custGeom>
              <a:avLst/>
              <a:gdLst>
                <a:gd name="T0" fmla="*/ 23 w 23"/>
                <a:gd name="T1" fmla="*/ 12 h 26"/>
                <a:gd name="T2" fmla="*/ 19 w 23"/>
                <a:gd name="T3" fmla="*/ 13 h 26"/>
                <a:gd name="T4" fmla="*/ 16 w 23"/>
                <a:gd name="T5" fmla="*/ 9 h 26"/>
                <a:gd name="T6" fmla="*/ 16 w 23"/>
                <a:gd name="T7" fmla="*/ 6 h 26"/>
                <a:gd name="T8" fmla="*/ 13 w 23"/>
                <a:gd name="T9" fmla="*/ 4 h 26"/>
                <a:gd name="T10" fmla="*/ 15 w 23"/>
                <a:gd name="T11" fmla="*/ 3 h 26"/>
                <a:gd name="T12" fmla="*/ 11 w 23"/>
                <a:gd name="T13" fmla="*/ 0 h 26"/>
                <a:gd name="T14" fmla="*/ 7 w 23"/>
                <a:gd name="T15" fmla="*/ 2 h 26"/>
                <a:gd name="T16" fmla="*/ 10 w 23"/>
                <a:gd name="T17" fmla="*/ 5 h 26"/>
                <a:gd name="T18" fmla="*/ 7 w 23"/>
                <a:gd name="T19" fmla="*/ 8 h 26"/>
                <a:gd name="T20" fmla="*/ 2 w 23"/>
                <a:gd name="T21" fmla="*/ 4 h 26"/>
                <a:gd name="T22" fmla="*/ 0 w 23"/>
                <a:gd name="T23" fmla="*/ 11 h 26"/>
                <a:gd name="T24" fmla="*/ 3 w 23"/>
                <a:gd name="T25" fmla="*/ 16 h 26"/>
                <a:gd name="T26" fmla="*/ 5 w 23"/>
                <a:gd name="T27" fmla="*/ 16 h 26"/>
                <a:gd name="T28" fmla="*/ 10 w 23"/>
                <a:gd name="T29" fmla="*/ 17 h 26"/>
                <a:gd name="T30" fmla="*/ 13 w 23"/>
                <a:gd name="T31" fmla="*/ 23 h 26"/>
                <a:gd name="T32" fmla="*/ 18 w 23"/>
                <a:gd name="T33" fmla="*/ 26 h 26"/>
                <a:gd name="T34" fmla="*/ 22 w 23"/>
                <a:gd name="T35" fmla="*/ 24 h 26"/>
                <a:gd name="T36" fmla="*/ 23 w 23"/>
                <a:gd name="T37" fmla="*/ 20 h 26"/>
                <a:gd name="T38" fmla="*/ 22 w 23"/>
                <a:gd name="T39" fmla="*/ 18 h 26"/>
                <a:gd name="T40" fmla="*/ 23 w 23"/>
                <a:gd name="T4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6">
                  <a:moveTo>
                    <a:pt x="23" y="12"/>
                  </a:moveTo>
                  <a:lnTo>
                    <a:pt x="19" y="13"/>
                  </a:lnTo>
                  <a:lnTo>
                    <a:pt x="16" y="9"/>
                  </a:lnTo>
                  <a:lnTo>
                    <a:pt x="16" y="6"/>
                  </a:lnTo>
                  <a:lnTo>
                    <a:pt x="13" y="4"/>
                  </a:lnTo>
                  <a:lnTo>
                    <a:pt x="15" y="3"/>
                  </a:lnTo>
                  <a:lnTo>
                    <a:pt x="11" y="0"/>
                  </a:lnTo>
                  <a:lnTo>
                    <a:pt x="7" y="2"/>
                  </a:lnTo>
                  <a:lnTo>
                    <a:pt x="10" y="5"/>
                  </a:lnTo>
                  <a:lnTo>
                    <a:pt x="7" y="8"/>
                  </a:lnTo>
                  <a:lnTo>
                    <a:pt x="2" y="4"/>
                  </a:lnTo>
                  <a:lnTo>
                    <a:pt x="0" y="11"/>
                  </a:lnTo>
                  <a:lnTo>
                    <a:pt x="3" y="16"/>
                  </a:lnTo>
                  <a:lnTo>
                    <a:pt x="5" y="16"/>
                  </a:lnTo>
                  <a:lnTo>
                    <a:pt x="10" y="17"/>
                  </a:lnTo>
                  <a:lnTo>
                    <a:pt x="13" y="23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3" name="Freeform 41"/>
            <p:cNvSpPr>
              <a:spLocks/>
            </p:cNvSpPr>
            <p:nvPr/>
          </p:nvSpPr>
          <p:spPr bwMode="auto">
            <a:xfrm rot="10800000">
              <a:off x="1309656" y="4663505"/>
              <a:ext cx="912" cy="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4" name="Freeform 42"/>
            <p:cNvSpPr>
              <a:spLocks/>
            </p:cNvSpPr>
            <p:nvPr/>
          </p:nvSpPr>
          <p:spPr bwMode="auto">
            <a:xfrm rot="10800000">
              <a:off x="1289603" y="4478643"/>
              <a:ext cx="32814" cy="43353"/>
            </a:xfrm>
            <a:custGeom>
              <a:avLst/>
              <a:gdLst>
                <a:gd name="T0" fmla="*/ 53 w 73"/>
                <a:gd name="T1" fmla="*/ 9 h 106"/>
                <a:gd name="T2" fmla="*/ 40 w 73"/>
                <a:gd name="T3" fmla="*/ 19 h 106"/>
                <a:gd name="T4" fmla="*/ 27 w 73"/>
                <a:gd name="T5" fmla="*/ 26 h 106"/>
                <a:gd name="T6" fmla="*/ 19 w 73"/>
                <a:gd name="T7" fmla="*/ 29 h 106"/>
                <a:gd name="T8" fmla="*/ 15 w 73"/>
                <a:gd name="T9" fmla="*/ 35 h 106"/>
                <a:gd name="T10" fmla="*/ 10 w 73"/>
                <a:gd name="T11" fmla="*/ 43 h 106"/>
                <a:gd name="T12" fmla="*/ 7 w 73"/>
                <a:gd name="T13" fmla="*/ 54 h 106"/>
                <a:gd name="T14" fmla="*/ 4 w 73"/>
                <a:gd name="T15" fmla="*/ 67 h 106"/>
                <a:gd name="T16" fmla="*/ 0 w 73"/>
                <a:gd name="T17" fmla="*/ 77 h 106"/>
                <a:gd name="T18" fmla="*/ 4 w 73"/>
                <a:gd name="T19" fmla="*/ 89 h 106"/>
                <a:gd name="T20" fmla="*/ 5 w 73"/>
                <a:gd name="T21" fmla="*/ 94 h 106"/>
                <a:gd name="T22" fmla="*/ 8 w 73"/>
                <a:gd name="T23" fmla="*/ 98 h 106"/>
                <a:gd name="T24" fmla="*/ 13 w 73"/>
                <a:gd name="T25" fmla="*/ 103 h 106"/>
                <a:gd name="T26" fmla="*/ 20 w 73"/>
                <a:gd name="T27" fmla="*/ 106 h 106"/>
                <a:gd name="T28" fmla="*/ 24 w 73"/>
                <a:gd name="T29" fmla="*/ 99 h 106"/>
                <a:gd name="T30" fmla="*/ 29 w 73"/>
                <a:gd name="T31" fmla="*/ 92 h 106"/>
                <a:gd name="T32" fmla="*/ 33 w 73"/>
                <a:gd name="T33" fmla="*/ 86 h 106"/>
                <a:gd name="T34" fmla="*/ 38 w 73"/>
                <a:gd name="T35" fmla="*/ 77 h 106"/>
                <a:gd name="T36" fmla="*/ 42 w 73"/>
                <a:gd name="T37" fmla="*/ 71 h 106"/>
                <a:gd name="T38" fmla="*/ 46 w 73"/>
                <a:gd name="T39" fmla="*/ 62 h 106"/>
                <a:gd name="T40" fmla="*/ 51 w 73"/>
                <a:gd name="T41" fmla="*/ 54 h 106"/>
                <a:gd name="T42" fmla="*/ 54 w 73"/>
                <a:gd name="T43" fmla="*/ 46 h 106"/>
                <a:gd name="T44" fmla="*/ 59 w 73"/>
                <a:gd name="T45" fmla="*/ 35 h 106"/>
                <a:gd name="T46" fmla="*/ 65 w 73"/>
                <a:gd name="T47" fmla="*/ 23 h 106"/>
                <a:gd name="T48" fmla="*/ 69 w 73"/>
                <a:gd name="T49" fmla="*/ 12 h 106"/>
                <a:gd name="T50" fmla="*/ 73 w 73"/>
                <a:gd name="T51" fmla="*/ 0 h 106"/>
                <a:gd name="T52" fmla="*/ 72 w 73"/>
                <a:gd name="T53" fmla="*/ 0 h 106"/>
                <a:gd name="T54" fmla="*/ 70 w 73"/>
                <a:gd name="T55" fmla="*/ 0 h 106"/>
                <a:gd name="T56" fmla="*/ 69 w 73"/>
                <a:gd name="T57" fmla="*/ 1 h 106"/>
                <a:gd name="T58" fmla="*/ 68 w 73"/>
                <a:gd name="T59" fmla="*/ 1 h 106"/>
                <a:gd name="T60" fmla="*/ 53 w 73"/>
                <a:gd name="T61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" h="106">
                  <a:moveTo>
                    <a:pt x="53" y="9"/>
                  </a:moveTo>
                  <a:lnTo>
                    <a:pt x="40" y="19"/>
                  </a:lnTo>
                  <a:lnTo>
                    <a:pt x="27" y="26"/>
                  </a:lnTo>
                  <a:lnTo>
                    <a:pt x="19" y="29"/>
                  </a:lnTo>
                  <a:lnTo>
                    <a:pt x="15" y="35"/>
                  </a:lnTo>
                  <a:lnTo>
                    <a:pt x="10" y="43"/>
                  </a:lnTo>
                  <a:lnTo>
                    <a:pt x="7" y="54"/>
                  </a:lnTo>
                  <a:lnTo>
                    <a:pt x="4" y="67"/>
                  </a:lnTo>
                  <a:lnTo>
                    <a:pt x="0" y="77"/>
                  </a:lnTo>
                  <a:lnTo>
                    <a:pt x="4" y="89"/>
                  </a:lnTo>
                  <a:lnTo>
                    <a:pt x="5" y="94"/>
                  </a:lnTo>
                  <a:lnTo>
                    <a:pt x="8" y="98"/>
                  </a:lnTo>
                  <a:lnTo>
                    <a:pt x="13" y="103"/>
                  </a:lnTo>
                  <a:lnTo>
                    <a:pt x="20" y="106"/>
                  </a:lnTo>
                  <a:lnTo>
                    <a:pt x="24" y="99"/>
                  </a:lnTo>
                  <a:lnTo>
                    <a:pt x="29" y="92"/>
                  </a:lnTo>
                  <a:lnTo>
                    <a:pt x="33" y="86"/>
                  </a:lnTo>
                  <a:lnTo>
                    <a:pt x="38" y="77"/>
                  </a:lnTo>
                  <a:lnTo>
                    <a:pt x="42" y="71"/>
                  </a:lnTo>
                  <a:lnTo>
                    <a:pt x="46" y="62"/>
                  </a:lnTo>
                  <a:lnTo>
                    <a:pt x="51" y="54"/>
                  </a:lnTo>
                  <a:lnTo>
                    <a:pt x="54" y="46"/>
                  </a:lnTo>
                  <a:lnTo>
                    <a:pt x="59" y="35"/>
                  </a:lnTo>
                  <a:lnTo>
                    <a:pt x="65" y="23"/>
                  </a:lnTo>
                  <a:lnTo>
                    <a:pt x="69" y="12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9" y="1"/>
                  </a:lnTo>
                  <a:lnTo>
                    <a:pt x="68" y="1"/>
                  </a:lnTo>
                  <a:lnTo>
                    <a:pt x="53" y="9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5" name="Rectangle 43"/>
            <p:cNvSpPr>
              <a:spLocks noChangeArrowheads="1"/>
            </p:cNvSpPr>
            <p:nvPr/>
          </p:nvSpPr>
          <p:spPr bwMode="auto">
            <a:xfrm rot="10800000">
              <a:off x="1347027" y="4466374"/>
              <a:ext cx="912" cy="818"/>
            </a:xfrm>
            <a:prstGeom prst="rect">
              <a:avLst/>
            </a:pr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6" name="Freeform 44"/>
            <p:cNvSpPr>
              <a:spLocks/>
            </p:cNvSpPr>
            <p:nvPr/>
          </p:nvSpPr>
          <p:spPr bwMode="auto">
            <a:xfrm rot="10800000">
              <a:off x="1286868" y="4434473"/>
              <a:ext cx="195975" cy="256843"/>
            </a:xfrm>
            <a:custGeom>
              <a:avLst/>
              <a:gdLst>
                <a:gd name="T0" fmla="*/ 207 w 428"/>
                <a:gd name="T1" fmla="*/ 202 h 626"/>
                <a:gd name="T2" fmla="*/ 214 w 428"/>
                <a:gd name="T3" fmla="*/ 200 h 626"/>
                <a:gd name="T4" fmla="*/ 197 w 428"/>
                <a:gd name="T5" fmla="*/ 248 h 626"/>
                <a:gd name="T6" fmla="*/ 204 w 428"/>
                <a:gd name="T7" fmla="*/ 291 h 626"/>
                <a:gd name="T8" fmla="*/ 221 w 428"/>
                <a:gd name="T9" fmla="*/ 327 h 626"/>
                <a:gd name="T10" fmla="*/ 217 w 428"/>
                <a:gd name="T11" fmla="*/ 367 h 626"/>
                <a:gd name="T12" fmla="*/ 217 w 428"/>
                <a:gd name="T13" fmla="*/ 383 h 626"/>
                <a:gd name="T14" fmla="*/ 183 w 428"/>
                <a:gd name="T15" fmla="*/ 403 h 626"/>
                <a:gd name="T16" fmla="*/ 159 w 428"/>
                <a:gd name="T17" fmla="*/ 434 h 626"/>
                <a:gd name="T18" fmla="*/ 144 w 428"/>
                <a:gd name="T19" fmla="*/ 487 h 626"/>
                <a:gd name="T20" fmla="*/ 125 w 428"/>
                <a:gd name="T21" fmla="*/ 518 h 626"/>
                <a:gd name="T22" fmla="*/ 93 w 428"/>
                <a:gd name="T23" fmla="*/ 543 h 626"/>
                <a:gd name="T24" fmla="*/ 53 w 428"/>
                <a:gd name="T25" fmla="*/ 573 h 626"/>
                <a:gd name="T26" fmla="*/ 19 w 428"/>
                <a:gd name="T27" fmla="*/ 605 h 626"/>
                <a:gd name="T28" fmla="*/ 14 w 428"/>
                <a:gd name="T29" fmla="*/ 623 h 626"/>
                <a:gd name="T30" fmla="*/ 55 w 428"/>
                <a:gd name="T31" fmla="*/ 615 h 626"/>
                <a:gd name="T32" fmla="*/ 79 w 428"/>
                <a:gd name="T33" fmla="*/ 609 h 626"/>
                <a:gd name="T34" fmla="*/ 105 w 428"/>
                <a:gd name="T35" fmla="*/ 596 h 626"/>
                <a:gd name="T36" fmla="*/ 129 w 428"/>
                <a:gd name="T37" fmla="*/ 610 h 626"/>
                <a:gd name="T38" fmla="*/ 173 w 428"/>
                <a:gd name="T39" fmla="*/ 594 h 626"/>
                <a:gd name="T40" fmla="*/ 244 w 428"/>
                <a:gd name="T41" fmla="*/ 573 h 626"/>
                <a:gd name="T42" fmla="*/ 273 w 428"/>
                <a:gd name="T43" fmla="*/ 563 h 626"/>
                <a:gd name="T44" fmla="*/ 295 w 428"/>
                <a:gd name="T45" fmla="*/ 528 h 626"/>
                <a:gd name="T46" fmla="*/ 283 w 428"/>
                <a:gd name="T47" fmla="*/ 504 h 626"/>
                <a:gd name="T48" fmla="*/ 273 w 428"/>
                <a:gd name="T49" fmla="*/ 478 h 626"/>
                <a:gd name="T50" fmla="*/ 282 w 428"/>
                <a:gd name="T51" fmla="*/ 448 h 626"/>
                <a:gd name="T52" fmla="*/ 276 w 428"/>
                <a:gd name="T53" fmla="*/ 417 h 626"/>
                <a:gd name="T54" fmla="*/ 265 w 428"/>
                <a:gd name="T55" fmla="*/ 393 h 626"/>
                <a:gd name="T56" fmla="*/ 246 w 428"/>
                <a:gd name="T57" fmla="*/ 382 h 626"/>
                <a:gd name="T58" fmla="*/ 232 w 428"/>
                <a:gd name="T59" fmla="*/ 372 h 626"/>
                <a:gd name="T60" fmla="*/ 237 w 428"/>
                <a:gd name="T61" fmla="*/ 322 h 626"/>
                <a:gd name="T62" fmla="*/ 240 w 428"/>
                <a:gd name="T63" fmla="*/ 285 h 626"/>
                <a:gd name="T64" fmla="*/ 252 w 428"/>
                <a:gd name="T65" fmla="*/ 235 h 626"/>
                <a:gd name="T66" fmla="*/ 283 w 428"/>
                <a:gd name="T67" fmla="*/ 288 h 626"/>
                <a:gd name="T68" fmla="*/ 322 w 428"/>
                <a:gd name="T69" fmla="*/ 258 h 626"/>
                <a:gd name="T70" fmla="*/ 342 w 428"/>
                <a:gd name="T71" fmla="*/ 248 h 626"/>
                <a:gd name="T72" fmla="*/ 382 w 428"/>
                <a:gd name="T73" fmla="*/ 239 h 626"/>
                <a:gd name="T74" fmla="*/ 397 w 428"/>
                <a:gd name="T75" fmla="*/ 247 h 626"/>
                <a:gd name="T76" fmla="*/ 391 w 428"/>
                <a:gd name="T77" fmla="*/ 222 h 626"/>
                <a:gd name="T78" fmla="*/ 421 w 428"/>
                <a:gd name="T79" fmla="*/ 231 h 626"/>
                <a:gd name="T80" fmla="*/ 419 w 428"/>
                <a:gd name="T81" fmla="*/ 221 h 626"/>
                <a:gd name="T82" fmla="*/ 424 w 428"/>
                <a:gd name="T83" fmla="*/ 197 h 626"/>
                <a:gd name="T84" fmla="*/ 413 w 428"/>
                <a:gd name="T85" fmla="*/ 178 h 626"/>
                <a:gd name="T86" fmla="*/ 406 w 428"/>
                <a:gd name="T87" fmla="*/ 153 h 626"/>
                <a:gd name="T88" fmla="*/ 380 w 428"/>
                <a:gd name="T89" fmla="*/ 186 h 626"/>
                <a:gd name="T90" fmla="*/ 367 w 428"/>
                <a:gd name="T91" fmla="*/ 161 h 626"/>
                <a:gd name="T92" fmla="*/ 374 w 428"/>
                <a:gd name="T93" fmla="*/ 133 h 626"/>
                <a:gd name="T94" fmla="*/ 393 w 428"/>
                <a:gd name="T95" fmla="*/ 127 h 626"/>
                <a:gd name="T96" fmla="*/ 413 w 428"/>
                <a:gd name="T97" fmla="*/ 121 h 626"/>
                <a:gd name="T98" fmla="*/ 403 w 428"/>
                <a:gd name="T99" fmla="*/ 104 h 626"/>
                <a:gd name="T100" fmla="*/ 378 w 428"/>
                <a:gd name="T101" fmla="*/ 99 h 626"/>
                <a:gd name="T102" fmla="*/ 366 w 428"/>
                <a:gd name="T103" fmla="*/ 72 h 626"/>
                <a:gd name="T104" fmla="*/ 335 w 428"/>
                <a:gd name="T105" fmla="*/ 38 h 626"/>
                <a:gd name="T106" fmla="*/ 290 w 428"/>
                <a:gd name="T107" fmla="*/ 2 h 626"/>
                <a:gd name="T108" fmla="*/ 281 w 428"/>
                <a:gd name="T109" fmla="*/ 53 h 626"/>
                <a:gd name="T110" fmla="*/ 265 w 428"/>
                <a:gd name="T111" fmla="*/ 106 h 626"/>
                <a:gd name="T112" fmla="*/ 232 w 428"/>
                <a:gd name="T113" fmla="*/ 127 h 626"/>
                <a:gd name="T114" fmla="*/ 216 w 428"/>
                <a:gd name="T115" fmla="*/ 168 h 626"/>
                <a:gd name="T116" fmla="*/ 201 w 428"/>
                <a:gd name="T117" fmla="*/ 1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" h="626">
                  <a:moveTo>
                    <a:pt x="196" y="217"/>
                  </a:moveTo>
                  <a:lnTo>
                    <a:pt x="198" y="224"/>
                  </a:lnTo>
                  <a:lnTo>
                    <a:pt x="201" y="221"/>
                  </a:lnTo>
                  <a:lnTo>
                    <a:pt x="201" y="214"/>
                  </a:lnTo>
                  <a:lnTo>
                    <a:pt x="205" y="207"/>
                  </a:lnTo>
                  <a:lnTo>
                    <a:pt x="207" y="202"/>
                  </a:lnTo>
                  <a:lnTo>
                    <a:pt x="212" y="192"/>
                  </a:lnTo>
                  <a:lnTo>
                    <a:pt x="214" y="184"/>
                  </a:lnTo>
                  <a:lnTo>
                    <a:pt x="221" y="178"/>
                  </a:lnTo>
                  <a:lnTo>
                    <a:pt x="219" y="187"/>
                  </a:lnTo>
                  <a:lnTo>
                    <a:pt x="213" y="198"/>
                  </a:lnTo>
                  <a:lnTo>
                    <a:pt x="214" y="200"/>
                  </a:lnTo>
                  <a:lnTo>
                    <a:pt x="212" y="208"/>
                  </a:lnTo>
                  <a:lnTo>
                    <a:pt x="207" y="221"/>
                  </a:lnTo>
                  <a:lnTo>
                    <a:pt x="206" y="232"/>
                  </a:lnTo>
                  <a:lnTo>
                    <a:pt x="204" y="238"/>
                  </a:lnTo>
                  <a:lnTo>
                    <a:pt x="200" y="243"/>
                  </a:lnTo>
                  <a:lnTo>
                    <a:pt x="197" y="248"/>
                  </a:lnTo>
                  <a:lnTo>
                    <a:pt x="194" y="254"/>
                  </a:lnTo>
                  <a:lnTo>
                    <a:pt x="196" y="267"/>
                  </a:lnTo>
                  <a:lnTo>
                    <a:pt x="198" y="273"/>
                  </a:lnTo>
                  <a:lnTo>
                    <a:pt x="200" y="278"/>
                  </a:lnTo>
                  <a:lnTo>
                    <a:pt x="201" y="285"/>
                  </a:lnTo>
                  <a:lnTo>
                    <a:pt x="204" y="291"/>
                  </a:lnTo>
                  <a:lnTo>
                    <a:pt x="211" y="292"/>
                  </a:lnTo>
                  <a:lnTo>
                    <a:pt x="211" y="299"/>
                  </a:lnTo>
                  <a:lnTo>
                    <a:pt x="209" y="305"/>
                  </a:lnTo>
                  <a:lnTo>
                    <a:pt x="213" y="312"/>
                  </a:lnTo>
                  <a:lnTo>
                    <a:pt x="215" y="325"/>
                  </a:lnTo>
                  <a:lnTo>
                    <a:pt x="221" y="327"/>
                  </a:lnTo>
                  <a:lnTo>
                    <a:pt x="214" y="333"/>
                  </a:lnTo>
                  <a:lnTo>
                    <a:pt x="213" y="340"/>
                  </a:lnTo>
                  <a:lnTo>
                    <a:pt x="213" y="348"/>
                  </a:lnTo>
                  <a:lnTo>
                    <a:pt x="214" y="354"/>
                  </a:lnTo>
                  <a:lnTo>
                    <a:pt x="215" y="361"/>
                  </a:lnTo>
                  <a:lnTo>
                    <a:pt x="217" y="367"/>
                  </a:lnTo>
                  <a:lnTo>
                    <a:pt x="220" y="366"/>
                  </a:lnTo>
                  <a:lnTo>
                    <a:pt x="226" y="369"/>
                  </a:lnTo>
                  <a:lnTo>
                    <a:pt x="224" y="374"/>
                  </a:lnTo>
                  <a:lnTo>
                    <a:pt x="224" y="374"/>
                  </a:lnTo>
                  <a:lnTo>
                    <a:pt x="221" y="379"/>
                  </a:lnTo>
                  <a:lnTo>
                    <a:pt x="217" y="383"/>
                  </a:lnTo>
                  <a:lnTo>
                    <a:pt x="214" y="387"/>
                  </a:lnTo>
                  <a:lnTo>
                    <a:pt x="209" y="390"/>
                  </a:lnTo>
                  <a:lnTo>
                    <a:pt x="207" y="395"/>
                  </a:lnTo>
                  <a:lnTo>
                    <a:pt x="197" y="395"/>
                  </a:lnTo>
                  <a:lnTo>
                    <a:pt x="187" y="397"/>
                  </a:lnTo>
                  <a:lnTo>
                    <a:pt x="183" y="403"/>
                  </a:lnTo>
                  <a:lnTo>
                    <a:pt x="176" y="407"/>
                  </a:lnTo>
                  <a:lnTo>
                    <a:pt x="176" y="412"/>
                  </a:lnTo>
                  <a:lnTo>
                    <a:pt x="163" y="417"/>
                  </a:lnTo>
                  <a:lnTo>
                    <a:pt x="160" y="421"/>
                  </a:lnTo>
                  <a:lnTo>
                    <a:pt x="161" y="426"/>
                  </a:lnTo>
                  <a:lnTo>
                    <a:pt x="159" y="434"/>
                  </a:lnTo>
                  <a:lnTo>
                    <a:pt x="155" y="442"/>
                  </a:lnTo>
                  <a:lnTo>
                    <a:pt x="153" y="450"/>
                  </a:lnTo>
                  <a:lnTo>
                    <a:pt x="151" y="458"/>
                  </a:lnTo>
                  <a:lnTo>
                    <a:pt x="145" y="467"/>
                  </a:lnTo>
                  <a:lnTo>
                    <a:pt x="143" y="482"/>
                  </a:lnTo>
                  <a:lnTo>
                    <a:pt x="144" y="487"/>
                  </a:lnTo>
                  <a:lnTo>
                    <a:pt x="144" y="492"/>
                  </a:lnTo>
                  <a:lnTo>
                    <a:pt x="144" y="496"/>
                  </a:lnTo>
                  <a:lnTo>
                    <a:pt x="143" y="502"/>
                  </a:lnTo>
                  <a:lnTo>
                    <a:pt x="136" y="509"/>
                  </a:lnTo>
                  <a:lnTo>
                    <a:pt x="130" y="513"/>
                  </a:lnTo>
                  <a:lnTo>
                    <a:pt x="125" y="518"/>
                  </a:lnTo>
                  <a:lnTo>
                    <a:pt x="120" y="522"/>
                  </a:lnTo>
                  <a:lnTo>
                    <a:pt x="115" y="526"/>
                  </a:lnTo>
                  <a:lnTo>
                    <a:pt x="109" y="531"/>
                  </a:lnTo>
                  <a:lnTo>
                    <a:pt x="103" y="534"/>
                  </a:lnTo>
                  <a:lnTo>
                    <a:pt x="99" y="539"/>
                  </a:lnTo>
                  <a:lnTo>
                    <a:pt x="93" y="543"/>
                  </a:lnTo>
                  <a:lnTo>
                    <a:pt x="86" y="552"/>
                  </a:lnTo>
                  <a:lnTo>
                    <a:pt x="80" y="557"/>
                  </a:lnTo>
                  <a:lnTo>
                    <a:pt x="73" y="562"/>
                  </a:lnTo>
                  <a:lnTo>
                    <a:pt x="65" y="568"/>
                  </a:lnTo>
                  <a:lnTo>
                    <a:pt x="58" y="570"/>
                  </a:lnTo>
                  <a:lnTo>
                    <a:pt x="53" y="573"/>
                  </a:lnTo>
                  <a:lnTo>
                    <a:pt x="47" y="578"/>
                  </a:lnTo>
                  <a:lnTo>
                    <a:pt x="42" y="583"/>
                  </a:lnTo>
                  <a:lnTo>
                    <a:pt x="38" y="587"/>
                  </a:lnTo>
                  <a:lnTo>
                    <a:pt x="37" y="594"/>
                  </a:lnTo>
                  <a:lnTo>
                    <a:pt x="25" y="602"/>
                  </a:lnTo>
                  <a:lnTo>
                    <a:pt x="19" y="605"/>
                  </a:lnTo>
                  <a:lnTo>
                    <a:pt x="16" y="605"/>
                  </a:lnTo>
                  <a:lnTo>
                    <a:pt x="3" y="617"/>
                  </a:lnTo>
                  <a:lnTo>
                    <a:pt x="4" y="620"/>
                  </a:lnTo>
                  <a:lnTo>
                    <a:pt x="0" y="626"/>
                  </a:lnTo>
                  <a:lnTo>
                    <a:pt x="7" y="625"/>
                  </a:lnTo>
                  <a:lnTo>
                    <a:pt x="14" y="623"/>
                  </a:lnTo>
                  <a:lnTo>
                    <a:pt x="23" y="622"/>
                  </a:lnTo>
                  <a:lnTo>
                    <a:pt x="31" y="624"/>
                  </a:lnTo>
                  <a:lnTo>
                    <a:pt x="34" y="617"/>
                  </a:lnTo>
                  <a:lnTo>
                    <a:pt x="42" y="617"/>
                  </a:lnTo>
                  <a:lnTo>
                    <a:pt x="50" y="614"/>
                  </a:lnTo>
                  <a:lnTo>
                    <a:pt x="55" y="615"/>
                  </a:lnTo>
                  <a:lnTo>
                    <a:pt x="56" y="609"/>
                  </a:lnTo>
                  <a:lnTo>
                    <a:pt x="60" y="607"/>
                  </a:lnTo>
                  <a:lnTo>
                    <a:pt x="63" y="613"/>
                  </a:lnTo>
                  <a:lnTo>
                    <a:pt x="67" y="610"/>
                  </a:lnTo>
                  <a:lnTo>
                    <a:pt x="75" y="607"/>
                  </a:lnTo>
                  <a:lnTo>
                    <a:pt x="79" y="609"/>
                  </a:lnTo>
                  <a:lnTo>
                    <a:pt x="84" y="610"/>
                  </a:lnTo>
                  <a:lnTo>
                    <a:pt x="87" y="613"/>
                  </a:lnTo>
                  <a:lnTo>
                    <a:pt x="92" y="615"/>
                  </a:lnTo>
                  <a:lnTo>
                    <a:pt x="102" y="610"/>
                  </a:lnTo>
                  <a:lnTo>
                    <a:pt x="102" y="605"/>
                  </a:lnTo>
                  <a:lnTo>
                    <a:pt x="105" y="596"/>
                  </a:lnTo>
                  <a:lnTo>
                    <a:pt x="107" y="605"/>
                  </a:lnTo>
                  <a:lnTo>
                    <a:pt x="111" y="611"/>
                  </a:lnTo>
                  <a:lnTo>
                    <a:pt x="122" y="614"/>
                  </a:lnTo>
                  <a:lnTo>
                    <a:pt x="130" y="607"/>
                  </a:lnTo>
                  <a:lnTo>
                    <a:pt x="137" y="603"/>
                  </a:lnTo>
                  <a:lnTo>
                    <a:pt x="129" y="610"/>
                  </a:lnTo>
                  <a:lnTo>
                    <a:pt x="128" y="613"/>
                  </a:lnTo>
                  <a:lnTo>
                    <a:pt x="136" y="610"/>
                  </a:lnTo>
                  <a:lnTo>
                    <a:pt x="148" y="605"/>
                  </a:lnTo>
                  <a:lnTo>
                    <a:pt x="162" y="602"/>
                  </a:lnTo>
                  <a:lnTo>
                    <a:pt x="167" y="593"/>
                  </a:lnTo>
                  <a:lnTo>
                    <a:pt x="173" y="594"/>
                  </a:lnTo>
                  <a:lnTo>
                    <a:pt x="194" y="592"/>
                  </a:lnTo>
                  <a:lnTo>
                    <a:pt x="202" y="595"/>
                  </a:lnTo>
                  <a:lnTo>
                    <a:pt x="207" y="594"/>
                  </a:lnTo>
                  <a:lnTo>
                    <a:pt x="215" y="590"/>
                  </a:lnTo>
                  <a:lnTo>
                    <a:pt x="239" y="583"/>
                  </a:lnTo>
                  <a:lnTo>
                    <a:pt x="244" y="573"/>
                  </a:lnTo>
                  <a:lnTo>
                    <a:pt x="249" y="571"/>
                  </a:lnTo>
                  <a:lnTo>
                    <a:pt x="253" y="569"/>
                  </a:lnTo>
                  <a:lnTo>
                    <a:pt x="258" y="566"/>
                  </a:lnTo>
                  <a:lnTo>
                    <a:pt x="262" y="564"/>
                  </a:lnTo>
                  <a:lnTo>
                    <a:pt x="268" y="565"/>
                  </a:lnTo>
                  <a:lnTo>
                    <a:pt x="273" y="563"/>
                  </a:lnTo>
                  <a:lnTo>
                    <a:pt x="282" y="562"/>
                  </a:lnTo>
                  <a:lnTo>
                    <a:pt x="296" y="547"/>
                  </a:lnTo>
                  <a:lnTo>
                    <a:pt x="296" y="545"/>
                  </a:lnTo>
                  <a:lnTo>
                    <a:pt x="295" y="539"/>
                  </a:lnTo>
                  <a:lnTo>
                    <a:pt x="295" y="534"/>
                  </a:lnTo>
                  <a:lnTo>
                    <a:pt x="295" y="528"/>
                  </a:lnTo>
                  <a:lnTo>
                    <a:pt x="293" y="524"/>
                  </a:lnTo>
                  <a:lnTo>
                    <a:pt x="290" y="520"/>
                  </a:lnTo>
                  <a:lnTo>
                    <a:pt x="288" y="517"/>
                  </a:lnTo>
                  <a:lnTo>
                    <a:pt x="284" y="513"/>
                  </a:lnTo>
                  <a:lnTo>
                    <a:pt x="281" y="510"/>
                  </a:lnTo>
                  <a:lnTo>
                    <a:pt x="283" y="504"/>
                  </a:lnTo>
                  <a:lnTo>
                    <a:pt x="274" y="488"/>
                  </a:lnTo>
                  <a:lnTo>
                    <a:pt x="269" y="487"/>
                  </a:lnTo>
                  <a:lnTo>
                    <a:pt x="266" y="488"/>
                  </a:lnTo>
                  <a:lnTo>
                    <a:pt x="262" y="484"/>
                  </a:lnTo>
                  <a:lnTo>
                    <a:pt x="267" y="480"/>
                  </a:lnTo>
                  <a:lnTo>
                    <a:pt x="273" y="478"/>
                  </a:lnTo>
                  <a:lnTo>
                    <a:pt x="280" y="475"/>
                  </a:lnTo>
                  <a:lnTo>
                    <a:pt x="282" y="472"/>
                  </a:lnTo>
                  <a:lnTo>
                    <a:pt x="281" y="470"/>
                  </a:lnTo>
                  <a:lnTo>
                    <a:pt x="284" y="460"/>
                  </a:lnTo>
                  <a:lnTo>
                    <a:pt x="285" y="454"/>
                  </a:lnTo>
                  <a:lnTo>
                    <a:pt x="282" y="448"/>
                  </a:lnTo>
                  <a:lnTo>
                    <a:pt x="275" y="443"/>
                  </a:lnTo>
                  <a:lnTo>
                    <a:pt x="273" y="435"/>
                  </a:lnTo>
                  <a:lnTo>
                    <a:pt x="275" y="431"/>
                  </a:lnTo>
                  <a:lnTo>
                    <a:pt x="277" y="427"/>
                  </a:lnTo>
                  <a:lnTo>
                    <a:pt x="279" y="419"/>
                  </a:lnTo>
                  <a:lnTo>
                    <a:pt x="276" y="417"/>
                  </a:lnTo>
                  <a:lnTo>
                    <a:pt x="281" y="411"/>
                  </a:lnTo>
                  <a:lnTo>
                    <a:pt x="282" y="401"/>
                  </a:lnTo>
                  <a:lnTo>
                    <a:pt x="277" y="398"/>
                  </a:lnTo>
                  <a:lnTo>
                    <a:pt x="274" y="397"/>
                  </a:lnTo>
                  <a:lnTo>
                    <a:pt x="269" y="395"/>
                  </a:lnTo>
                  <a:lnTo>
                    <a:pt x="265" y="393"/>
                  </a:lnTo>
                  <a:lnTo>
                    <a:pt x="265" y="387"/>
                  </a:lnTo>
                  <a:lnTo>
                    <a:pt x="257" y="380"/>
                  </a:lnTo>
                  <a:lnTo>
                    <a:pt x="252" y="381"/>
                  </a:lnTo>
                  <a:lnTo>
                    <a:pt x="246" y="386"/>
                  </a:lnTo>
                  <a:lnTo>
                    <a:pt x="246" y="386"/>
                  </a:lnTo>
                  <a:lnTo>
                    <a:pt x="246" y="382"/>
                  </a:lnTo>
                  <a:lnTo>
                    <a:pt x="249" y="378"/>
                  </a:lnTo>
                  <a:lnTo>
                    <a:pt x="254" y="373"/>
                  </a:lnTo>
                  <a:lnTo>
                    <a:pt x="250" y="371"/>
                  </a:lnTo>
                  <a:lnTo>
                    <a:pt x="238" y="372"/>
                  </a:lnTo>
                  <a:lnTo>
                    <a:pt x="232" y="373"/>
                  </a:lnTo>
                  <a:lnTo>
                    <a:pt x="232" y="372"/>
                  </a:lnTo>
                  <a:lnTo>
                    <a:pt x="229" y="366"/>
                  </a:lnTo>
                  <a:lnTo>
                    <a:pt x="220" y="360"/>
                  </a:lnTo>
                  <a:lnTo>
                    <a:pt x="217" y="348"/>
                  </a:lnTo>
                  <a:lnTo>
                    <a:pt x="229" y="335"/>
                  </a:lnTo>
                  <a:lnTo>
                    <a:pt x="237" y="328"/>
                  </a:lnTo>
                  <a:lnTo>
                    <a:pt x="237" y="322"/>
                  </a:lnTo>
                  <a:lnTo>
                    <a:pt x="224" y="314"/>
                  </a:lnTo>
                  <a:lnTo>
                    <a:pt x="231" y="307"/>
                  </a:lnTo>
                  <a:lnTo>
                    <a:pt x="238" y="300"/>
                  </a:lnTo>
                  <a:lnTo>
                    <a:pt x="245" y="295"/>
                  </a:lnTo>
                  <a:lnTo>
                    <a:pt x="253" y="289"/>
                  </a:lnTo>
                  <a:lnTo>
                    <a:pt x="240" y="285"/>
                  </a:lnTo>
                  <a:lnTo>
                    <a:pt x="230" y="290"/>
                  </a:lnTo>
                  <a:lnTo>
                    <a:pt x="219" y="284"/>
                  </a:lnTo>
                  <a:lnTo>
                    <a:pt x="220" y="276"/>
                  </a:lnTo>
                  <a:lnTo>
                    <a:pt x="234" y="257"/>
                  </a:lnTo>
                  <a:lnTo>
                    <a:pt x="243" y="247"/>
                  </a:lnTo>
                  <a:lnTo>
                    <a:pt x="252" y="235"/>
                  </a:lnTo>
                  <a:lnTo>
                    <a:pt x="262" y="232"/>
                  </a:lnTo>
                  <a:lnTo>
                    <a:pt x="280" y="246"/>
                  </a:lnTo>
                  <a:lnTo>
                    <a:pt x="289" y="247"/>
                  </a:lnTo>
                  <a:lnTo>
                    <a:pt x="299" y="261"/>
                  </a:lnTo>
                  <a:lnTo>
                    <a:pt x="292" y="270"/>
                  </a:lnTo>
                  <a:lnTo>
                    <a:pt x="283" y="288"/>
                  </a:lnTo>
                  <a:lnTo>
                    <a:pt x="289" y="288"/>
                  </a:lnTo>
                  <a:lnTo>
                    <a:pt x="303" y="267"/>
                  </a:lnTo>
                  <a:lnTo>
                    <a:pt x="307" y="265"/>
                  </a:lnTo>
                  <a:lnTo>
                    <a:pt x="313" y="262"/>
                  </a:lnTo>
                  <a:lnTo>
                    <a:pt x="318" y="260"/>
                  </a:lnTo>
                  <a:lnTo>
                    <a:pt x="322" y="258"/>
                  </a:lnTo>
                  <a:lnTo>
                    <a:pt x="328" y="255"/>
                  </a:lnTo>
                  <a:lnTo>
                    <a:pt x="333" y="253"/>
                  </a:lnTo>
                  <a:lnTo>
                    <a:pt x="337" y="250"/>
                  </a:lnTo>
                  <a:lnTo>
                    <a:pt x="342" y="246"/>
                  </a:lnTo>
                  <a:lnTo>
                    <a:pt x="348" y="242"/>
                  </a:lnTo>
                  <a:lnTo>
                    <a:pt x="342" y="248"/>
                  </a:lnTo>
                  <a:lnTo>
                    <a:pt x="346" y="248"/>
                  </a:lnTo>
                  <a:lnTo>
                    <a:pt x="352" y="244"/>
                  </a:lnTo>
                  <a:lnTo>
                    <a:pt x="359" y="243"/>
                  </a:lnTo>
                  <a:lnTo>
                    <a:pt x="372" y="242"/>
                  </a:lnTo>
                  <a:lnTo>
                    <a:pt x="375" y="238"/>
                  </a:lnTo>
                  <a:lnTo>
                    <a:pt x="382" y="239"/>
                  </a:lnTo>
                  <a:lnTo>
                    <a:pt x="388" y="242"/>
                  </a:lnTo>
                  <a:lnTo>
                    <a:pt x="389" y="245"/>
                  </a:lnTo>
                  <a:lnTo>
                    <a:pt x="384" y="247"/>
                  </a:lnTo>
                  <a:lnTo>
                    <a:pt x="383" y="248"/>
                  </a:lnTo>
                  <a:lnTo>
                    <a:pt x="388" y="250"/>
                  </a:lnTo>
                  <a:lnTo>
                    <a:pt x="397" y="247"/>
                  </a:lnTo>
                  <a:lnTo>
                    <a:pt x="395" y="243"/>
                  </a:lnTo>
                  <a:lnTo>
                    <a:pt x="394" y="236"/>
                  </a:lnTo>
                  <a:lnTo>
                    <a:pt x="397" y="230"/>
                  </a:lnTo>
                  <a:lnTo>
                    <a:pt x="394" y="228"/>
                  </a:lnTo>
                  <a:lnTo>
                    <a:pt x="379" y="224"/>
                  </a:lnTo>
                  <a:lnTo>
                    <a:pt x="391" y="222"/>
                  </a:lnTo>
                  <a:lnTo>
                    <a:pt x="402" y="217"/>
                  </a:lnTo>
                  <a:lnTo>
                    <a:pt x="404" y="220"/>
                  </a:lnTo>
                  <a:lnTo>
                    <a:pt x="410" y="225"/>
                  </a:lnTo>
                  <a:lnTo>
                    <a:pt x="414" y="229"/>
                  </a:lnTo>
                  <a:lnTo>
                    <a:pt x="418" y="232"/>
                  </a:lnTo>
                  <a:lnTo>
                    <a:pt x="421" y="231"/>
                  </a:lnTo>
                  <a:lnTo>
                    <a:pt x="427" y="232"/>
                  </a:lnTo>
                  <a:lnTo>
                    <a:pt x="428" y="228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0" y="223"/>
                  </a:lnTo>
                  <a:lnTo>
                    <a:pt x="419" y="221"/>
                  </a:lnTo>
                  <a:lnTo>
                    <a:pt x="424" y="220"/>
                  </a:lnTo>
                  <a:lnTo>
                    <a:pt x="427" y="217"/>
                  </a:lnTo>
                  <a:lnTo>
                    <a:pt x="425" y="215"/>
                  </a:lnTo>
                  <a:lnTo>
                    <a:pt x="424" y="209"/>
                  </a:lnTo>
                  <a:lnTo>
                    <a:pt x="424" y="202"/>
                  </a:lnTo>
                  <a:lnTo>
                    <a:pt x="424" y="197"/>
                  </a:lnTo>
                  <a:lnTo>
                    <a:pt x="425" y="191"/>
                  </a:lnTo>
                  <a:lnTo>
                    <a:pt x="425" y="185"/>
                  </a:lnTo>
                  <a:lnTo>
                    <a:pt x="420" y="186"/>
                  </a:lnTo>
                  <a:lnTo>
                    <a:pt x="414" y="189"/>
                  </a:lnTo>
                  <a:lnTo>
                    <a:pt x="413" y="184"/>
                  </a:lnTo>
                  <a:lnTo>
                    <a:pt x="413" y="178"/>
                  </a:lnTo>
                  <a:lnTo>
                    <a:pt x="417" y="175"/>
                  </a:lnTo>
                  <a:lnTo>
                    <a:pt x="417" y="168"/>
                  </a:lnTo>
                  <a:lnTo>
                    <a:pt x="416" y="162"/>
                  </a:lnTo>
                  <a:lnTo>
                    <a:pt x="412" y="157"/>
                  </a:lnTo>
                  <a:lnTo>
                    <a:pt x="408" y="153"/>
                  </a:lnTo>
                  <a:lnTo>
                    <a:pt x="406" y="153"/>
                  </a:lnTo>
                  <a:lnTo>
                    <a:pt x="403" y="161"/>
                  </a:lnTo>
                  <a:lnTo>
                    <a:pt x="395" y="166"/>
                  </a:lnTo>
                  <a:lnTo>
                    <a:pt x="396" y="168"/>
                  </a:lnTo>
                  <a:lnTo>
                    <a:pt x="391" y="177"/>
                  </a:lnTo>
                  <a:lnTo>
                    <a:pt x="384" y="179"/>
                  </a:lnTo>
                  <a:lnTo>
                    <a:pt x="380" y="186"/>
                  </a:lnTo>
                  <a:lnTo>
                    <a:pt x="376" y="193"/>
                  </a:lnTo>
                  <a:lnTo>
                    <a:pt x="374" y="190"/>
                  </a:lnTo>
                  <a:lnTo>
                    <a:pt x="371" y="182"/>
                  </a:lnTo>
                  <a:lnTo>
                    <a:pt x="371" y="177"/>
                  </a:lnTo>
                  <a:lnTo>
                    <a:pt x="376" y="170"/>
                  </a:lnTo>
                  <a:lnTo>
                    <a:pt x="367" y="161"/>
                  </a:lnTo>
                  <a:lnTo>
                    <a:pt x="364" y="154"/>
                  </a:lnTo>
                  <a:lnTo>
                    <a:pt x="359" y="151"/>
                  </a:lnTo>
                  <a:lnTo>
                    <a:pt x="360" y="146"/>
                  </a:lnTo>
                  <a:lnTo>
                    <a:pt x="366" y="140"/>
                  </a:lnTo>
                  <a:lnTo>
                    <a:pt x="367" y="134"/>
                  </a:lnTo>
                  <a:lnTo>
                    <a:pt x="374" y="133"/>
                  </a:lnTo>
                  <a:lnTo>
                    <a:pt x="380" y="126"/>
                  </a:lnTo>
                  <a:lnTo>
                    <a:pt x="376" y="119"/>
                  </a:lnTo>
                  <a:lnTo>
                    <a:pt x="381" y="118"/>
                  </a:lnTo>
                  <a:lnTo>
                    <a:pt x="383" y="124"/>
                  </a:lnTo>
                  <a:lnTo>
                    <a:pt x="387" y="129"/>
                  </a:lnTo>
                  <a:lnTo>
                    <a:pt x="393" y="127"/>
                  </a:lnTo>
                  <a:lnTo>
                    <a:pt x="397" y="125"/>
                  </a:lnTo>
                  <a:lnTo>
                    <a:pt x="402" y="130"/>
                  </a:lnTo>
                  <a:lnTo>
                    <a:pt x="405" y="126"/>
                  </a:lnTo>
                  <a:lnTo>
                    <a:pt x="408" y="129"/>
                  </a:lnTo>
                  <a:lnTo>
                    <a:pt x="413" y="129"/>
                  </a:lnTo>
                  <a:lnTo>
                    <a:pt x="413" y="121"/>
                  </a:lnTo>
                  <a:lnTo>
                    <a:pt x="408" y="123"/>
                  </a:lnTo>
                  <a:lnTo>
                    <a:pt x="402" y="118"/>
                  </a:lnTo>
                  <a:lnTo>
                    <a:pt x="405" y="113"/>
                  </a:lnTo>
                  <a:lnTo>
                    <a:pt x="401" y="114"/>
                  </a:lnTo>
                  <a:lnTo>
                    <a:pt x="402" y="111"/>
                  </a:lnTo>
                  <a:lnTo>
                    <a:pt x="403" y="104"/>
                  </a:lnTo>
                  <a:lnTo>
                    <a:pt x="404" y="99"/>
                  </a:lnTo>
                  <a:lnTo>
                    <a:pt x="399" y="100"/>
                  </a:lnTo>
                  <a:lnTo>
                    <a:pt x="395" y="103"/>
                  </a:lnTo>
                  <a:lnTo>
                    <a:pt x="393" y="107"/>
                  </a:lnTo>
                  <a:lnTo>
                    <a:pt x="386" y="102"/>
                  </a:lnTo>
                  <a:lnTo>
                    <a:pt x="378" y="99"/>
                  </a:lnTo>
                  <a:lnTo>
                    <a:pt x="373" y="89"/>
                  </a:lnTo>
                  <a:lnTo>
                    <a:pt x="367" y="89"/>
                  </a:lnTo>
                  <a:lnTo>
                    <a:pt x="364" y="87"/>
                  </a:lnTo>
                  <a:lnTo>
                    <a:pt x="359" y="80"/>
                  </a:lnTo>
                  <a:lnTo>
                    <a:pt x="367" y="78"/>
                  </a:lnTo>
                  <a:lnTo>
                    <a:pt x="366" y="72"/>
                  </a:lnTo>
                  <a:lnTo>
                    <a:pt x="353" y="63"/>
                  </a:lnTo>
                  <a:lnTo>
                    <a:pt x="357" y="56"/>
                  </a:lnTo>
                  <a:lnTo>
                    <a:pt x="352" y="56"/>
                  </a:lnTo>
                  <a:lnTo>
                    <a:pt x="345" y="51"/>
                  </a:lnTo>
                  <a:lnTo>
                    <a:pt x="342" y="49"/>
                  </a:lnTo>
                  <a:lnTo>
                    <a:pt x="335" y="38"/>
                  </a:lnTo>
                  <a:lnTo>
                    <a:pt x="327" y="27"/>
                  </a:lnTo>
                  <a:lnTo>
                    <a:pt x="319" y="17"/>
                  </a:lnTo>
                  <a:lnTo>
                    <a:pt x="310" y="9"/>
                  </a:lnTo>
                  <a:lnTo>
                    <a:pt x="302" y="5"/>
                  </a:lnTo>
                  <a:lnTo>
                    <a:pt x="296" y="0"/>
                  </a:lnTo>
                  <a:lnTo>
                    <a:pt x="290" y="2"/>
                  </a:lnTo>
                  <a:lnTo>
                    <a:pt x="287" y="5"/>
                  </a:lnTo>
                  <a:lnTo>
                    <a:pt x="272" y="35"/>
                  </a:lnTo>
                  <a:lnTo>
                    <a:pt x="275" y="34"/>
                  </a:lnTo>
                  <a:lnTo>
                    <a:pt x="276" y="40"/>
                  </a:lnTo>
                  <a:lnTo>
                    <a:pt x="279" y="47"/>
                  </a:lnTo>
                  <a:lnTo>
                    <a:pt x="281" y="53"/>
                  </a:lnTo>
                  <a:lnTo>
                    <a:pt x="284" y="58"/>
                  </a:lnTo>
                  <a:lnTo>
                    <a:pt x="279" y="69"/>
                  </a:lnTo>
                  <a:lnTo>
                    <a:pt x="274" y="73"/>
                  </a:lnTo>
                  <a:lnTo>
                    <a:pt x="273" y="89"/>
                  </a:lnTo>
                  <a:lnTo>
                    <a:pt x="269" y="103"/>
                  </a:lnTo>
                  <a:lnTo>
                    <a:pt x="265" y="106"/>
                  </a:lnTo>
                  <a:lnTo>
                    <a:pt x="259" y="109"/>
                  </a:lnTo>
                  <a:lnTo>
                    <a:pt x="253" y="111"/>
                  </a:lnTo>
                  <a:lnTo>
                    <a:pt x="247" y="115"/>
                  </a:lnTo>
                  <a:lnTo>
                    <a:pt x="242" y="118"/>
                  </a:lnTo>
                  <a:lnTo>
                    <a:pt x="237" y="123"/>
                  </a:lnTo>
                  <a:lnTo>
                    <a:pt x="232" y="127"/>
                  </a:lnTo>
                  <a:lnTo>
                    <a:pt x="229" y="133"/>
                  </a:lnTo>
                  <a:lnTo>
                    <a:pt x="226" y="140"/>
                  </a:lnTo>
                  <a:lnTo>
                    <a:pt x="221" y="147"/>
                  </a:lnTo>
                  <a:lnTo>
                    <a:pt x="219" y="154"/>
                  </a:lnTo>
                  <a:lnTo>
                    <a:pt x="217" y="161"/>
                  </a:lnTo>
                  <a:lnTo>
                    <a:pt x="216" y="168"/>
                  </a:lnTo>
                  <a:lnTo>
                    <a:pt x="211" y="180"/>
                  </a:lnTo>
                  <a:lnTo>
                    <a:pt x="206" y="190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2"/>
                  </a:lnTo>
                  <a:lnTo>
                    <a:pt x="201" y="193"/>
                  </a:lnTo>
                  <a:lnTo>
                    <a:pt x="202" y="201"/>
                  </a:lnTo>
                  <a:lnTo>
                    <a:pt x="196" y="21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 rot="10800000">
              <a:off x="1707115" y="4771477"/>
              <a:ext cx="1823" cy="1636"/>
            </a:xfrm>
            <a:custGeom>
              <a:avLst/>
              <a:gdLst>
                <a:gd name="T0" fmla="*/ 0 w 5"/>
                <a:gd name="T1" fmla="*/ 5 h 5"/>
                <a:gd name="T2" fmla="*/ 1 w 5"/>
                <a:gd name="T3" fmla="*/ 4 h 5"/>
                <a:gd name="T4" fmla="*/ 3 w 5"/>
                <a:gd name="T5" fmla="*/ 2 h 5"/>
                <a:gd name="T6" fmla="*/ 4 w 5"/>
                <a:gd name="T7" fmla="*/ 1 h 5"/>
                <a:gd name="T8" fmla="*/ 5 w 5"/>
                <a:gd name="T9" fmla="*/ 0 h 5"/>
                <a:gd name="T10" fmla="*/ 4 w 5"/>
                <a:gd name="T11" fmla="*/ 0 h 5"/>
                <a:gd name="T12" fmla="*/ 0 w 5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4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8" name="Freeform 57"/>
            <p:cNvSpPr>
              <a:spLocks/>
            </p:cNvSpPr>
            <p:nvPr/>
          </p:nvSpPr>
          <p:spPr bwMode="auto">
            <a:xfrm rot="10800000">
              <a:off x="1404453" y="4451651"/>
              <a:ext cx="191417" cy="274838"/>
            </a:xfrm>
            <a:custGeom>
              <a:avLst/>
              <a:gdLst>
                <a:gd name="T0" fmla="*/ 408 w 420"/>
                <a:gd name="T1" fmla="*/ 146 h 673"/>
                <a:gd name="T2" fmla="*/ 386 w 420"/>
                <a:gd name="T3" fmla="*/ 273 h 673"/>
                <a:gd name="T4" fmla="*/ 331 w 420"/>
                <a:gd name="T5" fmla="*/ 416 h 673"/>
                <a:gd name="T6" fmla="*/ 292 w 420"/>
                <a:gd name="T7" fmla="*/ 484 h 673"/>
                <a:gd name="T8" fmla="*/ 251 w 420"/>
                <a:gd name="T9" fmla="*/ 544 h 673"/>
                <a:gd name="T10" fmla="*/ 207 w 420"/>
                <a:gd name="T11" fmla="*/ 592 h 673"/>
                <a:gd name="T12" fmla="*/ 165 w 420"/>
                <a:gd name="T13" fmla="*/ 630 h 673"/>
                <a:gd name="T14" fmla="*/ 123 w 420"/>
                <a:gd name="T15" fmla="*/ 653 h 673"/>
                <a:gd name="T16" fmla="*/ 93 w 420"/>
                <a:gd name="T17" fmla="*/ 660 h 673"/>
                <a:gd name="T18" fmla="*/ 71 w 420"/>
                <a:gd name="T19" fmla="*/ 659 h 673"/>
                <a:gd name="T20" fmla="*/ 53 w 420"/>
                <a:gd name="T21" fmla="*/ 651 h 673"/>
                <a:gd name="T22" fmla="*/ 13 w 420"/>
                <a:gd name="T23" fmla="*/ 553 h 673"/>
                <a:gd name="T24" fmla="*/ 38 w 420"/>
                <a:gd name="T25" fmla="*/ 386 h 673"/>
                <a:gd name="T26" fmla="*/ 102 w 420"/>
                <a:gd name="T27" fmla="*/ 234 h 673"/>
                <a:gd name="T28" fmla="*/ 142 w 420"/>
                <a:gd name="T29" fmla="*/ 168 h 673"/>
                <a:gd name="T30" fmla="*/ 184 w 420"/>
                <a:gd name="T31" fmla="*/ 112 h 673"/>
                <a:gd name="T32" fmla="*/ 227 w 420"/>
                <a:gd name="T33" fmla="*/ 67 h 673"/>
                <a:gd name="T34" fmla="*/ 269 w 420"/>
                <a:gd name="T35" fmla="*/ 35 h 673"/>
                <a:gd name="T36" fmla="*/ 311 w 420"/>
                <a:gd name="T37" fmla="*/ 16 h 673"/>
                <a:gd name="T38" fmla="*/ 334 w 420"/>
                <a:gd name="T39" fmla="*/ 13 h 673"/>
                <a:gd name="T40" fmla="*/ 356 w 420"/>
                <a:gd name="T41" fmla="*/ 16 h 673"/>
                <a:gd name="T42" fmla="*/ 373 w 420"/>
                <a:gd name="T43" fmla="*/ 27 h 673"/>
                <a:gd name="T44" fmla="*/ 388 w 420"/>
                <a:gd name="T45" fmla="*/ 45 h 673"/>
                <a:gd name="T46" fmla="*/ 386 w 420"/>
                <a:gd name="T47" fmla="*/ 21 h 673"/>
                <a:gd name="T48" fmla="*/ 367 w 420"/>
                <a:gd name="T49" fmla="*/ 7 h 673"/>
                <a:gd name="T50" fmla="*/ 344 w 420"/>
                <a:gd name="T51" fmla="*/ 0 h 673"/>
                <a:gd name="T52" fmla="*/ 317 w 420"/>
                <a:gd name="T53" fmla="*/ 1 h 673"/>
                <a:gd name="T54" fmla="*/ 280 w 420"/>
                <a:gd name="T55" fmla="*/ 14 h 673"/>
                <a:gd name="T56" fmla="*/ 235 w 420"/>
                <a:gd name="T57" fmla="*/ 44 h 673"/>
                <a:gd name="T58" fmla="*/ 190 w 420"/>
                <a:gd name="T59" fmla="*/ 85 h 673"/>
                <a:gd name="T60" fmla="*/ 146 w 420"/>
                <a:gd name="T61" fmla="*/ 139 h 673"/>
                <a:gd name="T62" fmla="*/ 105 w 420"/>
                <a:gd name="T63" fmla="*/ 204 h 673"/>
                <a:gd name="T64" fmla="*/ 48 w 420"/>
                <a:gd name="T65" fmla="*/ 319 h 673"/>
                <a:gd name="T66" fmla="*/ 1 w 420"/>
                <a:gd name="T67" fmla="*/ 507 h 673"/>
                <a:gd name="T68" fmla="*/ 23 w 420"/>
                <a:gd name="T69" fmla="*/ 637 h 673"/>
                <a:gd name="T70" fmla="*/ 61 w 420"/>
                <a:gd name="T71" fmla="*/ 669 h 673"/>
                <a:gd name="T72" fmla="*/ 85 w 420"/>
                <a:gd name="T73" fmla="*/ 673 h 673"/>
                <a:gd name="T74" fmla="*/ 113 w 420"/>
                <a:gd name="T75" fmla="*/ 669 h 673"/>
                <a:gd name="T76" fmla="*/ 155 w 420"/>
                <a:gd name="T77" fmla="*/ 651 h 673"/>
                <a:gd name="T78" fmla="*/ 200 w 420"/>
                <a:gd name="T79" fmla="*/ 618 h 673"/>
                <a:gd name="T80" fmla="*/ 245 w 420"/>
                <a:gd name="T81" fmla="*/ 570 h 673"/>
                <a:gd name="T82" fmla="*/ 289 w 420"/>
                <a:gd name="T83" fmla="*/ 513 h 673"/>
                <a:gd name="T84" fmla="*/ 329 w 420"/>
                <a:gd name="T85" fmla="*/ 446 h 673"/>
                <a:gd name="T86" fmla="*/ 385 w 420"/>
                <a:gd name="T87" fmla="*/ 322 h 673"/>
                <a:gd name="T88" fmla="*/ 418 w 420"/>
                <a:gd name="T89" fmla="*/ 183 h 673"/>
                <a:gd name="T90" fmla="*/ 413 w 420"/>
                <a:gd name="T91" fmla="*/ 7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0" h="673">
                  <a:moveTo>
                    <a:pt x="402" y="80"/>
                  </a:moveTo>
                  <a:lnTo>
                    <a:pt x="407" y="111"/>
                  </a:lnTo>
                  <a:lnTo>
                    <a:pt x="408" y="146"/>
                  </a:lnTo>
                  <a:lnTo>
                    <a:pt x="404" y="186"/>
                  </a:lnTo>
                  <a:lnTo>
                    <a:pt x="397" y="228"/>
                  </a:lnTo>
                  <a:lnTo>
                    <a:pt x="386" y="273"/>
                  </a:lnTo>
                  <a:lnTo>
                    <a:pt x="372" y="319"/>
                  </a:lnTo>
                  <a:lnTo>
                    <a:pt x="352" y="368"/>
                  </a:lnTo>
                  <a:lnTo>
                    <a:pt x="331" y="416"/>
                  </a:lnTo>
                  <a:lnTo>
                    <a:pt x="318" y="439"/>
                  </a:lnTo>
                  <a:lnTo>
                    <a:pt x="305" y="462"/>
                  </a:lnTo>
                  <a:lnTo>
                    <a:pt x="292" y="484"/>
                  </a:lnTo>
                  <a:lnTo>
                    <a:pt x="279" y="505"/>
                  </a:lnTo>
                  <a:lnTo>
                    <a:pt x="265" y="524"/>
                  </a:lnTo>
                  <a:lnTo>
                    <a:pt x="251" y="544"/>
                  </a:lnTo>
                  <a:lnTo>
                    <a:pt x="236" y="561"/>
                  </a:lnTo>
                  <a:lnTo>
                    <a:pt x="222" y="577"/>
                  </a:lnTo>
                  <a:lnTo>
                    <a:pt x="207" y="592"/>
                  </a:lnTo>
                  <a:lnTo>
                    <a:pt x="193" y="606"/>
                  </a:lnTo>
                  <a:lnTo>
                    <a:pt x="178" y="619"/>
                  </a:lnTo>
                  <a:lnTo>
                    <a:pt x="165" y="630"/>
                  </a:lnTo>
                  <a:lnTo>
                    <a:pt x="151" y="640"/>
                  </a:lnTo>
                  <a:lnTo>
                    <a:pt x="136" y="648"/>
                  </a:lnTo>
                  <a:lnTo>
                    <a:pt x="123" y="653"/>
                  </a:lnTo>
                  <a:lnTo>
                    <a:pt x="109" y="658"/>
                  </a:lnTo>
                  <a:lnTo>
                    <a:pt x="101" y="660"/>
                  </a:lnTo>
                  <a:lnTo>
                    <a:pt x="93" y="660"/>
                  </a:lnTo>
                  <a:lnTo>
                    <a:pt x="86" y="661"/>
                  </a:lnTo>
                  <a:lnTo>
                    <a:pt x="78" y="660"/>
                  </a:lnTo>
                  <a:lnTo>
                    <a:pt x="71" y="659"/>
                  </a:lnTo>
                  <a:lnTo>
                    <a:pt x="64" y="657"/>
                  </a:lnTo>
                  <a:lnTo>
                    <a:pt x="59" y="654"/>
                  </a:lnTo>
                  <a:lnTo>
                    <a:pt x="53" y="651"/>
                  </a:lnTo>
                  <a:lnTo>
                    <a:pt x="32" y="629"/>
                  </a:lnTo>
                  <a:lnTo>
                    <a:pt x="18" y="596"/>
                  </a:lnTo>
                  <a:lnTo>
                    <a:pt x="13" y="553"/>
                  </a:lnTo>
                  <a:lnTo>
                    <a:pt x="14" y="502"/>
                  </a:lnTo>
                  <a:lnTo>
                    <a:pt x="23" y="447"/>
                  </a:lnTo>
                  <a:lnTo>
                    <a:pt x="38" y="386"/>
                  </a:lnTo>
                  <a:lnTo>
                    <a:pt x="61" y="322"/>
                  </a:lnTo>
                  <a:lnTo>
                    <a:pt x="90" y="257"/>
                  </a:lnTo>
                  <a:lnTo>
                    <a:pt x="102" y="234"/>
                  </a:lnTo>
                  <a:lnTo>
                    <a:pt x="115" y="211"/>
                  </a:lnTo>
                  <a:lnTo>
                    <a:pt x="128" y="189"/>
                  </a:lnTo>
                  <a:lnTo>
                    <a:pt x="142" y="168"/>
                  </a:lnTo>
                  <a:lnTo>
                    <a:pt x="155" y="149"/>
                  </a:lnTo>
                  <a:lnTo>
                    <a:pt x="169" y="129"/>
                  </a:lnTo>
                  <a:lnTo>
                    <a:pt x="184" y="112"/>
                  </a:lnTo>
                  <a:lnTo>
                    <a:pt x="198" y="96"/>
                  </a:lnTo>
                  <a:lnTo>
                    <a:pt x="213" y="81"/>
                  </a:lnTo>
                  <a:lnTo>
                    <a:pt x="227" y="67"/>
                  </a:lnTo>
                  <a:lnTo>
                    <a:pt x="242" y="54"/>
                  </a:lnTo>
                  <a:lnTo>
                    <a:pt x="256" y="44"/>
                  </a:lnTo>
                  <a:lnTo>
                    <a:pt x="269" y="35"/>
                  </a:lnTo>
                  <a:lnTo>
                    <a:pt x="284" y="27"/>
                  </a:lnTo>
                  <a:lnTo>
                    <a:pt x="297" y="21"/>
                  </a:lnTo>
                  <a:lnTo>
                    <a:pt x="311" y="16"/>
                  </a:lnTo>
                  <a:lnTo>
                    <a:pt x="319" y="14"/>
                  </a:lnTo>
                  <a:lnTo>
                    <a:pt x="327" y="13"/>
                  </a:lnTo>
                  <a:lnTo>
                    <a:pt x="334" y="13"/>
                  </a:lnTo>
                  <a:lnTo>
                    <a:pt x="342" y="13"/>
                  </a:lnTo>
                  <a:lnTo>
                    <a:pt x="349" y="14"/>
                  </a:lnTo>
                  <a:lnTo>
                    <a:pt x="356" y="16"/>
                  </a:lnTo>
                  <a:lnTo>
                    <a:pt x="362" y="18"/>
                  </a:lnTo>
                  <a:lnTo>
                    <a:pt x="367" y="22"/>
                  </a:lnTo>
                  <a:lnTo>
                    <a:pt x="373" y="27"/>
                  </a:lnTo>
                  <a:lnTo>
                    <a:pt x="379" y="32"/>
                  </a:lnTo>
                  <a:lnTo>
                    <a:pt x="383" y="38"/>
                  </a:lnTo>
                  <a:lnTo>
                    <a:pt x="388" y="45"/>
                  </a:lnTo>
                  <a:lnTo>
                    <a:pt x="395" y="32"/>
                  </a:lnTo>
                  <a:lnTo>
                    <a:pt x="390" y="27"/>
                  </a:lnTo>
                  <a:lnTo>
                    <a:pt x="386" y="21"/>
                  </a:lnTo>
                  <a:lnTo>
                    <a:pt x="380" y="16"/>
                  </a:lnTo>
                  <a:lnTo>
                    <a:pt x="374" y="12"/>
                  </a:lnTo>
                  <a:lnTo>
                    <a:pt x="367" y="7"/>
                  </a:lnTo>
                  <a:lnTo>
                    <a:pt x="359" y="3"/>
                  </a:lnTo>
                  <a:lnTo>
                    <a:pt x="352" y="1"/>
                  </a:lnTo>
                  <a:lnTo>
                    <a:pt x="344" y="0"/>
                  </a:lnTo>
                  <a:lnTo>
                    <a:pt x="335" y="0"/>
                  </a:lnTo>
                  <a:lnTo>
                    <a:pt x="327" y="0"/>
                  </a:lnTo>
                  <a:lnTo>
                    <a:pt x="317" y="1"/>
                  </a:lnTo>
                  <a:lnTo>
                    <a:pt x="307" y="3"/>
                  </a:lnTo>
                  <a:lnTo>
                    <a:pt x="294" y="8"/>
                  </a:lnTo>
                  <a:lnTo>
                    <a:pt x="280" y="14"/>
                  </a:lnTo>
                  <a:lnTo>
                    <a:pt x="265" y="22"/>
                  </a:lnTo>
                  <a:lnTo>
                    <a:pt x="250" y="32"/>
                  </a:lnTo>
                  <a:lnTo>
                    <a:pt x="235" y="44"/>
                  </a:lnTo>
                  <a:lnTo>
                    <a:pt x="220" y="56"/>
                  </a:lnTo>
                  <a:lnTo>
                    <a:pt x="205" y="70"/>
                  </a:lnTo>
                  <a:lnTo>
                    <a:pt x="190" y="85"/>
                  </a:lnTo>
                  <a:lnTo>
                    <a:pt x="175" y="103"/>
                  </a:lnTo>
                  <a:lnTo>
                    <a:pt x="161" y="121"/>
                  </a:lnTo>
                  <a:lnTo>
                    <a:pt x="146" y="139"/>
                  </a:lnTo>
                  <a:lnTo>
                    <a:pt x="132" y="160"/>
                  </a:lnTo>
                  <a:lnTo>
                    <a:pt x="119" y="182"/>
                  </a:lnTo>
                  <a:lnTo>
                    <a:pt x="105" y="204"/>
                  </a:lnTo>
                  <a:lnTo>
                    <a:pt x="92" y="227"/>
                  </a:lnTo>
                  <a:lnTo>
                    <a:pt x="79" y="251"/>
                  </a:lnTo>
                  <a:lnTo>
                    <a:pt x="48" y="319"/>
                  </a:lnTo>
                  <a:lnTo>
                    <a:pt x="25" y="386"/>
                  </a:lnTo>
                  <a:lnTo>
                    <a:pt x="9" y="448"/>
                  </a:lnTo>
                  <a:lnTo>
                    <a:pt x="1" y="507"/>
                  </a:lnTo>
                  <a:lnTo>
                    <a:pt x="0" y="559"/>
                  </a:lnTo>
                  <a:lnTo>
                    <a:pt x="8" y="603"/>
                  </a:lnTo>
                  <a:lnTo>
                    <a:pt x="23" y="637"/>
                  </a:lnTo>
                  <a:lnTo>
                    <a:pt x="46" y="661"/>
                  </a:lnTo>
                  <a:lnTo>
                    <a:pt x="53" y="666"/>
                  </a:lnTo>
                  <a:lnTo>
                    <a:pt x="61" y="669"/>
                  </a:lnTo>
                  <a:lnTo>
                    <a:pt x="68" y="672"/>
                  </a:lnTo>
                  <a:lnTo>
                    <a:pt x="76" y="673"/>
                  </a:lnTo>
                  <a:lnTo>
                    <a:pt x="85" y="673"/>
                  </a:lnTo>
                  <a:lnTo>
                    <a:pt x="93" y="673"/>
                  </a:lnTo>
                  <a:lnTo>
                    <a:pt x="104" y="672"/>
                  </a:lnTo>
                  <a:lnTo>
                    <a:pt x="113" y="669"/>
                  </a:lnTo>
                  <a:lnTo>
                    <a:pt x="127" y="665"/>
                  </a:lnTo>
                  <a:lnTo>
                    <a:pt x="140" y="659"/>
                  </a:lnTo>
                  <a:lnTo>
                    <a:pt x="155" y="651"/>
                  </a:lnTo>
                  <a:lnTo>
                    <a:pt x="170" y="641"/>
                  </a:lnTo>
                  <a:lnTo>
                    <a:pt x="185" y="630"/>
                  </a:lnTo>
                  <a:lnTo>
                    <a:pt x="200" y="618"/>
                  </a:lnTo>
                  <a:lnTo>
                    <a:pt x="215" y="603"/>
                  </a:lnTo>
                  <a:lnTo>
                    <a:pt x="230" y="588"/>
                  </a:lnTo>
                  <a:lnTo>
                    <a:pt x="245" y="570"/>
                  </a:lnTo>
                  <a:lnTo>
                    <a:pt x="260" y="553"/>
                  </a:lnTo>
                  <a:lnTo>
                    <a:pt x="274" y="534"/>
                  </a:lnTo>
                  <a:lnTo>
                    <a:pt x="289" y="513"/>
                  </a:lnTo>
                  <a:lnTo>
                    <a:pt x="303" y="492"/>
                  </a:lnTo>
                  <a:lnTo>
                    <a:pt x="317" y="469"/>
                  </a:lnTo>
                  <a:lnTo>
                    <a:pt x="329" y="446"/>
                  </a:lnTo>
                  <a:lnTo>
                    <a:pt x="342" y="422"/>
                  </a:lnTo>
                  <a:lnTo>
                    <a:pt x="365" y="371"/>
                  </a:lnTo>
                  <a:lnTo>
                    <a:pt x="385" y="322"/>
                  </a:lnTo>
                  <a:lnTo>
                    <a:pt x="400" y="273"/>
                  </a:lnTo>
                  <a:lnTo>
                    <a:pt x="411" y="227"/>
                  </a:lnTo>
                  <a:lnTo>
                    <a:pt x="418" y="183"/>
                  </a:lnTo>
                  <a:lnTo>
                    <a:pt x="420" y="143"/>
                  </a:lnTo>
                  <a:lnTo>
                    <a:pt x="419" y="106"/>
                  </a:lnTo>
                  <a:lnTo>
                    <a:pt x="413" y="74"/>
                  </a:lnTo>
                  <a:lnTo>
                    <a:pt x="402" y="80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29" name="Freeform 58"/>
            <p:cNvSpPr>
              <a:spLocks/>
            </p:cNvSpPr>
            <p:nvPr/>
          </p:nvSpPr>
          <p:spPr bwMode="auto">
            <a:xfrm rot="10800000">
              <a:off x="1407187" y="4694587"/>
              <a:ext cx="11850" cy="18814"/>
            </a:xfrm>
            <a:custGeom>
              <a:avLst/>
              <a:gdLst>
                <a:gd name="T0" fmla="*/ 14 w 25"/>
                <a:gd name="T1" fmla="*/ 48 h 48"/>
                <a:gd name="T2" fmla="*/ 25 w 25"/>
                <a:gd name="T3" fmla="*/ 42 h 48"/>
                <a:gd name="T4" fmla="*/ 22 w 25"/>
                <a:gd name="T5" fmla="*/ 30 h 48"/>
                <a:gd name="T6" fmla="*/ 17 w 25"/>
                <a:gd name="T7" fmla="*/ 19 h 48"/>
                <a:gd name="T8" fmla="*/ 13 w 25"/>
                <a:gd name="T9" fmla="*/ 10 h 48"/>
                <a:gd name="T10" fmla="*/ 7 w 25"/>
                <a:gd name="T11" fmla="*/ 0 h 48"/>
                <a:gd name="T12" fmla="*/ 0 w 25"/>
                <a:gd name="T13" fmla="*/ 13 h 48"/>
                <a:gd name="T14" fmla="*/ 5 w 25"/>
                <a:gd name="T15" fmla="*/ 20 h 48"/>
                <a:gd name="T16" fmla="*/ 8 w 25"/>
                <a:gd name="T17" fmla="*/ 28 h 48"/>
                <a:gd name="T18" fmla="*/ 12 w 25"/>
                <a:gd name="T19" fmla="*/ 37 h 48"/>
                <a:gd name="T20" fmla="*/ 14 w 25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48">
                  <a:moveTo>
                    <a:pt x="14" y="48"/>
                  </a:moveTo>
                  <a:lnTo>
                    <a:pt x="25" y="42"/>
                  </a:lnTo>
                  <a:lnTo>
                    <a:pt x="22" y="30"/>
                  </a:lnTo>
                  <a:lnTo>
                    <a:pt x="17" y="19"/>
                  </a:lnTo>
                  <a:lnTo>
                    <a:pt x="13" y="10"/>
                  </a:lnTo>
                  <a:lnTo>
                    <a:pt x="7" y="0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8" y="28"/>
                  </a:lnTo>
                  <a:lnTo>
                    <a:pt x="12" y="37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0" name="Freeform 59"/>
            <p:cNvSpPr>
              <a:spLocks/>
            </p:cNvSpPr>
            <p:nvPr/>
          </p:nvSpPr>
          <p:spPr bwMode="auto">
            <a:xfrm rot="10800000">
              <a:off x="1460055" y="4616062"/>
              <a:ext cx="155869" cy="98975"/>
            </a:xfrm>
            <a:custGeom>
              <a:avLst/>
              <a:gdLst>
                <a:gd name="T0" fmla="*/ 50 w 341"/>
                <a:gd name="T1" fmla="*/ 0 h 243"/>
                <a:gd name="T2" fmla="*/ 27 w 341"/>
                <a:gd name="T3" fmla="*/ 49 h 243"/>
                <a:gd name="T4" fmla="*/ 68 w 341"/>
                <a:gd name="T5" fmla="*/ 69 h 243"/>
                <a:gd name="T6" fmla="*/ 75 w 341"/>
                <a:gd name="T7" fmla="*/ 61 h 243"/>
                <a:gd name="T8" fmla="*/ 83 w 341"/>
                <a:gd name="T9" fmla="*/ 56 h 243"/>
                <a:gd name="T10" fmla="*/ 92 w 341"/>
                <a:gd name="T11" fmla="*/ 55 h 243"/>
                <a:gd name="T12" fmla="*/ 101 w 341"/>
                <a:gd name="T13" fmla="*/ 57 h 243"/>
                <a:gd name="T14" fmla="*/ 110 w 341"/>
                <a:gd name="T15" fmla="*/ 63 h 243"/>
                <a:gd name="T16" fmla="*/ 115 w 341"/>
                <a:gd name="T17" fmla="*/ 72 h 243"/>
                <a:gd name="T18" fmla="*/ 116 w 341"/>
                <a:gd name="T19" fmla="*/ 82 h 243"/>
                <a:gd name="T20" fmla="*/ 114 w 341"/>
                <a:gd name="T21" fmla="*/ 92 h 243"/>
                <a:gd name="T22" fmla="*/ 111 w 341"/>
                <a:gd name="T23" fmla="*/ 97 h 243"/>
                <a:gd name="T24" fmla="*/ 107 w 341"/>
                <a:gd name="T25" fmla="*/ 101 h 243"/>
                <a:gd name="T26" fmla="*/ 103 w 341"/>
                <a:gd name="T27" fmla="*/ 104 h 243"/>
                <a:gd name="T28" fmla="*/ 98 w 341"/>
                <a:gd name="T29" fmla="*/ 106 h 243"/>
                <a:gd name="T30" fmla="*/ 93 w 341"/>
                <a:gd name="T31" fmla="*/ 108 h 243"/>
                <a:gd name="T32" fmla="*/ 89 w 341"/>
                <a:gd name="T33" fmla="*/ 108 h 243"/>
                <a:gd name="T34" fmla="*/ 83 w 341"/>
                <a:gd name="T35" fmla="*/ 107 h 243"/>
                <a:gd name="T36" fmla="*/ 78 w 341"/>
                <a:gd name="T37" fmla="*/ 106 h 243"/>
                <a:gd name="T38" fmla="*/ 70 w 341"/>
                <a:gd name="T39" fmla="*/ 99 h 243"/>
                <a:gd name="T40" fmla="*/ 65 w 341"/>
                <a:gd name="T41" fmla="*/ 90 h 243"/>
                <a:gd name="T42" fmla="*/ 63 w 341"/>
                <a:gd name="T43" fmla="*/ 79 h 243"/>
                <a:gd name="T44" fmla="*/ 68 w 341"/>
                <a:gd name="T45" fmla="*/ 69 h 243"/>
                <a:gd name="T46" fmla="*/ 27 w 341"/>
                <a:gd name="T47" fmla="*/ 49 h 243"/>
                <a:gd name="T48" fmla="*/ 0 w 341"/>
                <a:gd name="T49" fmla="*/ 104 h 243"/>
                <a:gd name="T50" fmla="*/ 292 w 341"/>
                <a:gd name="T51" fmla="*/ 243 h 243"/>
                <a:gd name="T52" fmla="*/ 341 w 341"/>
                <a:gd name="T53" fmla="*/ 138 h 243"/>
                <a:gd name="T54" fmla="*/ 50 w 341"/>
                <a:gd name="T55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1" h="243">
                  <a:moveTo>
                    <a:pt x="50" y="0"/>
                  </a:moveTo>
                  <a:lnTo>
                    <a:pt x="27" y="49"/>
                  </a:lnTo>
                  <a:lnTo>
                    <a:pt x="68" y="69"/>
                  </a:lnTo>
                  <a:lnTo>
                    <a:pt x="75" y="61"/>
                  </a:lnTo>
                  <a:lnTo>
                    <a:pt x="83" y="56"/>
                  </a:lnTo>
                  <a:lnTo>
                    <a:pt x="92" y="55"/>
                  </a:lnTo>
                  <a:lnTo>
                    <a:pt x="101" y="57"/>
                  </a:lnTo>
                  <a:lnTo>
                    <a:pt x="110" y="63"/>
                  </a:lnTo>
                  <a:lnTo>
                    <a:pt x="115" y="72"/>
                  </a:lnTo>
                  <a:lnTo>
                    <a:pt x="116" y="82"/>
                  </a:lnTo>
                  <a:lnTo>
                    <a:pt x="114" y="92"/>
                  </a:lnTo>
                  <a:lnTo>
                    <a:pt x="111" y="97"/>
                  </a:lnTo>
                  <a:lnTo>
                    <a:pt x="107" y="101"/>
                  </a:lnTo>
                  <a:lnTo>
                    <a:pt x="103" y="104"/>
                  </a:lnTo>
                  <a:lnTo>
                    <a:pt x="98" y="106"/>
                  </a:lnTo>
                  <a:lnTo>
                    <a:pt x="93" y="108"/>
                  </a:lnTo>
                  <a:lnTo>
                    <a:pt x="89" y="108"/>
                  </a:lnTo>
                  <a:lnTo>
                    <a:pt x="83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79"/>
                  </a:lnTo>
                  <a:lnTo>
                    <a:pt x="68" y="69"/>
                  </a:lnTo>
                  <a:lnTo>
                    <a:pt x="27" y="49"/>
                  </a:lnTo>
                  <a:lnTo>
                    <a:pt x="0" y="104"/>
                  </a:lnTo>
                  <a:lnTo>
                    <a:pt x="292" y="243"/>
                  </a:lnTo>
                  <a:lnTo>
                    <a:pt x="341" y="13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1" name="Freeform 60"/>
            <p:cNvSpPr>
              <a:spLocks/>
            </p:cNvSpPr>
            <p:nvPr/>
          </p:nvSpPr>
          <p:spPr bwMode="auto">
            <a:xfrm rot="10800000">
              <a:off x="1508365" y="4524451"/>
              <a:ext cx="155869" cy="99792"/>
            </a:xfrm>
            <a:custGeom>
              <a:avLst/>
              <a:gdLst>
                <a:gd name="T0" fmla="*/ 51 w 342"/>
                <a:gd name="T1" fmla="*/ 0 h 243"/>
                <a:gd name="T2" fmla="*/ 27 w 342"/>
                <a:gd name="T3" fmla="*/ 50 h 243"/>
                <a:gd name="T4" fmla="*/ 68 w 342"/>
                <a:gd name="T5" fmla="*/ 69 h 243"/>
                <a:gd name="T6" fmla="*/ 72 w 342"/>
                <a:gd name="T7" fmla="*/ 65 h 243"/>
                <a:gd name="T8" fmla="*/ 75 w 342"/>
                <a:gd name="T9" fmla="*/ 61 h 243"/>
                <a:gd name="T10" fmla="*/ 78 w 342"/>
                <a:gd name="T11" fmla="*/ 59 h 243"/>
                <a:gd name="T12" fmla="*/ 83 w 342"/>
                <a:gd name="T13" fmla="*/ 57 h 243"/>
                <a:gd name="T14" fmla="*/ 88 w 342"/>
                <a:gd name="T15" fmla="*/ 56 h 243"/>
                <a:gd name="T16" fmla="*/ 93 w 342"/>
                <a:gd name="T17" fmla="*/ 56 h 243"/>
                <a:gd name="T18" fmla="*/ 98 w 342"/>
                <a:gd name="T19" fmla="*/ 57 h 243"/>
                <a:gd name="T20" fmla="*/ 103 w 342"/>
                <a:gd name="T21" fmla="*/ 58 h 243"/>
                <a:gd name="T22" fmla="*/ 111 w 342"/>
                <a:gd name="T23" fmla="*/ 64 h 243"/>
                <a:gd name="T24" fmla="*/ 115 w 342"/>
                <a:gd name="T25" fmla="*/ 73 h 243"/>
                <a:gd name="T26" fmla="*/ 116 w 342"/>
                <a:gd name="T27" fmla="*/ 83 h 243"/>
                <a:gd name="T28" fmla="*/ 114 w 342"/>
                <a:gd name="T29" fmla="*/ 94 h 243"/>
                <a:gd name="T30" fmla="*/ 111 w 342"/>
                <a:gd name="T31" fmla="*/ 98 h 243"/>
                <a:gd name="T32" fmla="*/ 107 w 342"/>
                <a:gd name="T33" fmla="*/ 102 h 243"/>
                <a:gd name="T34" fmla="*/ 104 w 342"/>
                <a:gd name="T35" fmla="*/ 105 h 243"/>
                <a:gd name="T36" fmla="*/ 99 w 342"/>
                <a:gd name="T37" fmla="*/ 106 h 243"/>
                <a:gd name="T38" fmla="*/ 95 w 342"/>
                <a:gd name="T39" fmla="*/ 109 h 243"/>
                <a:gd name="T40" fmla="*/ 89 w 342"/>
                <a:gd name="T41" fmla="*/ 109 h 243"/>
                <a:gd name="T42" fmla="*/ 84 w 342"/>
                <a:gd name="T43" fmla="*/ 107 h 243"/>
                <a:gd name="T44" fmla="*/ 78 w 342"/>
                <a:gd name="T45" fmla="*/ 106 h 243"/>
                <a:gd name="T46" fmla="*/ 70 w 342"/>
                <a:gd name="T47" fmla="*/ 99 h 243"/>
                <a:gd name="T48" fmla="*/ 65 w 342"/>
                <a:gd name="T49" fmla="*/ 90 h 243"/>
                <a:gd name="T50" fmla="*/ 63 w 342"/>
                <a:gd name="T51" fmla="*/ 80 h 243"/>
                <a:gd name="T52" fmla="*/ 68 w 342"/>
                <a:gd name="T53" fmla="*/ 69 h 243"/>
                <a:gd name="T54" fmla="*/ 27 w 342"/>
                <a:gd name="T55" fmla="*/ 50 h 243"/>
                <a:gd name="T56" fmla="*/ 0 w 342"/>
                <a:gd name="T57" fmla="*/ 105 h 243"/>
                <a:gd name="T58" fmla="*/ 293 w 342"/>
                <a:gd name="T59" fmla="*/ 243 h 243"/>
                <a:gd name="T60" fmla="*/ 342 w 342"/>
                <a:gd name="T61" fmla="*/ 138 h 243"/>
                <a:gd name="T62" fmla="*/ 51 w 342"/>
                <a:gd name="T63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2" h="243">
                  <a:moveTo>
                    <a:pt x="51" y="0"/>
                  </a:moveTo>
                  <a:lnTo>
                    <a:pt x="27" y="50"/>
                  </a:lnTo>
                  <a:lnTo>
                    <a:pt x="68" y="69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8" y="59"/>
                  </a:lnTo>
                  <a:lnTo>
                    <a:pt x="83" y="57"/>
                  </a:lnTo>
                  <a:lnTo>
                    <a:pt x="88" y="56"/>
                  </a:lnTo>
                  <a:lnTo>
                    <a:pt x="93" y="56"/>
                  </a:lnTo>
                  <a:lnTo>
                    <a:pt x="98" y="57"/>
                  </a:lnTo>
                  <a:lnTo>
                    <a:pt x="103" y="58"/>
                  </a:lnTo>
                  <a:lnTo>
                    <a:pt x="111" y="64"/>
                  </a:lnTo>
                  <a:lnTo>
                    <a:pt x="115" y="73"/>
                  </a:lnTo>
                  <a:lnTo>
                    <a:pt x="116" y="83"/>
                  </a:lnTo>
                  <a:lnTo>
                    <a:pt x="114" y="94"/>
                  </a:lnTo>
                  <a:lnTo>
                    <a:pt x="111" y="98"/>
                  </a:lnTo>
                  <a:lnTo>
                    <a:pt x="107" y="102"/>
                  </a:lnTo>
                  <a:lnTo>
                    <a:pt x="104" y="105"/>
                  </a:lnTo>
                  <a:lnTo>
                    <a:pt x="99" y="106"/>
                  </a:lnTo>
                  <a:lnTo>
                    <a:pt x="95" y="109"/>
                  </a:lnTo>
                  <a:lnTo>
                    <a:pt x="89" y="109"/>
                  </a:lnTo>
                  <a:lnTo>
                    <a:pt x="84" y="107"/>
                  </a:lnTo>
                  <a:lnTo>
                    <a:pt x="78" y="106"/>
                  </a:lnTo>
                  <a:lnTo>
                    <a:pt x="70" y="99"/>
                  </a:lnTo>
                  <a:lnTo>
                    <a:pt x="65" y="90"/>
                  </a:lnTo>
                  <a:lnTo>
                    <a:pt x="63" y="80"/>
                  </a:lnTo>
                  <a:lnTo>
                    <a:pt x="68" y="69"/>
                  </a:lnTo>
                  <a:lnTo>
                    <a:pt x="27" y="50"/>
                  </a:lnTo>
                  <a:lnTo>
                    <a:pt x="0" y="105"/>
                  </a:lnTo>
                  <a:lnTo>
                    <a:pt x="293" y="243"/>
                  </a:lnTo>
                  <a:lnTo>
                    <a:pt x="342" y="13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2" name="Freeform 62"/>
            <p:cNvSpPr>
              <a:spLocks/>
            </p:cNvSpPr>
            <p:nvPr/>
          </p:nvSpPr>
          <p:spPr bwMode="auto">
            <a:xfrm rot="10800000">
              <a:off x="1601379" y="4761661"/>
              <a:ext cx="11850" cy="15542"/>
            </a:xfrm>
            <a:custGeom>
              <a:avLst/>
              <a:gdLst>
                <a:gd name="T0" fmla="*/ 15 w 25"/>
                <a:gd name="T1" fmla="*/ 37 h 37"/>
                <a:gd name="T2" fmla="*/ 25 w 25"/>
                <a:gd name="T3" fmla="*/ 30 h 37"/>
                <a:gd name="T4" fmla="*/ 22 w 25"/>
                <a:gd name="T5" fmla="*/ 22 h 37"/>
                <a:gd name="T6" fmla="*/ 17 w 25"/>
                <a:gd name="T7" fmla="*/ 14 h 37"/>
                <a:gd name="T8" fmla="*/ 12 w 25"/>
                <a:gd name="T9" fmla="*/ 7 h 37"/>
                <a:gd name="T10" fmla="*/ 7 w 25"/>
                <a:gd name="T11" fmla="*/ 0 h 37"/>
                <a:gd name="T12" fmla="*/ 0 w 25"/>
                <a:gd name="T13" fmla="*/ 11 h 37"/>
                <a:gd name="T14" fmla="*/ 5 w 25"/>
                <a:gd name="T15" fmla="*/ 17 h 37"/>
                <a:gd name="T16" fmla="*/ 8 w 25"/>
                <a:gd name="T17" fmla="*/ 23 h 37"/>
                <a:gd name="T18" fmla="*/ 12 w 25"/>
                <a:gd name="T19" fmla="*/ 30 h 37"/>
                <a:gd name="T20" fmla="*/ 15 w 25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7">
                  <a:moveTo>
                    <a:pt x="15" y="37"/>
                  </a:moveTo>
                  <a:lnTo>
                    <a:pt x="25" y="30"/>
                  </a:lnTo>
                  <a:lnTo>
                    <a:pt x="22" y="22"/>
                  </a:lnTo>
                  <a:lnTo>
                    <a:pt x="17" y="14"/>
                  </a:lnTo>
                  <a:lnTo>
                    <a:pt x="12" y="7"/>
                  </a:lnTo>
                  <a:lnTo>
                    <a:pt x="7" y="0"/>
                  </a:lnTo>
                  <a:lnTo>
                    <a:pt x="0" y="11"/>
                  </a:lnTo>
                  <a:lnTo>
                    <a:pt x="5" y="17"/>
                  </a:lnTo>
                  <a:lnTo>
                    <a:pt x="8" y="23"/>
                  </a:lnTo>
                  <a:lnTo>
                    <a:pt x="12" y="30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303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233" name="Freeform 64"/>
            <p:cNvSpPr>
              <a:spLocks/>
            </p:cNvSpPr>
            <p:nvPr/>
          </p:nvSpPr>
          <p:spPr bwMode="auto">
            <a:xfrm rot="10800000">
              <a:off x="1636928" y="4667595"/>
              <a:ext cx="47399" cy="58894"/>
            </a:xfrm>
            <a:custGeom>
              <a:avLst/>
              <a:gdLst>
                <a:gd name="T0" fmla="*/ 0 w 104"/>
                <a:gd name="T1" fmla="*/ 144 h 144"/>
                <a:gd name="T2" fmla="*/ 43 w 104"/>
                <a:gd name="T3" fmla="*/ 144 h 144"/>
                <a:gd name="T4" fmla="*/ 104 w 104"/>
                <a:gd name="T5" fmla="*/ 0 h 144"/>
                <a:gd name="T6" fmla="*/ 63 w 104"/>
                <a:gd name="T7" fmla="*/ 0 h 144"/>
                <a:gd name="T8" fmla="*/ 0 w 104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44">
                  <a:moveTo>
                    <a:pt x="0" y="144"/>
                  </a:moveTo>
                  <a:lnTo>
                    <a:pt x="43" y="144"/>
                  </a:lnTo>
                  <a:lnTo>
                    <a:pt x="104" y="0"/>
                  </a:lnTo>
                  <a:lnTo>
                    <a:pt x="6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1668438" y="5298985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051411" y="3540761"/>
            <a:ext cx="900910" cy="357914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 smtClean="0"/>
              <a:t>…….</a:t>
            </a:r>
          </a:p>
        </p:txBody>
      </p:sp>
      <p:cxnSp>
        <p:nvCxnSpPr>
          <p:cNvPr id="236" name="직선 화살표 연결선 235"/>
          <p:cNvCxnSpPr/>
          <p:nvPr/>
        </p:nvCxnSpPr>
        <p:spPr>
          <a:xfrm flipV="1">
            <a:off x="2770902" y="4174059"/>
            <a:ext cx="1414043" cy="826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모서리가 둥근 직사각형 240"/>
          <p:cNvSpPr/>
          <p:nvPr/>
        </p:nvSpPr>
        <p:spPr>
          <a:xfrm>
            <a:off x="5940152" y="2174652"/>
            <a:ext cx="1286499" cy="302433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TextBox 241"/>
          <p:cNvSpPr txBox="1"/>
          <p:nvPr/>
        </p:nvSpPr>
        <p:spPr>
          <a:xfrm>
            <a:off x="6222062" y="5194832"/>
            <a:ext cx="889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rgbClr val="0070C0"/>
                </a:solidFill>
              </a:rPr>
              <a:t>운영체제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732292" y="2263572"/>
            <a:ext cx="89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00B050"/>
                </a:solidFill>
              </a:rPr>
              <a:t>클라이언트</a:t>
            </a:r>
            <a:endParaRPr lang="en-US" altLang="ko-KR" sz="1000" dirty="0" smtClean="0">
              <a:solidFill>
                <a:srgbClr val="00B050"/>
              </a:solidFill>
            </a:endParaRPr>
          </a:p>
          <a:p>
            <a:r>
              <a:rPr lang="ko-KR" altLang="en-US" sz="1000" dirty="0" smtClean="0">
                <a:solidFill>
                  <a:srgbClr val="00B050"/>
                </a:solidFill>
              </a:rPr>
              <a:t>소켓</a:t>
            </a:r>
            <a:endParaRPr lang="ko-KR" altLang="en-US" sz="1000" dirty="0">
              <a:solidFill>
                <a:srgbClr val="00B050"/>
              </a:solidFill>
            </a:endParaRPr>
          </a:p>
        </p:txBody>
      </p:sp>
      <p:sp>
        <p:nvSpPr>
          <p:cNvPr id="246" name="자유형 245"/>
          <p:cNvSpPr/>
          <p:nvPr/>
        </p:nvSpPr>
        <p:spPr>
          <a:xfrm>
            <a:off x="2063750" y="2863850"/>
            <a:ext cx="5191575" cy="1016000"/>
          </a:xfrm>
          <a:custGeom>
            <a:avLst/>
            <a:gdLst>
              <a:gd name="connsiteX0" fmla="*/ 0 w 5191575"/>
              <a:gd name="connsiteY0" fmla="*/ 0 h 1016000"/>
              <a:gd name="connsiteX1" fmla="*/ 31750 w 5191575"/>
              <a:gd name="connsiteY1" fmla="*/ 12700 h 1016000"/>
              <a:gd name="connsiteX2" fmla="*/ 88900 w 5191575"/>
              <a:gd name="connsiteY2" fmla="*/ 31750 h 1016000"/>
              <a:gd name="connsiteX3" fmla="*/ 107950 w 5191575"/>
              <a:gd name="connsiteY3" fmla="*/ 38100 h 1016000"/>
              <a:gd name="connsiteX4" fmla="*/ 127000 w 5191575"/>
              <a:gd name="connsiteY4" fmla="*/ 44450 h 1016000"/>
              <a:gd name="connsiteX5" fmla="*/ 190500 w 5191575"/>
              <a:gd name="connsiteY5" fmla="*/ 69850 h 1016000"/>
              <a:gd name="connsiteX6" fmla="*/ 209550 w 5191575"/>
              <a:gd name="connsiteY6" fmla="*/ 76200 h 1016000"/>
              <a:gd name="connsiteX7" fmla="*/ 228600 w 5191575"/>
              <a:gd name="connsiteY7" fmla="*/ 88900 h 1016000"/>
              <a:gd name="connsiteX8" fmla="*/ 254000 w 5191575"/>
              <a:gd name="connsiteY8" fmla="*/ 95250 h 1016000"/>
              <a:gd name="connsiteX9" fmla="*/ 311150 w 5191575"/>
              <a:gd name="connsiteY9" fmla="*/ 114300 h 1016000"/>
              <a:gd name="connsiteX10" fmla="*/ 406400 w 5191575"/>
              <a:gd name="connsiteY10" fmla="*/ 146050 h 1016000"/>
              <a:gd name="connsiteX11" fmla="*/ 425450 w 5191575"/>
              <a:gd name="connsiteY11" fmla="*/ 152400 h 1016000"/>
              <a:gd name="connsiteX12" fmla="*/ 444500 w 5191575"/>
              <a:gd name="connsiteY12" fmla="*/ 158750 h 1016000"/>
              <a:gd name="connsiteX13" fmla="*/ 463550 w 5191575"/>
              <a:gd name="connsiteY13" fmla="*/ 171450 h 1016000"/>
              <a:gd name="connsiteX14" fmla="*/ 501650 w 5191575"/>
              <a:gd name="connsiteY14" fmla="*/ 184150 h 1016000"/>
              <a:gd name="connsiteX15" fmla="*/ 539750 w 5191575"/>
              <a:gd name="connsiteY15" fmla="*/ 209550 h 1016000"/>
              <a:gd name="connsiteX16" fmla="*/ 571500 w 5191575"/>
              <a:gd name="connsiteY16" fmla="*/ 228600 h 1016000"/>
              <a:gd name="connsiteX17" fmla="*/ 590550 w 5191575"/>
              <a:gd name="connsiteY17" fmla="*/ 241300 h 1016000"/>
              <a:gd name="connsiteX18" fmla="*/ 609600 w 5191575"/>
              <a:gd name="connsiteY18" fmla="*/ 247650 h 1016000"/>
              <a:gd name="connsiteX19" fmla="*/ 647700 w 5191575"/>
              <a:gd name="connsiteY19" fmla="*/ 273050 h 1016000"/>
              <a:gd name="connsiteX20" fmla="*/ 704850 w 5191575"/>
              <a:gd name="connsiteY20" fmla="*/ 292100 h 1016000"/>
              <a:gd name="connsiteX21" fmla="*/ 723900 w 5191575"/>
              <a:gd name="connsiteY21" fmla="*/ 298450 h 1016000"/>
              <a:gd name="connsiteX22" fmla="*/ 762000 w 5191575"/>
              <a:gd name="connsiteY22" fmla="*/ 330200 h 1016000"/>
              <a:gd name="connsiteX23" fmla="*/ 800100 w 5191575"/>
              <a:gd name="connsiteY23" fmla="*/ 342900 h 1016000"/>
              <a:gd name="connsiteX24" fmla="*/ 838200 w 5191575"/>
              <a:gd name="connsiteY24" fmla="*/ 368300 h 1016000"/>
              <a:gd name="connsiteX25" fmla="*/ 857250 w 5191575"/>
              <a:gd name="connsiteY25" fmla="*/ 374650 h 1016000"/>
              <a:gd name="connsiteX26" fmla="*/ 876300 w 5191575"/>
              <a:gd name="connsiteY26" fmla="*/ 387350 h 1016000"/>
              <a:gd name="connsiteX27" fmla="*/ 914400 w 5191575"/>
              <a:gd name="connsiteY27" fmla="*/ 400050 h 1016000"/>
              <a:gd name="connsiteX28" fmla="*/ 933450 w 5191575"/>
              <a:gd name="connsiteY28" fmla="*/ 412750 h 1016000"/>
              <a:gd name="connsiteX29" fmla="*/ 971550 w 5191575"/>
              <a:gd name="connsiteY29" fmla="*/ 425450 h 1016000"/>
              <a:gd name="connsiteX30" fmla="*/ 1028700 w 5191575"/>
              <a:gd name="connsiteY30" fmla="*/ 444500 h 1016000"/>
              <a:gd name="connsiteX31" fmla="*/ 1047750 w 5191575"/>
              <a:gd name="connsiteY31" fmla="*/ 450850 h 1016000"/>
              <a:gd name="connsiteX32" fmla="*/ 1073150 w 5191575"/>
              <a:gd name="connsiteY32" fmla="*/ 463550 h 1016000"/>
              <a:gd name="connsiteX33" fmla="*/ 1123950 w 5191575"/>
              <a:gd name="connsiteY33" fmla="*/ 476250 h 1016000"/>
              <a:gd name="connsiteX34" fmla="*/ 1143000 w 5191575"/>
              <a:gd name="connsiteY34" fmla="*/ 488950 h 1016000"/>
              <a:gd name="connsiteX35" fmla="*/ 1162050 w 5191575"/>
              <a:gd name="connsiteY35" fmla="*/ 495300 h 1016000"/>
              <a:gd name="connsiteX36" fmla="*/ 1181100 w 5191575"/>
              <a:gd name="connsiteY36" fmla="*/ 508000 h 1016000"/>
              <a:gd name="connsiteX37" fmla="*/ 1219200 w 5191575"/>
              <a:gd name="connsiteY37" fmla="*/ 520700 h 1016000"/>
              <a:gd name="connsiteX38" fmla="*/ 1238250 w 5191575"/>
              <a:gd name="connsiteY38" fmla="*/ 527050 h 1016000"/>
              <a:gd name="connsiteX39" fmla="*/ 1257300 w 5191575"/>
              <a:gd name="connsiteY39" fmla="*/ 539750 h 1016000"/>
              <a:gd name="connsiteX40" fmla="*/ 1295400 w 5191575"/>
              <a:gd name="connsiteY40" fmla="*/ 552450 h 1016000"/>
              <a:gd name="connsiteX41" fmla="*/ 1314450 w 5191575"/>
              <a:gd name="connsiteY41" fmla="*/ 558800 h 1016000"/>
              <a:gd name="connsiteX42" fmla="*/ 1333500 w 5191575"/>
              <a:gd name="connsiteY42" fmla="*/ 571500 h 1016000"/>
              <a:gd name="connsiteX43" fmla="*/ 1371600 w 5191575"/>
              <a:gd name="connsiteY43" fmla="*/ 584200 h 1016000"/>
              <a:gd name="connsiteX44" fmla="*/ 1416050 w 5191575"/>
              <a:gd name="connsiteY44" fmla="*/ 596900 h 1016000"/>
              <a:gd name="connsiteX45" fmla="*/ 1441450 w 5191575"/>
              <a:gd name="connsiteY45" fmla="*/ 615950 h 1016000"/>
              <a:gd name="connsiteX46" fmla="*/ 1466850 w 5191575"/>
              <a:gd name="connsiteY46" fmla="*/ 622300 h 1016000"/>
              <a:gd name="connsiteX47" fmla="*/ 1492250 w 5191575"/>
              <a:gd name="connsiteY47" fmla="*/ 635000 h 1016000"/>
              <a:gd name="connsiteX48" fmla="*/ 1530350 w 5191575"/>
              <a:gd name="connsiteY48" fmla="*/ 647700 h 1016000"/>
              <a:gd name="connsiteX49" fmla="*/ 1549400 w 5191575"/>
              <a:gd name="connsiteY49" fmla="*/ 660400 h 1016000"/>
              <a:gd name="connsiteX50" fmla="*/ 1587500 w 5191575"/>
              <a:gd name="connsiteY50" fmla="*/ 673100 h 1016000"/>
              <a:gd name="connsiteX51" fmla="*/ 1606550 w 5191575"/>
              <a:gd name="connsiteY51" fmla="*/ 679450 h 1016000"/>
              <a:gd name="connsiteX52" fmla="*/ 1631950 w 5191575"/>
              <a:gd name="connsiteY52" fmla="*/ 692150 h 1016000"/>
              <a:gd name="connsiteX53" fmla="*/ 1682750 w 5191575"/>
              <a:gd name="connsiteY53" fmla="*/ 704850 h 1016000"/>
              <a:gd name="connsiteX54" fmla="*/ 1701800 w 5191575"/>
              <a:gd name="connsiteY54" fmla="*/ 717550 h 1016000"/>
              <a:gd name="connsiteX55" fmla="*/ 1765300 w 5191575"/>
              <a:gd name="connsiteY55" fmla="*/ 736600 h 1016000"/>
              <a:gd name="connsiteX56" fmla="*/ 1803400 w 5191575"/>
              <a:gd name="connsiteY56" fmla="*/ 749300 h 1016000"/>
              <a:gd name="connsiteX57" fmla="*/ 1841500 w 5191575"/>
              <a:gd name="connsiteY57" fmla="*/ 768350 h 1016000"/>
              <a:gd name="connsiteX58" fmla="*/ 1892300 w 5191575"/>
              <a:gd name="connsiteY58" fmla="*/ 781050 h 1016000"/>
              <a:gd name="connsiteX59" fmla="*/ 1911350 w 5191575"/>
              <a:gd name="connsiteY59" fmla="*/ 793750 h 1016000"/>
              <a:gd name="connsiteX60" fmla="*/ 1943100 w 5191575"/>
              <a:gd name="connsiteY60" fmla="*/ 800100 h 1016000"/>
              <a:gd name="connsiteX61" fmla="*/ 2006600 w 5191575"/>
              <a:gd name="connsiteY61" fmla="*/ 819150 h 1016000"/>
              <a:gd name="connsiteX62" fmla="*/ 2032000 w 5191575"/>
              <a:gd name="connsiteY62" fmla="*/ 825500 h 1016000"/>
              <a:gd name="connsiteX63" fmla="*/ 2070100 w 5191575"/>
              <a:gd name="connsiteY63" fmla="*/ 838200 h 1016000"/>
              <a:gd name="connsiteX64" fmla="*/ 2095500 w 5191575"/>
              <a:gd name="connsiteY64" fmla="*/ 844550 h 1016000"/>
              <a:gd name="connsiteX65" fmla="*/ 2133600 w 5191575"/>
              <a:gd name="connsiteY65" fmla="*/ 857250 h 1016000"/>
              <a:gd name="connsiteX66" fmla="*/ 2152650 w 5191575"/>
              <a:gd name="connsiteY66" fmla="*/ 863600 h 1016000"/>
              <a:gd name="connsiteX67" fmla="*/ 2171700 w 5191575"/>
              <a:gd name="connsiteY67" fmla="*/ 876300 h 1016000"/>
              <a:gd name="connsiteX68" fmla="*/ 2209800 w 5191575"/>
              <a:gd name="connsiteY68" fmla="*/ 889000 h 1016000"/>
              <a:gd name="connsiteX69" fmla="*/ 2228850 w 5191575"/>
              <a:gd name="connsiteY69" fmla="*/ 901700 h 1016000"/>
              <a:gd name="connsiteX70" fmla="*/ 2266950 w 5191575"/>
              <a:gd name="connsiteY70" fmla="*/ 914400 h 1016000"/>
              <a:gd name="connsiteX71" fmla="*/ 2286000 w 5191575"/>
              <a:gd name="connsiteY71" fmla="*/ 920750 h 1016000"/>
              <a:gd name="connsiteX72" fmla="*/ 2311400 w 5191575"/>
              <a:gd name="connsiteY72" fmla="*/ 927100 h 1016000"/>
              <a:gd name="connsiteX73" fmla="*/ 2349500 w 5191575"/>
              <a:gd name="connsiteY73" fmla="*/ 939800 h 1016000"/>
              <a:gd name="connsiteX74" fmla="*/ 2387600 w 5191575"/>
              <a:gd name="connsiteY74" fmla="*/ 946150 h 1016000"/>
              <a:gd name="connsiteX75" fmla="*/ 2425700 w 5191575"/>
              <a:gd name="connsiteY75" fmla="*/ 958850 h 1016000"/>
              <a:gd name="connsiteX76" fmla="*/ 2444750 w 5191575"/>
              <a:gd name="connsiteY76" fmla="*/ 965200 h 1016000"/>
              <a:gd name="connsiteX77" fmla="*/ 2501900 w 5191575"/>
              <a:gd name="connsiteY77" fmla="*/ 977900 h 1016000"/>
              <a:gd name="connsiteX78" fmla="*/ 2540000 w 5191575"/>
              <a:gd name="connsiteY78" fmla="*/ 990600 h 1016000"/>
              <a:gd name="connsiteX79" fmla="*/ 2647950 w 5191575"/>
              <a:gd name="connsiteY79" fmla="*/ 996950 h 1016000"/>
              <a:gd name="connsiteX80" fmla="*/ 2768600 w 5191575"/>
              <a:gd name="connsiteY80" fmla="*/ 1016000 h 1016000"/>
              <a:gd name="connsiteX81" fmla="*/ 3067050 w 5191575"/>
              <a:gd name="connsiteY81" fmla="*/ 1009650 h 1016000"/>
              <a:gd name="connsiteX82" fmla="*/ 3086100 w 5191575"/>
              <a:gd name="connsiteY82" fmla="*/ 1003300 h 1016000"/>
              <a:gd name="connsiteX83" fmla="*/ 3111500 w 5191575"/>
              <a:gd name="connsiteY83" fmla="*/ 996950 h 1016000"/>
              <a:gd name="connsiteX84" fmla="*/ 3181350 w 5191575"/>
              <a:gd name="connsiteY84" fmla="*/ 990600 h 1016000"/>
              <a:gd name="connsiteX85" fmla="*/ 3244850 w 5191575"/>
              <a:gd name="connsiteY85" fmla="*/ 971550 h 1016000"/>
              <a:gd name="connsiteX86" fmla="*/ 3289300 w 5191575"/>
              <a:gd name="connsiteY86" fmla="*/ 965200 h 1016000"/>
              <a:gd name="connsiteX87" fmla="*/ 3333750 w 5191575"/>
              <a:gd name="connsiteY87" fmla="*/ 952500 h 1016000"/>
              <a:gd name="connsiteX88" fmla="*/ 3371850 w 5191575"/>
              <a:gd name="connsiteY88" fmla="*/ 939800 h 1016000"/>
              <a:gd name="connsiteX89" fmla="*/ 3409950 w 5191575"/>
              <a:gd name="connsiteY89" fmla="*/ 927100 h 1016000"/>
              <a:gd name="connsiteX90" fmla="*/ 3429000 w 5191575"/>
              <a:gd name="connsiteY90" fmla="*/ 920750 h 1016000"/>
              <a:gd name="connsiteX91" fmla="*/ 3479800 w 5191575"/>
              <a:gd name="connsiteY91" fmla="*/ 914400 h 1016000"/>
              <a:gd name="connsiteX92" fmla="*/ 3536950 w 5191575"/>
              <a:gd name="connsiteY92" fmla="*/ 901700 h 1016000"/>
              <a:gd name="connsiteX93" fmla="*/ 3568700 w 5191575"/>
              <a:gd name="connsiteY93" fmla="*/ 895350 h 1016000"/>
              <a:gd name="connsiteX94" fmla="*/ 3606800 w 5191575"/>
              <a:gd name="connsiteY94" fmla="*/ 889000 h 1016000"/>
              <a:gd name="connsiteX95" fmla="*/ 3644900 w 5191575"/>
              <a:gd name="connsiteY95" fmla="*/ 869950 h 1016000"/>
              <a:gd name="connsiteX96" fmla="*/ 3683000 w 5191575"/>
              <a:gd name="connsiteY96" fmla="*/ 863600 h 1016000"/>
              <a:gd name="connsiteX97" fmla="*/ 3708400 w 5191575"/>
              <a:gd name="connsiteY97" fmla="*/ 850900 h 1016000"/>
              <a:gd name="connsiteX98" fmla="*/ 3765550 w 5191575"/>
              <a:gd name="connsiteY98" fmla="*/ 825500 h 1016000"/>
              <a:gd name="connsiteX99" fmla="*/ 3784600 w 5191575"/>
              <a:gd name="connsiteY99" fmla="*/ 812800 h 1016000"/>
              <a:gd name="connsiteX100" fmla="*/ 3810000 w 5191575"/>
              <a:gd name="connsiteY100" fmla="*/ 800100 h 1016000"/>
              <a:gd name="connsiteX101" fmla="*/ 3835400 w 5191575"/>
              <a:gd name="connsiteY101" fmla="*/ 781050 h 1016000"/>
              <a:gd name="connsiteX102" fmla="*/ 3854450 w 5191575"/>
              <a:gd name="connsiteY102" fmla="*/ 774700 h 1016000"/>
              <a:gd name="connsiteX103" fmla="*/ 3873500 w 5191575"/>
              <a:gd name="connsiteY103" fmla="*/ 762000 h 1016000"/>
              <a:gd name="connsiteX104" fmla="*/ 3898900 w 5191575"/>
              <a:gd name="connsiteY104" fmla="*/ 749300 h 1016000"/>
              <a:gd name="connsiteX105" fmla="*/ 3943350 w 5191575"/>
              <a:gd name="connsiteY105" fmla="*/ 717550 h 1016000"/>
              <a:gd name="connsiteX106" fmla="*/ 3981450 w 5191575"/>
              <a:gd name="connsiteY106" fmla="*/ 704850 h 1016000"/>
              <a:gd name="connsiteX107" fmla="*/ 4006850 w 5191575"/>
              <a:gd name="connsiteY107" fmla="*/ 685800 h 1016000"/>
              <a:gd name="connsiteX108" fmla="*/ 4032250 w 5191575"/>
              <a:gd name="connsiteY108" fmla="*/ 673100 h 1016000"/>
              <a:gd name="connsiteX109" fmla="*/ 4070350 w 5191575"/>
              <a:gd name="connsiteY109" fmla="*/ 647700 h 1016000"/>
              <a:gd name="connsiteX110" fmla="*/ 4108450 w 5191575"/>
              <a:gd name="connsiteY110" fmla="*/ 622300 h 1016000"/>
              <a:gd name="connsiteX111" fmla="*/ 4133850 w 5191575"/>
              <a:gd name="connsiteY111" fmla="*/ 603250 h 1016000"/>
              <a:gd name="connsiteX112" fmla="*/ 4178300 w 5191575"/>
              <a:gd name="connsiteY112" fmla="*/ 577850 h 1016000"/>
              <a:gd name="connsiteX113" fmla="*/ 4235450 w 5191575"/>
              <a:gd name="connsiteY113" fmla="*/ 527050 h 1016000"/>
              <a:gd name="connsiteX114" fmla="*/ 4254500 w 5191575"/>
              <a:gd name="connsiteY114" fmla="*/ 520700 h 1016000"/>
              <a:gd name="connsiteX115" fmla="*/ 4292600 w 5191575"/>
              <a:gd name="connsiteY115" fmla="*/ 482600 h 1016000"/>
              <a:gd name="connsiteX116" fmla="*/ 4311650 w 5191575"/>
              <a:gd name="connsiteY116" fmla="*/ 463550 h 1016000"/>
              <a:gd name="connsiteX117" fmla="*/ 4330700 w 5191575"/>
              <a:gd name="connsiteY117" fmla="*/ 457200 h 1016000"/>
              <a:gd name="connsiteX118" fmla="*/ 4368800 w 5191575"/>
              <a:gd name="connsiteY118" fmla="*/ 412750 h 1016000"/>
              <a:gd name="connsiteX119" fmla="*/ 4387850 w 5191575"/>
              <a:gd name="connsiteY119" fmla="*/ 400050 h 1016000"/>
              <a:gd name="connsiteX120" fmla="*/ 4425950 w 5191575"/>
              <a:gd name="connsiteY120" fmla="*/ 374650 h 1016000"/>
              <a:gd name="connsiteX121" fmla="*/ 4457700 w 5191575"/>
              <a:gd name="connsiteY121" fmla="*/ 336550 h 1016000"/>
              <a:gd name="connsiteX122" fmla="*/ 4502150 w 5191575"/>
              <a:gd name="connsiteY122" fmla="*/ 304800 h 1016000"/>
              <a:gd name="connsiteX123" fmla="*/ 4552950 w 5191575"/>
              <a:gd name="connsiteY123" fmla="*/ 254000 h 1016000"/>
              <a:gd name="connsiteX124" fmla="*/ 4578350 w 5191575"/>
              <a:gd name="connsiteY124" fmla="*/ 234950 h 1016000"/>
              <a:gd name="connsiteX125" fmla="*/ 4597400 w 5191575"/>
              <a:gd name="connsiteY125" fmla="*/ 209550 h 1016000"/>
              <a:gd name="connsiteX126" fmla="*/ 4629150 w 5191575"/>
              <a:gd name="connsiteY126" fmla="*/ 190500 h 1016000"/>
              <a:gd name="connsiteX127" fmla="*/ 4673600 w 5191575"/>
              <a:gd name="connsiteY127" fmla="*/ 158750 h 1016000"/>
              <a:gd name="connsiteX128" fmla="*/ 4692650 w 5191575"/>
              <a:gd name="connsiteY128" fmla="*/ 152400 h 1016000"/>
              <a:gd name="connsiteX129" fmla="*/ 4705350 w 5191575"/>
              <a:gd name="connsiteY129" fmla="*/ 133350 h 1016000"/>
              <a:gd name="connsiteX130" fmla="*/ 4724400 w 5191575"/>
              <a:gd name="connsiteY130" fmla="*/ 127000 h 1016000"/>
              <a:gd name="connsiteX131" fmla="*/ 4762500 w 5191575"/>
              <a:gd name="connsiteY131" fmla="*/ 101600 h 1016000"/>
              <a:gd name="connsiteX132" fmla="*/ 4781550 w 5191575"/>
              <a:gd name="connsiteY132" fmla="*/ 95250 h 1016000"/>
              <a:gd name="connsiteX133" fmla="*/ 4800600 w 5191575"/>
              <a:gd name="connsiteY133" fmla="*/ 82550 h 1016000"/>
              <a:gd name="connsiteX134" fmla="*/ 4819650 w 5191575"/>
              <a:gd name="connsiteY134" fmla="*/ 76200 h 1016000"/>
              <a:gd name="connsiteX135" fmla="*/ 4876800 w 5191575"/>
              <a:gd name="connsiteY135" fmla="*/ 57150 h 1016000"/>
              <a:gd name="connsiteX136" fmla="*/ 4895850 w 5191575"/>
              <a:gd name="connsiteY136" fmla="*/ 50800 h 1016000"/>
              <a:gd name="connsiteX137" fmla="*/ 4927600 w 5191575"/>
              <a:gd name="connsiteY137" fmla="*/ 44450 h 1016000"/>
              <a:gd name="connsiteX138" fmla="*/ 5029200 w 5191575"/>
              <a:gd name="connsiteY138" fmla="*/ 31750 h 1016000"/>
              <a:gd name="connsiteX139" fmla="*/ 5156200 w 5191575"/>
              <a:gd name="connsiteY139" fmla="*/ 38100 h 1016000"/>
              <a:gd name="connsiteX140" fmla="*/ 5181600 w 5191575"/>
              <a:gd name="connsiteY140" fmla="*/ 4445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191575" h="1016000">
                <a:moveTo>
                  <a:pt x="0" y="0"/>
                </a:moveTo>
                <a:cubicBezTo>
                  <a:pt x="10583" y="4233"/>
                  <a:pt x="21038" y="8805"/>
                  <a:pt x="31750" y="12700"/>
                </a:cubicBezTo>
                <a:lnTo>
                  <a:pt x="88900" y="31750"/>
                </a:lnTo>
                <a:lnTo>
                  <a:pt x="107950" y="38100"/>
                </a:lnTo>
                <a:cubicBezTo>
                  <a:pt x="114300" y="40217"/>
                  <a:pt x="121013" y="41457"/>
                  <a:pt x="127000" y="44450"/>
                </a:cubicBezTo>
                <a:cubicBezTo>
                  <a:pt x="164374" y="63137"/>
                  <a:pt x="143420" y="54157"/>
                  <a:pt x="190500" y="69850"/>
                </a:cubicBezTo>
                <a:cubicBezTo>
                  <a:pt x="196850" y="71967"/>
                  <a:pt x="203981" y="72487"/>
                  <a:pt x="209550" y="76200"/>
                </a:cubicBezTo>
                <a:cubicBezTo>
                  <a:pt x="215900" y="80433"/>
                  <a:pt x="221585" y="85894"/>
                  <a:pt x="228600" y="88900"/>
                </a:cubicBezTo>
                <a:cubicBezTo>
                  <a:pt x="236622" y="92338"/>
                  <a:pt x="245641" y="92742"/>
                  <a:pt x="254000" y="95250"/>
                </a:cubicBezTo>
                <a:cubicBezTo>
                  <a:pt x="273234" y="101020"/>
                  <a:pt x="292100" y="107950"/>
                  <a:pt x="311150" y="114300"/>
                </a:cubicBezTo>
                <a:lnTo>
                  <a:pt x="406400" y="146050"/>
                </a:lnTo>
                <a:lnTo>
                  <a:pt x="425450" y="152400"/>
                </a:lnTo>
                <a:cubicBezTo>
                  <a:pt x="431800" y="154517"/>
                  <a:pt x="438931" y="155037"/>
                  <a:pt x="444500" y="158750"/>
                </a:cubicBezTo>
                <a:cubicBezTo>
                  <a:pt x="450850" y="162983"/>
                  <a:pt x="456576" y="168350"/>
                  <a:pt x="463550" y="171450"/>
                </a:cubicBezTo>
                <a:cubicBezTo>
                  <a:pt x="475783" y="176887"/>
                  <a:pt x="490511" y="176724"/>
                  <a:pt x="501650" y="184150"/>
                </a:cubicBezTo>
                <a:cubicBezTo>
                  <a:pt x="514350" y="192617"/>
                  <a:pt x="526873" y="201355"/>
                  <a:pt x="539750" y="209550"/>
                </a:cubicBezTo>
                <a:cubicBezTo>
                  <a:pt x="550163" y="216176"/>
                  <a:pt x="561231" y="221754"/>
                  <a:pt x="571500" y="228600"/>
                </a:cubicBezTo>
                <a:cubicBezTo>
                  <a:pt x="577850" y="232833"/>
                  <a:pt x="583724" y="237887"/>
                  <a:pt x="590550" y="241300"/>
                </a:cubicBezTo>
                <a:cubicBezTo>
                  <a:pt x="596537" y="244293"/>
                  <a:pt x="603749" y="244399"/>
                  <a:pt x="609600" y="247650"/>
                </a:cubicBezTo>
                <a:cubicBezTo>
                  <a:pt x="622943" y="255063"/>
                  <a:pt x="633220" y="268223"/>
                  <a:pt x="647700" y="273050"/>
                </a:cubicBezTo>
                <a:lnTo>
                  <a:pt x="704850" y="292100"/>
                </a:lnTo>
                <a:lnTo>
                  <a:pt x="723900" y="298450"/>
                </a:lnTo>
                <a:cubicBezTo>
                  <a:pt x="735863" y="310413"/>
                  <a:pt x="746087" y="323127"/>
                  <a:pt x="762000" y="330200"/>
                </a:cubicBezTo>
                <a:cubicBezTo>
                  <a:pt x="774233" y="335637"/>
                  <a:pt x="788961" y="335474"/>
                  <a:pt x="800100" y="342900"/>
                </a:cubicBezTo>
                <a:cubicBezTo>
                  <a:pt x="812800" y="351367"/>
                  <a:pt x="823720" y="363473"/>
                  <a:pt x="838200" y="368300"/>
                </a:cubicBezTo>
                <a:cubicBezTo>
                  <a:pt x="844550" y="370417"/>
                  <a:pt x="851263" y="371657"/>
                  <a:pt x="857250" y="374650"/>
                </a:cubicBezTo>
                <a:cubicBezTo>
                  <a:pt x="864076" y="378063"/>
                  <a:pt x="869326" y="384250"/>
                  <a:pt x="876300" y="387350"/>
                </a:cubicBezTo>
                <a:cubicBezTo>
                  <a:pt x="888533" y="392787"/>
                  <a:pt x="903261" y="392624"/>
                  <a:pt x="914400" y="400050"/>
                </a:cubicBezTo>
                <a:cubicBezTo>
                  <a:pt x="920750" y="404283"/>
                  <a:pt x="926476" y="409650"/>
                  <a:pt x="933450" y="412750"/>
                </a:cubicBezTo>
                <a:cubicBezTo>
                  <a:pt x="945683" y="418187"/>
                  <a:pt x="958850" y="421217"/>
                  <a:pt x="971550" y="425450"/>
                </a:cubicBezTo>
                <a:lnTo>
                  <a:pt x="1028700" y="444500"/>
                </a:lnTo>
                <a:cubicBezTo>
                  <a:pt x="1035050" y="446617"/>
                  <a:pt x="1041763" y="447857"/>
                  <a:pt x="1047750" y="450850"/>
                </a:cubicBezTo>
                <a:cubicBezTo>
                  <a:pt x="1056217" y="455083"/>
                  <a:pt x="1064170" y="460557"/>
                  <a:pt x="1073150" y="463550"/>
                </a:cubicBezTo>
                <a:cubicBezTo>
                  <a:pt x="1094887" y="470796"/>
                  <a:pt x="1104941" y="466746"/>
                  <a:pt x="1123950" y="476250"/>
                </a:cubicBezTo>
                <a:cubicBezTo>
                  <a:pt x="1130776" y="479663"/>
                  <a:pt x="1136174" y="485537"/>
                  <a:pt x="1143000" y="488950"/>
                </a:cubicBezTo>
                <a:cubicBezTo>
                  <a:pt x="1148987" y="491943"/>
                  <a:pt x="1156063" y="492307"/>
                  <a:pt x="1162050" y="495300"/>
                </a:cubicBezTo>
                <a:cubicBezTo>
                  <a:pt x="1168876" y="498713"/>
                  <a:pt x="1174126" y="504900"/>
                  <a:pt x="1181100" y="508000"/>
                </a:cubicBezTo>
                <a:cubicBezTo>
                  <a:pt x="1193333" y="513437"/>
                  <a:pt x="1206500" y="516467"/>
                  <a:pt x="1219200" y="520700"/>
                </a:cubicBezTo>
                <a:cubicBezTo>
                  <a:pt x="1225550" y="522817"/>
                  <a:pt x="1232681" y="523337"/>
                  <a:pt x="1238250" y="527050"/>
                </a:cubicBezTo>
                <a:cubicBezTo>
                  <a:pt x="1244600" y="531283"/>
                  <a:pt x="1250326" y="536650"/>
                  <a:pt x="1257300" y="539750"/>
                </a:cubicBezTo>
                <a:cubicBezTo>
                  <a:pt x="1269533" y="545187"/>
                  <a:pt x="1282700" y="548217"/>
                  <a:pt x="1295400" y="552450"/>
                </a:cubicBezTo>
                <a:cubicBezTo>
                  <a:pt x="1301750" y="554567"/>
                  <a:pt x="1308881" y="555087"/>
                  <a:pt x="1314450" y="558800"/>
                </a:cubicBezTo>
                <a:cubicBezTo>
                  <a:pt x="1320800" y="563033"/>
                  <a:pt x="1326526" y="568400"/>
                  <a:pt x="1333500" y="571500"/>
                </a:cubicBezTo>
                <a:cubicBezTo>
                  <a:pt x="1345733" y="576937"/>
                  <a:pt x="1358900" y="579967"/>
                  <a:pt x="1371600" y="584200"/>
                </a:cubicBezTo>
                <a:cubicBezTo>
                  <a:pt x="1398929" y="593310"/>
                  <a:pt x="1384156" y="588927"/>
                  <a:pt x="1416050" y="596900"/>
                </a:cubicBezTo>
                <a:cubicBezTo>
                  <a:pt x="1424517" y="603250"/>
                  <a:pt x="1431984" y="611217"/>
                  <a:pt x="1441450" y="615950"/>
                </a:cubicBezTo>
                <a:cubicBezTo>
                  <a:pt x="1449256" y="619853"/>
                  <a:pt x="1458678" y="619236"/>
                  <a:pt x="1466850" y="622300"/>
                </a:cubicBezTo>
                <a:cubicBezTo>
                  <a:pt x="1475713" y="625624"/>
                  <a:pt x="1483461" y="631484"/>
                  <a:pt x="1492250" y="635000"/>
                </a:cubicBezTo>
                <a:cubicBezTo>
                  <a:pt x="1504679" y="639972"/>
                  <a:pt x="1519211" y="640274"/>
                  <a:pt x="1530350" y="647700"/>
                </a:cubicBezTo>
                <a:cubicBezTo>
                  <a:pt x="1536700" y="651933"/>
                  <a:pt x="1542426" y="657300"/>
                  <a:pt x="1549400" y="660400"/>
                </a:cubicBezTo>
                <a:cubicBezTo>
                  <a:pt x="1561633" y="665837"/>
                  <a:pt x="1574800" y="668867"/>
                  <a:pt x="1587500" y="673100"/>
                </a:cubicBezTo>
                <a:cubicBezTo>
                  <a:pt x="1593850" y="675217"/>
                  <a:pt x="1600563" y="676457"/>
                  <a:pt x="1606550" y="679450"/>
                </a:cubicBezTo>
                <a:cubicBezTo>
                  <a:pt x="1615017" y="683683"/>
                  <a:pt x="1622970" y="689157"/>
                  <a:pt x="1631950" y="692150"/>
                </a:cubicBezTo>
                <a:cubicBezTo>
                  <a:pt x="1653687" y="699396"/>
                  <a:pt x="1663741" y="695346"/>
                  <a:pt x="1682750" y="704850"/>
                </a:cubicBezTo>
                <a:cubicBezTo>
                  <a:pt x="1689576" y="708263"/>
                  <a:pt x="1694826" y="714450"/>
                  <a:pt x="1701800" y="717550"/>
                </a:cubicBezTo>
                <a:cubicBezTo>
                  <a:pt x="1732886" y="731366"/>
                  <a:pt x="1736883" y="728075"/>
                  <a:pt x="1765300" y="736600"/>
                </a:cubicBezTo>
                <a:cubicBezTo>
                  <a:pt x="1778122" y="740447"/>
                  <a:pt x="1792261" y="741874"/>
                  <a:pt x="1803400" y="749300"/>
                </a:cubicBezTo>
                <a:cubicBezTo>
                  <a:pt x="1822024" y="761716"/>
                  <a:pt x="1820468" y="763092"/>
                  <a:pt x="1841500" y="768350"/>
                </a:cubicBezTo>
                <a:cubicBezTo>
                  <a:pt x="1855991" y="771973"/>
                  <a:pt x="1877785" y="773792"/>
                  <a:pt x="1892300" y="781050"/>
                </a:cubicBezTo>
                <a:cubicBezTo>
                  <a:pt x="1899126" y="784463"/>
                  <a:pt x="1904204" y="791070"/>
                  <a:pt x="1911350" y="793750"/>
                </a:cubicBezTo>
                <a:cubicBezTo>
                  <a:pt x="1921456" y="797540"/>
                  <a:pt x="1932629" y="797482"/>
                  <a:pt x="1943100" y="800100"/>
                </a:cubicBezTo>
                <a:cubicBezTo>
                  <a:pt x="2046449" y="825937"/>
                  <a:pt x="1950143" y="803019"/>
                  <a:pt x="2006600" y="819150"/>
                </a:cubicBezTo>
                <a:cubicBezTo>
                  <a:pt x="2014991" y="821548"/>
                  <a:pt x="2023641" y="822992"/>
                  <a:pt x="2032000" y="825500"/>
                </a:cubicBezTo>
                <a:cubicBezTo>
                  <a:pt x="2044822" y="829347"/>
                  <a:pt x="2057113" y="834953"/>
                  <a:pt x="2070100" y="838200"/>
                </a:cubicBezTo>
                <a:cubicBezTo>
                  <a:pt x="2078567" y="840317"/>
                  <a:pt x="2087141" y="842042"/>
                  <a:pt x="2095500" y="844550"/>
                </a:cubicBezTo>
                <a:cubicBezTo>
                  <a:pt x="2108322" y="848397"/>
                  <a:pt x="2120900" y="853017"/>
                  <a:pt x="2133600" y="857250"/>
                </a:cubicBezTo>
                <a:cubicBezTo>
                  <a:pt x="2139950" y="859367"/>
                  <a:pt x="2147081" y="859887"/>
                  <a:pt x="2152650" y="863600"/>
                </a:cubicBezTo>
                <a:cubicBezTo>
                  <a:pt x="2159000" y="867833"/>
                  <a:pt x="2164726" y="873200"/>
                  <a:pt x="2171700" y="876300"/>
                </a:cubicBezTo>
                <a:cubicBezTo>
                  <a:pt x="2183933" y="881737"/>
                  <a:pt x="2198661" y="881574"/>
                  <a:pt x="2209800" y="889000"/>
                </a:cubicBezTo>
                <a:cubicBezTo>
                  <a:pt x="2216150" y="893233"/>
                  <a:pt x="2221876" y="898600"/>
                  <a:pt x="2228850" y="901700"/>
                </a:cubicBezTo>
                <a:cubicBezTo>
                  <a:pt x="2241083" y="907137"/>
                  <a:pt x="2254250" y="910167"/>
                  <a:pt x="2266950" y="914400"/>
                </a:cubicBezTo>
                <a:cubicBezTo>
                  <a:pt x="2273300" y="916517"/>
                  <a:pt x="2279506" y="919127"/>
                  <a:pt x="2286000" y="920750"/>
                </a:cubicBezTo>
                <a:cubicBezTo>
                  <a:pt x="2294467" y="922867"/>
                  <a:pt x="2303041" y="924592"/>
                  <a:pt x="2311400" y="927100"/>
                </a:cubicBezTo>
                <a:cubicBezTo>
                  <a:pt x="2324222" y="930947"/>
                  <a:pt x="2336295" y="937599"/>
                  <a:pt x="2349500" y="939800"/>
                </a:cubicBezTo>
                <a:cubicBezTo>
                  <a:pt x="2362200" y="941917"/>
                  <a:pt x="2375109" y="943027"/>
                  <a:pt x="2387600" y="946150"/>
                </a:cubicBezTo>
                <a:cubicBezTo>
                  <a:pt x="2400587" y="949397"/>
                  <a:pt x="2413000" y="954617"/>
                  <a:pt x="2425700" y="958850"/>
                </a:cubicBezTo>
                <a:cubicBezTo>
                  <a:pt x="2432050" y="960967"/>
                  <a:pt x="2438186" y="963887"/>
                  <a:pt x="2444750" y="965200"/>
                </a:cubicBezTo>
                <a:cubicBezTo>
                  <a:pt x="2462877" y="968825"/>
                  <a:pt x="2483965" y="972519"/>
                  <a:pt x="2501900" y="977900"/>
                </a:cubicBezTo>
                <a:cubicBezTo>
                  <a:pt x="2514722" y="981747"/>
                  <a:pt x="2526636" y="989814"/>
                  <a:pt x="2540000" y="990600"/>
                </a:cubicBezTo>
                <a:lnTo>
                  <a:pt x="2647950" y="996950"/>
                </a:lnTo>
                <a:cubicBezTo>
                  <a:pt x="2747534" y="1011176"/>
                  <a:pt x="2707497" y="1003779"/>
                  <a:pt x="2768600" y="1016000"/>
                </a:cubicBezTo>
                <a:lnTo>
                  <a:pt x="3067050" y="1009650"/>
                </a:lnTo>
                <a:cubicBezTo>
                  <a:pt x="3073738" y="1009382"/>
                  <a:pt x="3079664" y="1005139"/>
                  <a:pt x="3086100" y="1003300"/>
                </a:cubicBezTo>
                <a:cubicBezTo>
                  <a:pt x="3094491" y="1000902"/>
                  <a:pt x="3102849" y="998103"/>
                  <a:pt x="3111500" y="996950"/>
                </a:cubicBezTo>
                <a:cubicBezTo>
                  <a:pt x="3134674" y="993860"/>
                  <a:pt x="3158067" y="992717"/>
                  <a:pt x="3181350" y="990600"/>
                </a:cubicBezTo>
                <a:cubicBezTo>
                  <a:pt x="3201232" y="983973"/>
                  <a:pt x="3223737" y="975389"/>
                  <a:pt x="3244850" y="971550"/>
                </a:cubicBezTo>
                <a:cubicBezTo>
                  <a:pt x="3259576" y="968873"/>
                  <a:pt x="3274483" y="967317"/>
                  <a:pt x="3289300" y="965200"/>
                </a:cubicBezTo>
                <a:cubicBezTo>
                  <a:pt x="3353321" y="943860"/>
                  <a:pt x="3254016" y="976420"/>
                  <a:pt x="3333750" y="952500"/>
                </a:cubicBezTo>
                <a:cubicBezTo>
                  <a:pt x="3346572" y="948653"/>
                  <a:pt x="3359150" y="944033"/>
                  <a:pt x="3371850" y="939800"/>
                </a:cubicBezTo>
                <a:lnTo>
                  <a:pt x="3409950" y="927100"/>
                </a:lnTo>
                <a:cubicBezTo>
                  <a:pt x="3416300" y="924983"/>
                  <a:pt x="3422358" y="921580"/>
                  <a:pt x="3429000" y="920750"/>
                </a:cubicBezTo>
                <a:cubicBezTo>
                  <a:pt x="3445933" y="918633"/>
                  <a:pt x="3462933" y="916995"/>
                  <a:pt x="3479800" y="914400"/>
                </a:cubicBezTo>
                <a:cubicBezTo>
                  <a:pt x="3510922" y="909612"/>
                  <a:pt x="3508507" y="908021"/>
                  <a:pt x="3536950" y="901700"/>
                </a:cubicBezTo>
                <a:cubicBezTo>
                  <a:pt x="3547486" y="899359"/>
                  <a:pt x="3558081" y="897281"/>
                  <a:pt x="3568700" y="895350"/>
                </a:cubicBezTo>
                <a:cubicBezTo>
                  <a:pt x="3581368" y="893047"/>
                  <a:pt x="3594231" y="891793"/>
                  <a:pt x="3606800" y="889000"/>
                </a:cubicBezTo>
                <a:cubicBezTo>
                  <a:pt x="3671578" y="874605"/>
                  <a:pt x="3576398" y="892784"/>
                  <a:pt x="3644900" y="869950"/>
                </a:cubicBezTo>
                <a:cubicBezTo>
                  <a:pt x="3657114" y="865879"/>
                  <a:pt x="3670300" y="865717"/>
                  <a:pt x="3683000" y="863600"/>
                </a:cubicBezTo>
                <a:cubicBezTo>
                  <a:pt x="3691467" y="859367"/>
                  <a:pt x="3699699" y="854629"/>
                  <a:pt x="3708400" y="850900"/>
                </a:cubicBezTo>
                <a:cubicBezTo>
                  <a:pt x="3756218" y="830406"/>
                  <a:pt x="3689012" y="868021"/>
                  <a:pt x="3765550" y="825500"/>
                </a:cubicBezTo>
                <a:cubicBezTo>
                  <a:pt x="3772221" y="821794"/>
                  <a:pt x="3777974" y="816586"/>
                  <a:pt x="3784600" y="812800"/>
                </a:cubicBezTo>
                <a:cubicBezTo>
                  <a:pt x="3792819" y="808104"/>
                  <a:pt x="3801973" y="805117"/>
                  <a:pt x="3810000" y="800100"/>
                </a:cubicBezTo>
                <a:cubicBezTo>
                  <a:pt x="3818975" y="794491"/>
                  <a:pt x="3826211" y="786301"/>
                  <a:pt x="3835400" y="781050"/>
                </a:cubicBezTo>
                <a:cubicBezTo>
                  <a:pt x="3841212" y="777729"/>
                  <a:pt x="3848463" y="777693"/>
                  <a:pt x="3854450" y="774700"/>
                </a:cubicBezTo>
                <a:cubicBezTo>
                  <a:pt x="3861276" y="771287"/>
                  <a:pt x="3866874" y="765786"/>
                  <a:pt x="3873500" y="762000"/>
                </a:cubicBezTo>
                <a:cubicBezTo>
                  <a:pt x="3881719" y="757304"/>
                  <a:pt x="3890873" y="754317"/>
                  <a:pt x="3898900" y="749300"/>
                </a:cubicBezTo>
                <a:cubicBezTo>
                  <a:pt x="3904673" y="745692"/>
                  <a:pt x="3934050" y="721683"/>
                  <a:pt x="3943350" y="717550"/>
                </a:cubicBezTo>
                <a:cubicBezTo>
                  <a:pt x="3955583" y="712113"/>
                  <a:pt x="3981450" y="704850"/>
                  <a:pt x="3981450" y="704850"/>
                </a:cubicBezTo>
                <a:cubicBezTo>
                  <a:pt x="3989917" y="698500"/>
                  <a:pt x="3997875" y="691409"/>
                  <a:pt x="4006850" y="685800"/>
                </a:cubicBezTo>
                <a:cubicBezTo>
                  <a:pt x="4014877" y="680783"/>
                  <a:pt x="4024978" y="679160"/>
                  <a:pt x="4032250" y="673100"/>
                </a:cubicBezTo>
                <a:cubicBezTo>
                  <a:pt x="4069838" y="641777"/>
                  <a:pt x="4014622" y="661632"/>
                  <a:pt x="4070350" y="647700"/>
                </a:cubicBezTo>
                <a:cubicBezTo>
                  <a:pt x="4114682" y="603368"/>
                  <a:pt x="4065564" y="646806"/>
                  <a:pt x="4108450" y="622300"/>
                </a:cubicBezTo>
                <a:cubicBezTo>
                  <a:pt x="4117639" y="617049"/>
                  <a:pt x="4124875" y="608859"/>
                  <a:pt x="4133850" y="603250"/>
                </a:cubicBezTo>
                <a:cubicBezTo>
                  <a:pt x="4156025" y="589391"/>
                  <a:pt x="4159477" y="593984"/>
                  <a:pt x="4178300" y="577850"/>
                </a:cubicBezTo>
                <a:cubicBezTo>
                  <a:pt x="4207440" y="552873"/>
                  <a:pt x="4200965" y="548603"/>
                  <a:pt x="4235450" y="527050"/>
                </a:cubicBezTo>
                <a:cubicBezTo>
                  <a:pt x="4241126" y="523502"/>
                  <a:pt x="4248150" y="522817"/>
                  <a:pt x="4254500" y="520700"/>
                </a:cubicBezTo>
                <a:lnTo>
                  <a:pt x="4292600" y="482600"/>
                </a:lnTo>
                <a:cubicBezTo>
                  <a:pt x="4298950" y="476250"/>
                  <a:pt x="4303131" y="466390"/>
                  <a:pt x="4311650" y="463550"/>
                </a:cubicBezTo>
                <a:lnTo>
                  <a:pt x="4330700" y="457200"/>
                </a:lnTo>
                <a:cubicBezTo>
                  <a:pt x="4345680" y="434730"/>
                  <a:pt x="4344847" y="433281"/>
                  <a:pt x="4368800" y="412750"/>
                </a:cubicBezTo>
                <a:cubicBezTo>
                  <a:pt x="4374594" y="407783"/>
                  <a:pt x="4381987" y="404936"/>
                  <a:pt x="4387850" y="400050"/>
                </a:cubicBezTo>
                <a:cubicBezTo>
                  <a:pt x="4419561" y="373624"/>
                  <a:pt x="4392472" y="385809"/>
                  <a:pt x="4425950" y="374650"/>
                </a:cubicBezTo>
                <a:cubicBezTo>
                  <a:pt x="4438437" y="355919"/>
                  <a:pt x="4439365" y="351829"/>
                  <a:pt x="4457700" y="336550"/>
                </a:cubicBezTo>
                <a:cubicBezTo>
                  <a:pt x="4495830" y="304775"/>
                  <a:pt x="4456397" y="346740"/>
                  <a:pt x="4502150" y="304800"/>
                </a:cubicBezTo>
                <a:cubicBezTo>
                  <a:pt x="4519803" y="288618"/>
                  <a:pt x="4533792" y="268368"/>
                  <a:pt x="4552950" y="254000"/>
                </a:cubicBezTo>
                <a:cubicBezTo>
                  <a:pt x="4561417" y="247650"/>
                  <a:pt x="4570866" y="242434"/>
                  <a:pt x="4578350" y="234950"/>
                </a:cubicBezTo>
                <a:cubicBezTo>
                  <a:pt x="4585834" y="227466"/>
                  <a:pt x="4589435" y="216519"/>
                  <a:pt x="4597400" y="209550"/>
                </a:cubicBezTo>
                <a:cubicBezTo>
                  <a:pt x="4606688" y="201423"/>
                  <a:pt x="4618881" y="197346"/>
                  <a:pt x="4629150" y="190500"/>
                </a:cubicBezTo>
                <a:cubicBezTo>
                  <a:pt x="4637779" y="184747"/>
                  <a:pt x="4662241" y="164430"/>
                  <a:pt x="4673600" y="158750"/>
                </a:cubicBezTo>
                <a:cubicBezTo>
                  <a:pt x="4679587" y="155757"/>
                  <a:pt x="4686300" y="154517"/>
                  <a:pt x="4692650" y="152400"/>
                </a:cubicBezTo>
                <a:cubicBezTo>
                  <a:pt x="4696883" y="146050"/>
                  <a:pt x="4699391" y="138118"/>
                  <a:pt x="4705350" y="133350"/>
                </a:cubicBezTo>
                <a:cubicBezTo>
                  <a:pt x="4710577" y="129169"/>
                  <a:pt x="4718549" y="130251"/>
                  <a:pt x="4724400" y="127000"/>
                </a:cubicBezTo>
                <a:cubicBezTo>
                  <a:pt x="4737743" y="119587"/>
                  <a:pt x="4748020" y="106427"/>
                  <a:pt x="4762500" y="101600"/>
                </a:cubicBezTo>
                <a:cubicBezTo>
                  <a:pt x="4768850" y="99483"/>
                  <a:pt x="4775563" y="98243"/>
                  <a:pt x="4781550" y="95250"/>
                </a:cubicBezTo>
                <a:cubicBezTo>
                  <a:pt x="4788376" y="91837"/>
                  <a:pt x="4793774" y="85963"/>
                  <a:pt x="4800600" y="82550"/>
                </a:cubicBezTo>
                <a:cubicBezTo>
                  <a:pt x="4806587" y="79557"/>
                  <a:pt x="4813383" y="78550"/>
                  <a:pt x="4819650" y="76200"/>
                </a:cubicBezTo>
                <a:cubicBezTo>
                  <a:pt x="4889709" y="49928"/>
                  <a:pt x="4817215" y="74174"/>
                  <a:pt x="4876800" y="57150"/>
                </a:cubicBezTo>
                <a:cubicBezTo>
                  <a:pt x="4883236" y="55311"/>
                  <a:pt x="4889356" y="52423"/>
                  <a:pt x="4895850" y="50800"/>
                </a:cubicBezTo>
                <a:cubicBezTo>
                  <a:pt x="4906321" y="48182"/>
                  <a:pt x="4916981" y="46381"/>
                  <a:pt x="4927600" y="44450"/>
                </a:cubicBezTo>
                <a:cubicBezTo>
                  <a:pt x="4975742" y="35697"/>
                  <a:pt x="4970966" y="37573"/>
                  <a:pt x="5029200" y="31750"/>
                </a:cubicBezTo>
                <a:cubicBezTo>
                  <a:pt x="5071533" y="33867"/>
                  <a:pt x="5113973" y="34428"/>
                  <a:pt x="5156200" y="38100"/>
                </a:cubicBezTo>
                <a:cubicBezTo>
                  <a:pt x="5236923" y="45119"/>
                  <a:pt x="5149689" y="44450"/>
                  <a:pt x="5181600" y="4445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2327564" y="3554779"/>
            <a:ext cx="4892251" cy="1500397"/>
          </a:xfrm>
          <a:custGeom>
            <a:avLst/>
            <a:gdLst>
              <a:gd name="connsiteX0" fmla="*/ 0 w 4868141"/>
              <a:gd name="connsiteY0" fmla="*/ 1579418 h 1579418"/>
              <a:gd name="connsiteX1" fmla="*/ 1049481 w 4868141"/>
              <a:gd name="connsiteY1" fmla="*/ 1246909 h 1579418"/>
              <a:gd name="connsiteX2" fmla="*/ 2410691 w 4868141"/>
              <a:gd name="connsiteY2" fmla="*/ 545523 h 1579418"/>
              <a:gd name="connsiteX3" fmla="*/ 4868141 w 4868141"/>
              <a:gd name="connsiteY3" fmla="*/ 0 h 157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8141" h="1579418">
                <a:moveTo>
                  <a:pt x="0" y="1579418"/>
                </a:moveTo>
                <a:cubicBezTo>
                  <a:pt x="323849" y="1499321"/>
                  <a:pt x="647699" y="1419225"/>
                  <a:pt x="1049481" y="1246909"/>
                </a:cubicBezTo>
                <a:cubicBezTo>
                  <a:pt x="1451263" y="1074593"/>
                  <a:pt x="1774248" y="753341"/>
                  <a:pt x="2410691" y="545523"/>
                </a:cubicBezTo>
                <a:cubicBezTo>
                  <a:pt x="3047134" y="337705"/>
                  <a:pt x="3957637" y="168852"/>
                  <a:pt x="4868141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3057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소켓을 이용한 서버 클라이언트 통신 프로그램의 전형적인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72001"/>
            <a:ext cx="805193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클라이언트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Socket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소켓에 사용되는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84984"/>
            <a:ext cx="726186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Socket </a:t>
            </a:r>
            <a:r>
              <a:rPr lang="ko-KR" altLang="en-US" dirty="0" smtClean="0"/>
              <a:t>클래스의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357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27584" y="1484784"/>
            <a:ext cx="6968641" cy="5120543"/>
            <a:chOff x="678108" y="1484784"/>
            <a:chExt cx="6968641" cy="51205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615" y="1484784"/>
              <a:ext cx="6957723" cy="138645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08" y="2788040"/>
              <a:ext cx="6968641" cy="3817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6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클라이언트에서 소켓으로 서버에 접속하는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및 </a:t>
            </a:r>
            <a:r>
              <a:rPr lang="ko-KR" altLang="en-US" dirty="0"/>
              <a:t>서버에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Socket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128.12.1.1</a:t>
            </a:r>
            <a:r>
              <a:rPr lang="ko-KR" altLang="en-US" dirty="0"/>
              <a:t>의 </a:t>
            </a:r>
            <a:r>
              <a:rPr lang="ko-KR" altLang="en-US" dirty="0" smtClean="0"/>
              <a:t>주소의 </a:t>
            </a:r>
            <a:r>
              <a:rPr lang="en-US" altLang="ko-KR" dirty="0" smtClean="0"/>
              <a:t>9999</a:t>
            </a:r>
            <a:r>
              <a:rPr lang="ko-KR" altLang="en-US" dirty="0" smtClean="0"/>
              <a:t>포트에 접속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소켓으로부터 데이터를 전송할 입출력 </a:t>
            </a:r>
            <a:r>
              <a:rPr lang="ko-KR" altLang="en-US" dirty="0" err="1"/>
              <a:t>스트림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서버로 데이터 전송</a:t>
            </a:r>
          </a:p>
          <a:p>
            <a:pPr lvl="2"/>
            <a:r>
              <a:rPr lang="en-US" altLang="ko-KR" dirty="0" smtClean="0"/>
              <a:t>flush()</a:t>
            </a:r>
            <a:r>
              <a:rPr lang="ko-KR" altLang="en-US" dirty="0" smtClean="0"/>
              <a:t>를 호출하면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속에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데이터 모두 전송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서버로부터 데이터 수신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네트워크 접속 종료</a:t>
            </a:r>
          </a:p>
          <a:p>
            <a:pPr lvl="1"/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1920" y="1428736"/>
            <a:ext cx="46258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clientSocket</a:t>
            </a:r>
            <a:r>
              <a:rPr lang="en-US" altLang="ko-KR" sz="1400" dirty="0"/>
              <a:t> = new Socket("128.12.1.1", </a:t>
            </a:r>
            <a:r>
              <a:rPr lang="en-US" altLang="ko-KR" sz="1400" dirty="0" smtClean="0"/>
              <a:t>9999);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2937118"/>
            <a:ext cx="685804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 smtClean="0"/>
              <a:t>	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clientSocket.getOutputStream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96561" y="5244560"/>
            <a:ext cx="33843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String </a:t>
            </a:r>
            <a:r>
              <a:rPr lang="en-US" altLang="ko-KR" sz="1400" dirty="0"/>
              <a:t>line = </a:t>
            </a:r>
            <a:r>
              <a:rPr lang="en-US" altLang="ko-KR" sz="1400" dirty="0" err="1"/>
              <a:t>in.readline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r>
              <a:rPr lang="en-US" altLang="ko-KR" sz="1400" dirty="0" smtClean="0"/>
              <a:t>//</a:t>
            </a:r>
            <a:r>
              <a:rPr lang="ko-KR" altLang="en-US" sz="1400" dirty="0"/>
              <a:t>서버로부터 한 행의 문자열 수신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561" y="6045939"/>
            <a:ext cx="338115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clientSocket.close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6560" y="4429828"/>
            <a:ext cx="3381159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out.write</a:t>
            </a:r>
            <a:r>
              <a:rPr lang="en-US" altLang="ko-KR" sz="1400" dirty="0"/>
              <a:t>("hello"+"\n");</a:t>
            </a:r>
          </a:p>
          <a:p>
            <a:r>
              <a:rPr lang="en-US" altLang="ko-KR" sz="1400" dirty="0" err="1"/>
              <a:t>out.flush</a:t>
            </a:r>
            <a:r>
              <a:rPr lang="en-US" altLang="ko-KR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18615362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ServerSocket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서버 소켓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91212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ServerSocket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 소켓에 사용되는 클래스</a:t>
            </a:r>
            <a:r>
              <a:rPr lang="en-US" altLang="ko-KR" dirty="0" smtClean="0"/>
              <a:t>, java.net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92896"/>
            <a:ext cx="6912768" cy="7460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645024"/>
            <a:ext cx="6840760" cy="293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303267"/>
            <a:ext cx="5320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자동 타입 변환과 강제 타입 변환이 들어 있는 코드이다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90465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byte </a:t>
            </a:r>
            <a:r>
              <a:rPr lang="en-US" altLang="ko-KR" sz="1400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100;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		// </a:t>
            </a:r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4</a:t>
            </a:r>
            <a:r>
              <a:rPr lang="ko-KR" altLang="en-US" sz="1400" dirty="0"/>
              <a:t>가 </a:t>
            </a:r>
            <a:r>
              <a:rPr lang="en-US" altLang="ko-KR" sz="1400" dirty="0"/>
              <a:t>4.0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/>
              <a:t>char</a:t>
            </a:r>
            <a:r>
              <a:rPr lang="en-US" altLang="ko-KR" sz="1400" dirty="0"/>
              <a:t>)0x12340041);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/>
              <a:t>byte</a:t>
            </a:r>
            <a:r>
              <a:rPr lang="en-US" altLang="ko-KR" sz="1400" dirty="0"/>
              <a:t>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76256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 클라이언트가 연결되는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서버는 서버 소켓으로 들어오는 연결 요청을 기다림</a:t>
            </a:r>
            <a:r>
              <a:rPr lang="en-US" altLang="ko-KR" dirty="0" smtClean="0"/>
              <a:t>(listen)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클라이언트가 서버에게 연결 요청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서버가 연결 요청 수락</a:t>
            </a:r>
            <a:r>
              <a:rPr lang="en-US" altLang="ko-KR" dirty="0" smtClean="0"/>
              <a:t>(accept)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클라이언트 소켓을 만들어 클라이언트와 통신하게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그리고 다시 다른 클라이언트의 연결을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1772816"/>
            <a:ext cx="1656184" cy="720080"/>
            <a:chOff x="1475656" y="2132856"/>
            <a:chExt cx="1656184" cy="720080"/>
          </a:xfrm>
        </p:grpSpPr>
        <p:sp>
          <p:nvSpPr>
            <p:cNvPr id="4" name="직사각형 3"/>
            <p:cNvSpPr/>
            <p:nvPr/>
          </p:nvSpPr>
          <p:spPr>
            <a:xfrm>
              <a:off x="1475656" y="2204864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7926" y="2204864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2591780" y="2312876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75656" y="2996952"/>
            <a:ext cx="1656184" cy="720080"/>
            <a:chOff x="1475656" y="3356992"/>
            <a:chExt cx="1656184" cy="720080"/>
          </a:xfrm>
        </p:grpSpPr>
        <p:sp>
          <p:nvSpPr>
            <p:cNvPr id="9" name="직사각형 8"/>
            <p:cNvSpPr/>
            <p:nvPr/>
          </p:nvSpPr>
          <p:spPr>
            <a:xfrm>
              <a:off x="1475656" y="3429000"/>
              <a:ext cx="936104" cy="57606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서버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57926" y="3429000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11" name="사다리꼴 10"/>
            <p:cNvSpPr/>
            <p:nvPr/>
          </p:nvSpPr>
          <p:spPr>
            <a:xfrm rot="16200000">
              <a:off x="2591780" y="3537012"/>
              <a:ext cx="720080" cy="36004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listen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98362" y="3068960"/>
            <a:ext cx="1141790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클라이언트</a:t>
            </a:r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150" y="3068960"/>
            <a:ext cx="257369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eaVert" wrap="square" lIns="72000" tIns="36000" rIns="0" bIns="0" rtlCol="0" anchor="ctr">
            <a:spAutoFit/>
          </a:bodyPr>
          <a:lstStyle/>
          <a:p>
            <a:pPr algn="ctr"/>
            <a:r>
              <a:rPr lang="ko-KR" altLang="en-US" sz="1200" dirty="0" smtClean="0"/>
              <a:t>포트</a:t>
            </a:r>
            <a:endParaRPr lang="ko-KR" altLang="en-US" sz="1200" dirty="0"/>
          </a:p>
        </p:txBody>
      </p:sp>
      <p:sp>
        <p:nvSpPr>
          <p:cNvPr id="23" name="자유형 22"/>
          <p:cNvSpPr/>
          <p:nvPr/>
        </p:nvSpPr>
        <p:spPr>
          <a:xfrm>
            <a:off x="3131389" y="3119281"/>
            <a:ext cx="1293962" cy="406879"/>
          </a:xfrm>
          <a:custGeom>
            <a:avLst/>
            <a:gdLst>
              <a:gd name="connsiteX0" fmla="*/ 1293962 w 1293962"/>
              <a:gd name="connsiteY0" fmla="*/ 230037 h 406879"/>
              <a:gd name="connsiteX1" fmla="*/ 905773 w 1293962"/>
              <a:gd name="connsiteY1" fmla="*/ 23004 h 406879"/>
              <a:gd name="connsiteX2" fmla="*/ 414068 w 1293962"/>
              <a:gd name="connsiteY2" fmla="*/ 368060 h 406879"/>
              <a:gd name="connsiteX3" fmla="*/ 0 w 1293962"/>
              <a:gd name="connsiteY3" fmla="*/ 255917 h 40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962" h="406879">
                <a:moveTo>
                  <a:pt x="1293962" y="230037"/>
                </a:moveTo>
                <a:cubicBezTo>
                  <a:pt x="1173192" y="115018"/>
                  <a:pt x="1052422" y="0"/>
                  <a:pt x="905773" y="23004"/>
                </a:cubicBezTo>
                <a:cubicBezTo>
                  <a:pt x="759124" y="46008"/>
                  <a:pt x="565030" y="329241"/>
                  <a:pt x="414068" y="368060"/>
                </a:cubicBezTo>
                <a:cubicBezTo>
                  <a:pt x="263106" y="406879"/>
                  <a:pt x="131553" y="331398"/>
                  <a:pt x="0" y="255917"/>
                </a:cubicBez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3563888" y="342900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mtClean="0"/>
              <a:t>연결 요청</a:t>
            </a:r>
            <a:endParaRPr lang="ko-KR" altLang="en-US" sz="120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360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475656" y="5157193"/>
            <a:ext cx="4471274" cy="1368151"/>
            <a:chOff x="1475656" y="4941169"/>
            <a:chExt cx="4471274" cy="1368151"/>
          </a:xfrm>
        </p:grpSpPr>
        <p:grpSp>
          <p:nvGrpSpPr>
            <p:cNvPr id="14" name="그룹 13"/>
            <p:cNvGrpSpPr/>
            <p:nvPr/>
          </p:nvGrpSpPr>
          <p:grpSpPr>
            <a:xfrm>
              <a:off x="1475656" y="4941169"/>
              <a:ext cx="1656184" cy="720080"/>
              <a:chOff x="1475656" y="5301209"/>
              <a:chExt cx="1656184" cy="72008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1475656" y="5373217"/>
                <a:ext cx="936104" cy="576064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mtClean="0">
                    <a:solidFill>
                      <a:schemeClr val="tx1"/>
                    </a:solidFill>
                  </a:rPr>
                  <a:t>서버</a:t>
                </a:r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457926" y="5373217"/>
                <a:ext cx="257369" cy="5760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vert="eaVert" wrap="square" lIns="72000" tIns="36000" rIns="0" bIns="0" rtlCol="0" anchor="ctr">
                <a:spAutoFit/>
              </a:bodyPr>
              <a:lstStyle/>
              <a:p>
                <a:pPr algn="ctr"/>
                <a:r>
                  <a:rPr lang="ko-KR" altLang="en-US" sz="1200" dirty="0" smtClean="0"/>
                  <a:t>포트</a:t>
                </a:r>
                <a:endParaRPr lang="ko-KR" altLang="en-US" sz="1200" dirty="0"/>
              </a:p>
            </p:txBody>
          </p:sp>
          <p:sp>
            <p:nvSpPr>
              <p:cNvPr id="27" name="사다리꼴 26"/>
              <p:cNvSpPr/>
              <p:nvPr/>
            </p:nvSpPr>
            <p:spPr>
              <a:xfrm rot="16200000">
                <a:off x="2591780" y="5481229"/>
                <a:ext cx="720080" cy="36004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listen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798362" y="5733256"/>
              <a:ext cx="1141790" cy="57606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74150" y="5733256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04897" y="5839867"/>
              <a:ext cx="546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/>
                <a:t>연결 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691680" y="5661249"/>
              <a:ext cx="601730" cy="4307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>
                  <a:solidFill>
                    <a:schemeClr val="tx1"/>
                  </a:solidFill>
                </a:rPr>
                <a:t>클라이언트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2267744" y="5805265"/>
              <a:ext cx="2206406" cy="179452"/>
            </a:xfrm>
            <a:custGeom>
              <a:avLst/>
              <a:gdLst>
                <a:gd name="connsiteX0" fmla="*/ 0 w 2267953"/>
                <a:gd name="connsiteY0" fmla="*/ 445867 h 610908"/>
                <a:gd name="connsiteX1" fmla="*/ 385011 w 2267953"/>
                <a:gd name="connsiteY1" fmla="*/ 698 h 610908"/>
                <a:gd name="connsiteX2" fmla="*/ 619627 w 2267953"/>
                <a:gd name="connsiteY2" fmla="*/ 349614 h 610908"/>
                <a:gd name="connsiteX3" fmla="*/ 1100890 w 2267953"/>
                <a:gd name="connsiteY3" fmla="*/ 602277 h 610908"/>
                <a:gd name="connsiteX4" fmla="*/ 2267953 w 2267953"/>
                <a:gd name="connsiteY4" fmla="*/ 30777 h 61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7953" h="610908">
                  <a:moveTo>
                    <a:pt x="0" y="445867"/>
                  </a:moveTo>
                  <a:cubicBezTo>
                    <a:pt x="140870" y="231303"/>
                    <a:pt x="281740" y="16740"/>
                    <a:pt x="385011" y="698"/>
                  </a:cubicBezTo>
                  <a:cubicBezTo>
                    <a:pt x="488282" y="-15344"/>
                    <a:pt x="500314" y="249351"/>
                    <a:pt x="619627" y="349614"/>
                  </a:cubicBezTo>
                  <a:cubicBezTo>
                    <a:pt x="738940" y="449877"/>
                    <a:pt x="826169" y="655417"/>
                    <a:pt x="1100890" y="602277"/>
                  </a:cubicBezTo>
                  <a:cubicBezTo>
                    <a:pt x="1375611" y="549138"/>
                    <a:pt x="2111543" y="113995"/>
                    <a:pt x="2267953" y="30777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805140" y="4970639"/>
              <a:ext cx="1141790" cy="576064"/>
            </a:xfrm>
            <a:prstGeom prst="rect">
              <a:avLst/>
            </a:prstGeom>
            <a:solidFill>
              <a:srgbClr val="D0EAB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클라이언트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80928" y="4970639"/>
              <a:ext cx="257369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eaVert" wrap="square" lIns="72000" tIns="36000" rIns="0" bIns="0" rtlCol="0" anchor="ctr">
              <a:spAutoFit/>
            </a:bodyPr>
            <a:lstStyle/>
            <a:p>
              <a:pPr algn="ctr"/>
              <a:r>
                <a:rPr lang="ko-KR" altLang="en-US" sz="1200" dirty="0" smtClean="0"/>
                <a:t>포트</a:t>
              </a:r>
              <a:endParaRPr lang="ko-KR" altLang="en-US" sz="1200" dirty="0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3193708" y="4974377"/>
              <a:ext cx="1293962" cy="406879"/>
            </a:xfrm>
            <a:custGeom>
              <a:avLst/>
              <a:gdLst>
                <a:gd name="connsiteX0" fmla="*/ 1293962 w 1293962"/>
                <a:gd name="connsiteY0" fmla="*/ 230037 h 406879"/>
                <a:gd name="connsiteX1" fmla="*/ 905773 w 1293962"/>
                <a:gd name="connsiteY1" fmla="*/ 23004 h 406879"/>
                <a:gd name="connsiteX2" fmla="*/ 414068 w 1293962"/>
                <a:gd name="connsiteY2" fmla="*/ 368060 h 406879"/>
                <a:gd name="connsiteX3" fmla="*/ 0 w 1293962"/>
                <a:gd name="connsiteY3" fmla="*/ 255917 h 4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962" h="406879">
                  <a:moveTo>
                    <a:pt x="1293962" y="230037"/>
                  </a:moveTo>
                  <a:cubicBezTo>
                    <a:pt x="1173192" y="115018"/>
                    <a:pt x="1052422" y="0"/>
                    <a:pt x="905773" y="23004"/>
                  </a:cubicBezTo>
                  <a:cubicBezTo>
                    <a:pt x="759124" y="46008"/>
                    <a:pt x="565030" y="329241"/>
                    <a:pt x="414068" y="368060"/>
                  </a:cubicBezTo>
                  <a:cubicBezTo>
                    <a:pt x="263106" y="406879"/>
                    <a:pt x="131553" y="331398"/>
                    <a:pt x="0" y="255917"/>
                  </a:cubicBezTo>
                </a:path>
              </a:pathLst>
            </a:cu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75856" y="5302369"/>
              <a:ext cx="12715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 smtClean="0"/>
                <a:t>다른 클라이언트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err="1" smtClean="0"/>
                <a:t>로부터</a:t>
              </a:r>
              <a:r>
                <a:rPr lang="ko-KR" altLang="en-US" sz="1050" dirty="0" smtClean="0"/>
                <a:t> 연결 요청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4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서버 </a:t>
            </a:r>
            <a:r>
              <a:rPr lang="ko-KR" altLang="en-US" dirty="0"/>
              <a:t>소켓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서버는 </a:t>
            </a:r>
            <a:r>
              <a:rPr lang="en-US" altLang="ko-KR" dirty="0" smtClean="0"/>
              <a:t>9999 </a:t>
            </a:r>
            <a:r>
              <a:rPr lang="ko-KR" altLang="en-US" dirty="0" smtClean="0"/>
              <a:t>포트에서 접속 기다리는 포트로 </a:t>
            </a:r>
            <a:r>
              <a:rPr lang="en-US" altLang="ko-KR" dirty="0" smtClean="0"/>
              <a:t>9999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클라이언트로부터 접속 기다림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accept</a:t>
            </a:r>
            <a:r>
              <a:rPr lang="en-US" altLang="ko-KR" dirty="0"/>
              <a:t>()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ko-KR" altLang="en-US" dirty="0" smtClean="0"/>
              <a:t>접속 </a:t>
            </a:r>
            <a:r>
              <a:rPr lang="ko-KR" altLang="en-US" dirty="0"/>
              <a:t>요청이 오면 </a:t>
            </a:r>
            <a:r>
              <a:rPr lang="ko-KR" altLang="en-US" dirty="0" smtClean="0"/>
              <a:t>접속 후 새 </a:t>
            </a:r>
            <a:r>
              <a:rPr lang="en-US" altLang="ko-KR" dirty="0"/>
              <a:t>Socket </a:t>
            </a:r>
            <a:r>
              <a:rPr lang="ko-KR" altLang="en-US" dirty="0" smtClean="0"/>
              <a:t>객체 반환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접속 후 새로 </a:t>
            </a:r>
            <a:r>
              <a:rPr lang="ko-KR" altLang="en-US" dirty="0"/>
              <a:t>만들어진 </a:t>
            </a:r>
            <a:r>
              <a:rPr lang="en-US" altLang="ko-KR" dirty="0"/>
              <a:t>Socket </a:t>
            </a:r>
            <a:r>
              <a:rPr lang="ko-KR" altLang="en-US" dirty="0"/>
              <a:t>객체를 </a:t>
            </a:r>
            <a:r>
              <a:rPr lang="ko-KR" altLang="en-US" dirty="0" smtClean="0"/>
              <a:t>통해 클라이언트와 통신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</a:t>
            </a:r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생성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Socket </a:t>
            </a:r>
            <a:r>
              <a:rPr lang="ko-KR" altLang="en-US" dirty="0"/>
              <a:t>객체의 </a:t>
            </a:r>
            <a:r>
              <a:rPr lang="en-US" altLang="ko-KR" dirty="0" err="1"/>
              <a:t>getInputStream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getOutputStream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</a:t>
            </a:r>
            <a:r>
              <a:rPr lang="ko-KR" altLang="en-US" dirty="0" smtClean="0"/>
              <a:t>입출력 데이터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75656" y="1753174"/>
            <a:ext cx="465177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ServerSocket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serverSocket</a:t>
            </a:r>
            <a:r>
              <a:rPr lang="en-US" altLang="ko-KR" sz="1400" dirty="0"/>
              <a:t> = new </a:t>
            </a:r>
            <a:r>
              <a:rPr lang="en-US" altLang="ko-KR" sz="1400" dirty="0" err="1" smtClean="0"/>
              <a:t>ServerSocket</a:t>
            </a:r>
            <a:r>
              <a:rPr lang="en-US" altLang="ko-KR" sz="1400" dirty="0" smtClean="0"/>
              <a:t>(9999);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Socket </a:t>
            </a:r>
            <a:r>
              <a:rPr lang="en-US" altLang="ko-KR" sz="1400" dirty="0" err="1"/>
              <a:t>socket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serverSocket.accept</a:t>
            </a:r>
            <a:r>
              <a:rPr lang="en-US" altLang="ko-KR" sz="1400" dirty="0"/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3648" y="4326107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BufferedReader</a:t>
            </a:r>
            <a:r>
              <a:rPr lang="en-US" altLang="ko-KR" sz="1400" dirty="0"/>
              <a:t> in = new </a:t>
            </a:r>
            <a:r>
              <a:rPr lang="en-US" altLang="ko-KR" sz="1400" dirty="0" err="1" smtClean="0"/>
              <a:t>BufferedReader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InputStreamReader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socket.getInputStream</a:t>
            </a:r>
            <a:r>
              <a:rPr lang="en-US" altLang="ko-KR" sz="1400" dirty="0"/>
              <a:t>()));</a:t>
            </a:r>
          </a:p>
          <a:p>
            <a:r>
              <a:rPr lang="en-US" altLang="ko-KR" sz="1400" dirty="0" err="1"/>
              <a:t>BufferedWriter</a:t>
            </a:r>
            <a:r>
              <a:rPr lang="en-US" altLang="ko-KR" sz="1400" dirty="0"/>
              <a:t> out = new </a:t>
            </a:r>
            <a:r>
              <a:rPr lang="en-US" altLang="ko-KR" sz="1400" dirty="0" err="1"/>
              <a:t>BufferedWriter</a:t>
            </a:r>
            <a:r>
              <a:rPr lang="en-US" altLang="ko-KR" sz="1400" dirty="0" smtClean="0"/>
              <a:t>(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new </a:t>
            </a:r>
            <a:r>
              <a:rPr lang="en-US" altLang="ko-KR" sz="1400" dirty="0" err="1" smtClean="0"/>
              <a:t>OutputStreamWriter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socket.getOutputStream</a:t>
            </a:r>
            <a:r>
              <a:rPr lang="en-US" altLang="ko-KR" sz="1400" dirty="0"/>
              <a:t>()));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서버가 클라이언트와 통신하는 과정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2180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 채팅 프로그램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간단한 채팅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서버와 클라이언트가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로 채팅</a:t>
            </a:r>
            <a:endParaRPr lang="en-US" altLang="ko-KR" dirty="0" smtClean="0"/>
          </a:p>
          <a:p>
            <a:pPr lvl="1"/>
            <a:r>
              <a:rPr lang="ko-KR" altLang="en-US" dirty="0"/>
              <a:t>클라이언트와 서버가 서로 한번씩 번갈아 가면서 문자열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dirty="0"/>
              <a:t>문자열 </a:t>
            </a:r>
            <a:r>
              <a:rPr lang="ko-KR" altLang="en-US" dirty="0" smtClean="0"/>
              <a:t>끝에 </a:t>
            </a:r>
            <a:r>
              <a:rPr lang="en-US" altLang="ko-KR" sz="2000" dirty="0" smtClean="0"/>
              <a:t>"\</a:t>
            </a:r>
            <a:r>
              <a:rPr lang="en-US" altLang="ko-KR" sz="2000" dirty="0"/>
              <a:t>n"</a:t>
            </a:r>
            <a:r>
              <a:rPr lang="ko-KR" altLang="en-US" dirty="0"/>
              <a:t>을 덧붙여 보내고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수신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 smtClean="0"/>
              <a:t>bye</a:t>
            </a:r>
            <a:r>
              <a:rPr lang="ko-KR" altLang="en-US" dirty="0" smtClean="0"/>
              <a:t>를 보내면 프로그램 종료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72871"/>
            <a:ext cx="7207846" cy="30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0095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60648"/>
            <a:ext cx="2073052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/>
              <a:t>서버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ServerEx.java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283786" y="188640"/>
            <a:ext cx="6390456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ServerEx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ServerSocket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listener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ServerSocket</a:t>
            </a:r>
            <a:r>
              <a:rPr lang="en-US" altLang="ko-KR" sz="1050" b="1" dirty="0">
                <a:latin typeface="+mn-ea"/>
              </a:rPr>
              <a:t>(9999);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연결을 기다리고 있습니다</a:t>
            </a:r>
            <a:r>
              <a:rPr lang="en-US" altLang="ko-KR" sz="105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</a:t>
            </a:r>
            <a:r>
              <a:rPr lang="en-US" altLang="ko-KR" sz="1050" b="1" dirty="0" err="1">
                <a:latin typeface="+mn-ea"/>
              </a:rPr>
              <a:t>listener.accept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연결되었습니다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클라이언트로부터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inputMessage.equalsIgnoreCase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클라이언트에서 </a:t>
            </a:r>
            <a:r>
              <a:rPr lang="en-US" altLang="ko-KR" sz="1050" dirty="0">
                <a:latin typeface="+mn-ea"/>
              </a:rPr>
              <a:t>bye</a:t>
            </a:r>
            <a:r>
              <a:rPr lang="ko-KR" altLang="en-US" sz="1050" dirty="0">
                <a:latin typeface="+mn-ea"/>
              </a:rPr>
              <a:t>로 연결을 종료하였음</a:t>
            </a:r>
            <a:r>
              <a:rPr lang="en-US" altLang="ko-KR" sz="1050" dirty="0">
                <a:latin typeface="+mn-ea"/>
              </a:rPr>
              <a:t>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"bye"</a:t>
            </a:r>
            <a:r>
              <a:rPr lang="ko-KR" altLang="en-US" sz="105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클라이언트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 // scanner </a:t>
            </a:r>
            <a:r>
              <a:rPr lang="ko-KR" altLang="en-US" sz="1050" dirty="0">
                <a:latin typeface="+mn-ea"/>
              </a:rPr>
              <a:t>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listener.close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</a:t>
            </a:r>
            <a:r>
              <a:rPr lang="en-US" altLang="ko-KR" sz="1050" dirty="0" smtClean="0">
                <a:latin typeface="+mn-ea"/>
              </a:rPr>
              <a:t>{ 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클라이언트와 채팅 중 오류가 발생했습니다</a:t>
            </a:r>
            <a:r>
              <a:rPr lang="en-US" altLang="ko-KR" sz="1050" dirty="0" smtClean="0">
                <a:latin typeface="+mn-ea"/>
              </a:rPr>
              <a:t>."); 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513462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364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클라이언트 프로그램 </a:t>
            </a:r>
            <a:r>
              <a:rPr lang="en-US" altLang="ko-KR" sz="2400" dirty="0" smtClean="0"/>
              <a:t>ClientEx.java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77244"/>
            <a:ext cx="6030416" cy="63940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 smtClean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public </a:t>
            </a:r>
            <a:r>
              <a:rPr lang="en-US" altLang="ko-KR" sz="1050" dirty="0">
                <a:latin typeface="+mn-ea"/>
              </a:rPr>
              <a:t>static void main(String[] </a:t>
            </a:r>
            <a:r>
              <a:rPr lang="en-US" altLang="ko-KR" sz="1050" dirty="0" err="1">
                <a:latin typeface="+mn-ea"/>
              </a:rPr>
              <a:t>args</a:t>
            </a:r>
            <a:r>
              <a:rPr lang="en-US" altLang="ko-KR" sz="1050" dirty="0">
                <a:latin typeface="+mn-ea"/>
              </a:rPr>
              <a:t>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// </a:t>
            </a:r>
            <a:r>
              <a:rPr lang="ko-KR" altLang="en-US" sz="1050" dirty="0">
                <a:latin typeface="+mn-ea"/>
              </a:rPr>
              <a:t>키보드에서 읽을 </a:t>
            </a:r>
            <a:r>
              <a:rPr lang="en-US" altLang="ko-KR" sz="1050" dirty="0">
                <a:latin typeface="+mn-ea"/>
              </a:rPr>
              <a:t>scanner </a:t>
            </a:r>
            <a:r>
              <a:rPr lang="ko-KR" altLang="en-US" sz="1050" dirty="0">
                <a:latin typeface="+mn-ea"/>
              </a:rPr>
              <a:t>객체 생성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클라이언트 소켓 생성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서버에 연결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in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BufferedReader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InputStreamReader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socket.getInputStream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b="1" dirty="0" smtClean="0">
                <a:latin typeface="+mn-ea"/>
              </a:rPr>
              <a:t>			out </a:t>
            </a:r>
            <a:r>
              <a:rPr lang="en-US" altLang="ko-KR" sz="1050" b="1" dirty="0">
                <a:latin typeface="+mn-ea"/>
              </a:rPr>
              <a:t>= new </a:t>
            </a:r>
            <a:r>
              <a:rPr lang="en-US" altLang="ko-KR" sz="1050" b="1" dirty="0" err="1">
                <a:latin typeface="+mn-ea"/>
              </a:rPr>
              <a:t>BufferedWriter</a:t>
            </a:r>
            <a:r>
              <a:rPr lang="en-US" altLang="ko-KR" sz="1050" b="1" dirty="0">
                <a:latin typeface="+mn-ea"/>
              </a:rPr>
              <a:t>(new </a:t>
            </a:r>
            <a:r>
              <a:rPr lang="en-US" altLang="ko-KR" sz="1050" b="1" dirty="0" err="1">
                <a:latin typeface="+mn-ea"/>
              </a:rPr>
              <a:t>OutputStreamWriter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en-US" altLang="ko-KR" sz="1050" b="1" dirty="0" err="1">
                <a:latin typeface="+mn-ea"/>
              </a:rPr>
              <a:t>socket.getOutputStream</a:t>
            </a:r>
            <a:r>
              <a:rPr lang="en-US" altLang="ko-KR" sz="1050" b="1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보내기</a:t>
            </a:r>
            <a:r>
              <a:rPr lang="en-US" altLang="ko-KR" sz="1050" dirty="0">
                <a:latin typeface="+mn-ea"/>
              </a:rPr>
              <a:t>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한 행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out.write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+"\n"); 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dirty="0" err="1" smtClean="0">
                <a:latin typeface="+mn-ea"/>
              </a:rPr>
              <a:t>out.flush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실행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out</a:t>
            </a:r>
            <a:r>
              <a:rPr lang="ko-KR" altLang="en-US" sz="1050" dirty="0">
                <a:latin typeface="+mn-ea"/>
              </a:rPr>
              <a:t>의 </a:t>
            </a:r>
            <a:r>
              <a:rPr lang="ko-KR" altLang="en-US" sz="1050" dirty="0" err="1">
                <a:latin typeface="+mn-ea"/>
              </a:rPr>
              <a:t>스트림</a:t>
            </a:r>
            <a:r>
              <a:rPr lang="ko-KR" altLang="en-US" sz="1050" dirty="0">
                <a:latin typeface="+mn-ea"/>
              </a:rPr>
              <a:t> 버퍼에 있는 모든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in.readLine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서버로부터 한 행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System.out.println</a:t>
            </a:r>
            <a:r>
              <a:rPr lang="en-US" altLang="ko-KR" sz="1050" b="1" dirty="0">
                <a:latin typeface="+mn-ea"/>
              </a:rPr>
              <a:t>("</a:t>
            </a:r>
            <a:r>
              <a:rPr lang="ko-KR" altLang="en-US" sz="1050" b="1" dirty="0">
                <a:latin typeface="+mn-ea"/>
              </a:rPr>
              <a:t>서버</a:t>
            </a:r>
            <a:r>
              <a:rPr lang="en-US" altLang="ko-KR" sz="1050" b="1" dirty="0">
                <a:latin typeface="+mn-ea"/>
              </a:rPr>
              <a:t>: " + </a:t>
            </a:r>
            <a:r>
              <a:rPr lang="en-US" altLang="ko-KR" sz="1050" b="1" dirty="0" err="1">
                <a:latin typeface="+mn-ea"/>
              </a:rPr>
              <a:t>inputMessage</a:t>
            </a:r>
            <a:r>
              <a:rPr lang="en-US" altLang="ko-KR" sz="1050" b="1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37560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66" y="116632"/>
            <a:ext cx="2172295" cy="11458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5" y="1178792"/>
            <a:ext cx="2186583" cy="11464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65" y="1383956"/>
            <a:ext cx="2172295" cy="11388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2420888"/>
            <a:ext cx="2186583" cy="11480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65" y="2644327"/>
            <a:ext cx="2190467" cy="11447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703" y="4077072"/>
            <a:ext cx="2199027" cy="11521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569" y="3904698"/>
            <a:ext cx="2204657" cy="11521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170" y="5344511"/>
            <a:ext cx="2177117" cy="114458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1417" y="5481946"/>
            <a:ext cx="2224544" cy="1147453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stCxn id="10" idx="3"/>
            <a:endCxn id="11" idx="1"/>
          </p:cNvCxnSpPr>
          <p:nvPr/>
        </p:nvCxnSpPr>
        <p:spPr>
          <a:xfrm>
            <a:off x="4094288" y="1752039"/>
            <a:ext cx="1359377" cy="201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3"/>
            <a:endCxn id="13" idx="1"/>
          </p:cNvCxnSpPr>
          <p:nvPr/>
        </p:nvCxnSpPr>
        <p:spPr>
          <a:xfrm>
            <a:off x="4094287" y="2994900"/>
            <a:ext cx="1359378" cy="2217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5" idx="1"/>
            <a:endCxn id="14" idx="3"/>
          </p:cNvCxnSpPr>
          <p:nvPr/>
        </p:nvCxnSpPr>
        <p:spPr>
          <a:xfrm flipH="1">
            <a:off x="4106730" y="4480763"/>
            <a:ext cx="1339839" cy="172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3"/>
            <a:endCxn id="17" idx="1"/>
          </p:cNvCxnSpPr>
          <p:nvPr/>
        </p:nvCxnSpPr>
        <p:spPr>
          <a:xfrm>
            <a:off x="4094287" y="5916805"/>
            <a:ext cx="1307130" cy="1388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15873" y="186877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연결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7629416" y="689545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연결 대기</a:t>
            </a:r>
            <a:endParaRPr lang="ko-KR" alt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762838" y="26471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4111631" y="3212976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안녕</a:t>
            </a:r>
            <a:r>
              <a:rPr lang="en-US" altLang="ko-KR" sz="1200" dirty="0" smtClean="0"/>
              <a:t>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036451" y="4704597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</a:t>
            </a:r>
            <a:r>
              <a:rPr lang="ko-KR" altLang="en-US" sz="1200" dirty="0" smtClean="0"/>
              <a:t>너도 안녕</a:t>
            </a:r>
            <a:r>
              <a:rPr lang="en-US" altLang="ko-KR" sz="1200" dirty="0" smtClean="0"/>
              <a:t>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7552471" y="448112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62838" y="584773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사용자 입력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4140901" y="6140484"/>
            <a:ext cx="1118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“bye\n” </a:t>
            </a:r>
            <a:r>
              <a:rPr lang="ko-KR" altLang="en-US" sz="1200" dirty="0" smtClean="0"/>
              <a:t>전송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751590" y="613277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7550214" y="621210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23528" y="85461"/>
            <a:ext cx="2073052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smtClean="0"/>
              <a:t>채팅 동작 과정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0968230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 계산 서버</a:t>
            </a:r>
            <a:r>
              <a:rPr lang="en-US" altLang="ko-KR" dirty="0"/>
              <a:t>-</a:t>
            </a:r>
            <a:r>
              <a:rPr lang="ko-KR" altLang="en-US" dirty="0"/>
              <a:t>클라이언트 만들기 실습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문제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dirty="0"/>
              <a:t>서버 클라이언트는 </a:t>
            </a:r>
            <a:r>
              <a:rPr lang="en-US" altLang="ko-KR" sz="1600" dirty="0"/>
              <a:t>1</a:t>
            </a:r>
            <a:r>
              <a:rPr lang="en-US" altLang="ko-KR" dirty="0"/>
              <a:t>:</a:t>
            </a:r>
            <a:r>
              <a:rPr lang="en-US" altLang="ko-KR" sz="1600" dirty="0"/>
              <a:t>1 </a:t>
            </a:r>
            <a:r>
              <a:rPr lang="ko-KR" altLang="en-US" dirty="0" smtClean="0"/>
              <a:t>통신</a:t>
            </a:r>
            <a:endParaRPr lang="en-US" altLang="ko-KR" dirty="0"/>
          </a:p>
          <a:p>
            <a:pPr lvl="1"/>
            <a:r>
              <a:rPr lang="ko-KR" altLang="en-US" dirty="0" smtClean="0"/>
              <a:t>서버를 </a:t>
            </a:r>
            <a:r>
              <a:rPr lang="ko-KR" altLang="en-US" dirty="0"/>
              <a:t>먼저 </a:t>
            </a:r>
            <a:r>
              <a:rPr lang="ko-KR" altLang="en-US" dirty="0" smtClean="0"/>
              <a:t>실행시키고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클라이언트를 실행시켜 서버에 </a:t>
            </a:r>
            <a:r>
              <a:rPr lang="ko-KR" altLang="en-US" dirty="0" smtClean="0"/>
              <a:t>접속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사용자로부터 수식을 </a:t>
            </a:r>
            <a:r>
              <a:rPr lang="ko-KR" altLang="en-US" dirty="0" smtClean="0"/>
              <a:t>입력 받아 </a:t>
            </a:r>
            <a:r>
              <a:rPr lang="ko-KR" altLang="en-US" dirty="0"/>
              <a:t>서버로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연산자는 </a:t>
            </a:r>
            <a:r>
              <a:rPr lang="en-US" altLang="ko-KR" dirty="0"/>
              <a:t>+, -, </a:t>
            </a:r>
            <a:r>
              <a:rPr lang="ko-KR" altLang="en-US" dirty="0" smtClean="0"/>
              <a:t>*의 </a:t>
            </a:r>
            <a:r>
              <a:rPr lang="en-US" altLang="ko-KR" sz="2000" dirty="0"/>
              <a:t>3</a:t>
            </a:r>
            <a:r>
              <a:rPr lang="ko-KR" altLang="en-US" dirty="0"/>
              <a:t>가지만 허용하고 정수 연산만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/>
              <a:t>서버가 식을 받으면 식을 서버의 화면에 출력하고</a:t>
            </a:r>
            <a:r>
              <a:rPr lang="en-US" altLang="ko-KR" dirty="0"/>
              <a:t>, </a:t>
            </a:r>
            <a:r>
              <a:rPr lang="ko-KR" altLang="en-US" dirty="0"/>
              <a:t>계산하여 결과를 </a:t>
            </a:r>
            <a:r>
              <a:rPr lang="ko-KR" altLang="en-US" dirty="0" smtClean="0"/>
              <a:t>클라이언트로 전송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클라이언트는 </a:t>
            </a:r>
            <a:r>
              <a:rPr lang="ko-KR" altLang="en-US" dirty="0"/>
              <a:t>서버로부터 받은 답을 화면에 </a:t>
            </a:r>
            <a:r>
              <a:rPr lang="ko-KR" altLang="en-US" dirty="0" smtClean="0"/>
              <a:t>출력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클라이언트와 </a:t>
            </a:r>
            <a:r>
              <a:rPr lang="ko-KR" altLang="en-US" dirty="0"/>
              <a:t>서버는 전송할 데이터를 문자열로 만들고 </a:t>
            </a:r>
            <a:r>
              <a:rPr lang="en-US" altLang="ko-KR" dirty="0"/>
              <a:t>"\n"</a:t>
            </a:r>
            <a:r>
              <a:rPr lang="ko-KR" altLang="en-US" dirty="0"/>
              <a:t>을 덧붙여 </a:t>
            </a:r>
            <a:r>
              <a:rPr lang="ko-KR" altLang="en-US" dirty="0" smtClean="0"/>
              <a:t>전송하며</a:t>
            </a:r>
            <a:r>
              <a:rPr lang="en-US" altLang="ko-KR" dirty="0"/>
              <a:t>, </a:t>
            </a:r>
            <a:r>
              <a:rPr lang="ko-KR" altLang="en-US" dirty="0" smtClean="0"/>
              <a:t>라인 </a:t>
            </a:r>
            <a:r>
              <a:rPr lang="ko-KR" altLang="en-US" dirty="0"/>
              <a:t>단위로 </a:t>
            </a:r>
            <a:r>
              <a:rPr lang="ko-KR" altLang="en-US" dirty="0" smtClean="0"/>
              <a:t>송수신</a:t>
            </a:r>
            <a:endParaRPr lang="en-US" altLang="ko-KR" dirty="0"/>
          </a:p>
          <a:p>
            <a:pPr lvl="1"/>
            <a:r>
              <a:rPr lang="ko-KR" altLang="en-US" dirty="0" smtClean="0"/>
              <a:t>클라이언트가 </a:t>
            </a:r>
            <a:r>
              <a:rPr lang="en-US" altLang="ko-KR" dirty="0"/>
              <a:t>"bye"</a:t>
            </a:r>
            <a:r>
              <a:rPr lang="ko-KR" altLang="en-US" dirty="0"/>
              <a:t>를 보내면 양쪽 모두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6941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예시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17" y="1700808"/>
            <a:ext cx="833190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329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79512" y="260648"/>
            <a:ext cx="2073052" cy="679450"/>
          </a:xfrm>
          <a:prstGeom prst="rect">
            <a:avLst/>
          </a:prstGeom>
        </p:spPr>
        <p:txBody>
          <a:bodyPr vert="horz" anchor="ctr"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서버 프로그램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CalcServerEx.java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124744"/>
            <a:ext cx="352839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00" dirty="0">
                <a:latin typeface="+mn-ea"/>
              </a:rPr>
              <a:t>import </a:t>
            </a:r>
            <a:r>
              <a:rPr lang="en-US" altLang="ko-KR" sz="1000" dirty="0" err="1">
                <a:latin typeface="+mn-ea"/>
              </a:rPr>
              <a:t>java.util</a:t>
            </a:r>
            <a:r>
              <a:rPr lang="en-US" altLang="ko-KR" sz="1000" dirty="0" smtClean="0">
                <a:latin typeface="+mn-ea"/>
              </a:rPr>
              <a:t>.*;</a:t>
            </a:r>
          </a:p>
          <a:p>
            <a:pPr defTabSz="180000"/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b="1" dirty="0">
                <a:latin typeface="+mn-ea"/>
              </a:rPr>
              <a:t>public class </a:t>
            </a:r>
            <a:r>
              <a:rPr lang="en-US" altLang="ko-KR" sz="1000" b="1" dirty="0" err="1">
                <a:latin typeface="+mn-ea"/>
              </a:rPr>
              <a:t>CalcServerEx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String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(String </a:t>
            </a:r>
            <a:r>
              <a:rPr lang="en-US" altLang="ko-KR" sz="1000" b="1" dirty="0" err="1">
                <a:latin typeface="+mn-ea"/>
              </a:rPr>
              <a:t>exp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StringTokenizer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>
                <a:latin typeface="+mn-ea"/>
              </a:rPr>
              <a:t>st</a:t>
            </a:r>
            <a:r>
              <a:rPr lang="en-US" altLang="ko-KR" sz="1000" dirty="0">
                <a:latin typeface="+mn-ea"/>
              </a:rPr>
              <a:t> = new </a:t>
            </a:r>
            <a:r>
              <a:rPr lang="en-US" altLang="ko-KR" sz="1000" dirty="0" err="1">
                <a:latin typeface="+mn-ea"/>
              </a:rPr>
              <a:t>StringTokenizer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exp</a:t>
            </a:r>
            <a:r>
              <a:rPr lang="en-US" altLang="ko-KR" sz="1000" dirty="0">
                <a:latin typeface="+mn-ea"/>
              </a:rPr>
              <a:t>, " 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st.countTokens</a:t>
            </a:r>
            <a:r>
              <a:rPr lang="en-US" altLang="ko-KR" sz="1000" dirty="0">
                <a:latin typeface="+mn-ea"/>
              </a:rPr>
              <a:t>() != 3) return "error";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res="";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op1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String </a:t>
            </a:r>
            <a:r>
              <a:rPr lang="en-US" altLang="ko-KR" sz="1000" dirty="0">
                <a:latin typeface="+mn-ea"/>
              </a:rPr>
              <a:t>opcode = 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int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op2 = </a:t>
            </a:r>
            <a:r>
              <a:rPr lang="en-US" altLang="ko-KR" sz="1000" dirty="0" err="1">
                <a:latin typeface="+mn-ea"/>
              </a:rPr>
              <a:t>Integer.parseInt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st.nextToken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switch </a:t>
            </a:r>
            <a:r>
              <a:rPr lang="en-US" altLang="ko-KR" sz="1000" dirty="0">
                <a:latin typeface="+mn-ea"/>
              </a:rPr>
              <a:t>(opcode)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"+":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+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"-":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(op1 - op2);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break</a:t>
            </a:r>
            <a:r>
              <a:rPr lang="en-US" altLang="ko-KR" sz="1000" dirty="0">
                <a:latin typeface="+mn-ea"/>
              </a:rPr>
              <a:t>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case </a:t>
            </a:r>
            <a:r>
              <a:rPr lang="en-US" altLang="ko-KR" sz="1000" dirty="0">
                <a:latin typeface="+mn-ea"/>
              </a:rPr>
              <a:t>"*": res = </a:t>
            </a:r>
            <a:r>
              <a:rPr lang="en-US" altLang="ko-KR" sz="1000" dirty="0" err="1">
                <a:latin typeface="+mn-ea"/>
              </a:rPr>
              <a:t>Integer.toString</a:t>
            </a:r>
            <a:r>
              <a:rPr lang="en-US" altLang="ko-KR" sz="1000" dirty="0">
                <a:latin typeface="+mn-ea"/>
              </a:rPr>
              <a:t>(op1 * op2</a:t>
            </a:r>
            <a:r>
              <a:rPr lang="en-US" altLang="ko-KR" sz="1000" dirty="0" smtClean="0">
                <a:latin typeface="+mn-ea"/>
              </a:rPr>
              <a:t>);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</a:t>
            </a:r>
            <a:r>
              <a:rPr lang="en-US" altLang="ko-KR" sz="1000" dirty="0" smtClean="0"/>
              <a:t>		break;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default </a:t>
            </a:r>
            <a:r>
              <a:rPr lang="en-US" altLang="ko-KR" sz="1000" dirty="0"/>
              <a:t>: res = "error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return </a:t>
            </a:r>
            <a:r>
              <a:rPr lang="en-US" altLang="ko-KR" sz="1000" dirty="0"/>
              <a:t>res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</a:p>
          <a:p>
            <a:pPr defTabSz="180000"/>
            <a:endParaRPr lang="en-US" altLang="ko-KR" sz="1000" dirty="0" smtClean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b="1" dirty="0" smtClean="0">
                <a:latin typeface="+mn-ea"/>
              </a:rPr>
              <a:t>public </a:t>
            </a:r>
            <a:r>
              <a:rPr lang="en-US" altLang="ko-KR" sz="1000" b="1" dirty="0">
                <a:latin typeface="+mn-ea"/>
              </a:rPr>
              <a:t>static void main(String[] </a:t>
            </a:r>
            <a:r>
              <a:rPr lang="en-US" altLang="ko-KR" sz="1000" b="1" dirty="0" err="1">
                <a:latin typeface="+mn-ea"/>
              </a:rPr>
              <a:t>args</a:t>
            </a:r>
            <a:r>
              <a:rPr lang="en-US" altLang="ko-KR" sz="1000" b="1" dirty="0">
                <a:latin typeface="+mn-ea"/>
              </a:rPr>
              <a:t>)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</a:t>
            </a:r>
            <a:r>
              <a:rPr lang="en-US" altLang="ko-KR" sz="1000" dirty="0" err="1" smtClean="0">
                <a:latin typeface="+mn-ea"/>
              </a:rPr>
              <a:t>ServerSocket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listener = null;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Socket </a:t>
            </a:r>
            <a:r>
              <a:rPr lang="en-US" altLang="ko-KR" sz="1000" dirty="0" err="1">
                <a:latin typeface="+mn-ea"/>
              </a:rPr>
              <a:t>socket</a:t>
            </a:r>
            <a:r>
              <a:rPr lang="en-US" altLang="ko-KR" sz="1000" dirty="0">
                <a:latin typeface="+mn-ea"/>
              </a:rPr>
              <a:t> = null;</a:t>
            </a:r>
          </a:p>
          <a:p>
            <a:pPr defTabSz="180000"/>
            <a:endParaRPr lang="ko-KR" altLang="en-US" sz="10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95936" y="1100345"/>
            <a:ext cx="4860032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>
                <a:latin typeface="+mn-ea"/>
              </a:rPr>
              <a:t>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listener </a:t>
            </a:r>
            <a:r>
              <a:rPr lang="en-US" altLang="ko-KR" sz="1000" b="1" dirty="0">
                <a:latin typeface="+mn-ea"/>
              </a:rPr>
              <a:t>= new </a:t>
            </a:r>
            <a:r>
              <a:rPr lang="en-US" altLang="ko-KR" sz="1000" b="1" dirty="0" err="1">
                <a:latin typeface="+mn-ea"/>
              </a:rPr>
              <a:t>ServerSocket</a:t>
            </a:r>
            <a:r>
              <a:rPr lang="en-US" altLang="ko-KR" sz="1000" b="1" dirty="0">
                <a:latin typeface="+mn-ea"/>
              </a:rPr>
              <a:t>(9999);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서버 소켓 생성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연결을 기다리고 있습니다</a:t>
            </a:r>
            <a:r>
              <a:rPr lang="en-US" altLang="ko-KR" sz="1000" dirty="0">
                <a:latin typeface="+mn-ea"/>
              </a:rPr>
              <a:t>.....");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socket </a:t>
            </a:r>
            <a:r>
              <a:rPr lang="en-US" altLang="ko-KR" sz="1000" b="1" dirty="0">
                <a:latin typeface="+mn-ea"/>
              </a:rPr>
              <a:t>= </a:t>
            </a:r>
            <a:r>
              <a:rPr lang="en-US" altLang="ko-KR" sz="1000" b="1" dirty="0" err="1">
                <a:latin typeface="+mn-ea"/>
              </a:rPr>
              <a:t>listener.accept</a:t>
            </a:r>
            <a:r>
              <a:rPr lang="en-US" altLang="ko-KR" sz="1000" b="1" dirty="0">
                <a:latin typeface="+mn-ea"/>
              </a:rPr>
              <a:t>();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클라이언트로부터 연결 요청 대기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연결되었습니다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in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BufferedReader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InputStreamReader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socket.getInputStream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out </a:t>
            </a:r>
            <a:r>
              <a:rPr lang="en-US" altLang="ko-KR" sz="1000" dirty="0">
                <a:latin typeface="+mn-ea"/>
              </a:rPr>
              <a:t>= new </a:t>
            </a:r>
            <a:r>
              <a:rPr lang="en-US" altLang="ko-KR" sz="1000" dirty="0" err="1">
                <a:latin typeface="+mn-ea"/>
              </a:rPr>
              <a:t>BufferedWriter</a:t>
            </a:r>
            <a:r>
              <a:rPr lang="en-US" altLang="ko-KR" sz="1000" dirty="0" smtClean="0">
                <a:latin typeface="+mn-ea"/>
              </a:rPr>
              <a:t>(</a:t>
            </a:r>
          </a:p>
          <a:p>
            <a:pPr defTabSz="180000"/>
            <a:r>
              <a:rPr lang="en-US" altLang="ko-KR" sz="1000" dirty="0">
                <a:latin typeface="+mn-ea"/>
              </a:rPr>
              <a:t>	</a:t>
            </a:r>
            <a:r>
              <a:rPr lang="en-US" altLang="ko-KR" sz="1000" dirty="0" smtClean="0">
                <a:latin typeface="+mn-ea"/>
              </a:rPr>
              <a:t>			new </a:t>
            </a:r>
            <a:r>
              <a:rPr lang="en-US" altLang="ko-KR" sz="1000" dirty="0" err="1">
                <a:latin typeface="+mn-ea"/>
              </a:rPr>
              <a:t>OutputStreamWriter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socket.getOutputStream</a:t>
            </a:r>
            <a:r>
              <a:rPr lang="en-US" altLang="ko-KR" sz="1000" dirty="0">
                <a:latin typeface="+mn-ea"/>
              </a:rPr>
              <a:t>()));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b="1" dirty="0" smtClean="0">
                <a:latin typeface="+mn-ea"/>
              </a:rPr>
              <a:t>while </a:t>
            </a:r>
            <a:r>
              <a:rPr lang="en-US" altLang="ko-KR" sz="100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String </a:t>
            </a:r>
            <a:r>
              <a:rPr lang="en-US" altLang="ko-KR" sz="1000" dirty="0" err="1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 =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en-US" altLang="ko-KR" sz="1000" b="1" dirty="0" err="1">
                <a:latin typeface="+mn-ea"/>
              </a:rPr>
              <a:t>in.readLine</a:t>
            </a:r>
            <a:r>
              <a:rPr lang="en-US" altLang="ko-KR" sz="1000" b="1" dirty="0" smtClean="0">
                <a:latin typeface="+mn-ea"/>
              </a:rPr>
              <a:t>();</a:t>
            </a:r>
            <a:endParaRPr lang="ko-KR" altLang="en-US" sz="1000" b="1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if </a:t>
            </a:r>
            <a:r>
              <a:rPr lang="en-US" altLang="ko-KR" sz="1000" dirty="0">
                <a:latin typeface="+mn-ea"/>
              </a:rPr>
              <a:t>(</a:t>
            </a:r>
            <a:r>
              <a:rPr lang="en-US" altLang="ko-KR" sz="1000" dirty="0" err="1">
                <a:latin typeface="+mn-ea"/>
              </a:rPr>
              <a:t>inputMessage.equalsIgnoreCase</a:t>
            </a:r>
            <a:r>
              <a:rPr lang="en-US" altLang="ko-KR" sz="100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클라이언트에서 연결을 종료하였음</a:t>
            </a:r>
            <a:r>
              <a:rPr lang="en-US" altLang="ko-KR" sz="1000" dirty="0">
                <a:latin typeface="+mn-ea"/>
              </a:rPr>
              <a:t>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	break</a:t>
            </a:r>
            <a:r>
              <a:rPr lang="en-US" altLang="ko-KR" sz="1000" dirty="0">
                <a:latin typeface="+mn-ea"/>
              </a:rPr>
              <a:t>; // "bye"</a:t>
            </a:r>
            <a:r>
              <a:rPr lang="ko-KR" altLang="en-US" sz="1000" dirty="0">
                <a:latin typeface="+mn-ea"/>
              </a:rPr>
              <a:t>를 받으면 연결 종료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inputMessage</a:t>
            </a:r>
            <a:r>
              <a:rPr lang="en-US" altLang="ko-KR" sz="1000" dirty="0">
                <a:latin typeface="+mn-ea"/>
              </a:rPr>
              <a:t>); // </a:t>
            </a:r>
            <a:r>
              <a:rPr lang="ko-KR" altLang="en-US" sz="1000" dirty="0">
                <a:latin typeface="+mn-ea"/>
              </a:rPr>
              <a:t>받은 메시지를 화면에 출력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smtClean="0">
                <a:latin typeface="+mn-ea"/>
              </a:rPr>
              <a:t>String </a:t>
            </a:r>
            <a:r>
              <a:rPr lang="en-US" altLang="ko-KR" sz="1000" b="1" dirty="0">
                <a:latin typeface="+mn-ea"/>
              </a:rPr>
              <a:t>res = </a:t>
            </a:r>
            <a:r>
              <a:rPr lang="en-US" altLang="ko-KR" sz="1000" b="1" dirty="0" err="1">
                <a:latin typeface="+mn-ea"/>
              </a:rPr>
              <a:t>calc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en-US" altLang="ko-KR" sz="1000" b="1" dirty="0" err="1">
                <a:latin typeface="+mn-ea"/>
              </a:rPr>
              <a:t>inputMessage</a:t>
            </a:r>
            <a:r>
              <a:rPr lang="en-US" altLang="ko-KR" sz="1000" b="1" dirty="0">
                <a:latin typeface="+mn-ea"/>
              </a:rPr>
              <a:t>);</a:t>
            </a:r>
            <a:r>
              <a:rPr lang="en-US" altLang="ko-KR" sz="1000" dirty="0">
                <a:latin typeface="+mn-ea"/>
              </a:rPr>
              <a:t> // </a:t>
            </a:r>
            <a:r>
              <a:rPr lang="ko-KR" altLang="en-US" sz="1000" dirty="0">
                <a:latin typeface="+mn-ea"/>
              </a:rPr>
              <a:t>계산</a:t>
            </a:r>
            <a:r>
              <a:rPr lang="en-US" altLang="ko-KR" sz="1000" dirty="0">
                <a:latin typeface="+mn-ea"/>
              </a:rPr>
              <a:t>. </a:t>
            </a:r>
            <a:r>
              <a:rPr lang="ko-KR" altLang="en-US" sz="1000" dirty="0">
                <a:latin typeface="+mn-ea"/>
              </a:rPr>
              <a:t>계산 결과는 </a:t>
            </a:r>
            <a:r>
              <a:rPr lang="en-US" altLang="ko-KR" sz="1000" dirty="0">
                <a:latin typeface="+mn-ea"/>
              </a:rPr>
              <a:t>res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out.write</a:t>
            </a:r>
            <a:r>
              <a:rPr lang="en-US" altLang="ko-KR" sz="1000" b="1" dirty="0" smtClean="0">
                <a:latin typeface="+mn-ea"/>
              </a:rPr>
              <a:t>(res </a:t>
            </a:r>
            <a:r>
              <a:rPr lang="en-US" altLang="ko-KR" sz="1000" b="1" dirty="0">
                <a:latin typeface="+mn-ea"/>
              </a:rPr>
              <a:t>+ "\n"); </a:t>
            </a:r>
            <a:r>
              <a:rPr lang="en-US" altLang="ko-KR" sz="1000" dirty="0">
                <a:latin typeface="+mn-ea"/>
              </a:rPr>
              <a:t>// </a:t>
            </a:r>
            <a:r>
              <a:rPr lang="ko-KR" altLang="en-US" sz="1000" dirty="0">
                <a:latin typeface="+mn-ea"/>
              </a:rPr>
              <a:t>계산 결과 문자열 전송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b="1" dirty="0" err="1" smtClean="0">
                <a:latin typeface="+mn-ea"/>
              </a:rPr>
              <a:t>out.flush</a:t>
            </a:r>
            <a:r>
              <a:rPr lang="en-US" altLang="ko-KR" sz="10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en-US" altLang="ko-KR" sz="1000" dirty="0" err="1" smtClean="0">
                <a:latin typeface="+mn-ea"/>
              </a:rPr>
              <a:t>e.getMessage</a:t>
            </a:r>
            <a:r>
              <a:rPr lang="en-US" altLang="ko-KR" sz="1000" dirty="0">
                <a:latin typeface="+mn-ea"/>
              </a:rPr>
              <a:t>());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} </a:t>
            </a:r>
            <a:r>
              <a:rPr lang="en-US" altLang="ko-KR" sz="100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try </a:t>
            </a:r>
            <a:r>
              <a:rPr lang="en-US" altLang="ko-KR" sz="1000" dirty="0">
                <a:latin typeface="+mn-ea"/>
              </a:rPr>
              <a:t>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if(socket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socket.close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통신용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if(listener </a:t>
            </a:r>
            <a:r>
              <a:rPr lang="en-US" altLang="ko-KR" sz="1000" dirty="0">
                <a:latin typeface="+mn-ea"/>
              </a:rPr>
              <a:t>!= null) </a:t>
            </a:r>
            <a:r>
              <a:rPr lang="en-US" altLang="ko-KR" sz="1000" dirty="0" err="1">
                <a:latin typeface="+mn-ea"/>
              </a:rPr>
              <a:t>listener.close</a:t>
            </a:r>
            <a:r>
              <a:rPr lang="en-US" altLang="ko-KR" sz="1000" dirty="0">
                <a:latin typeface="+mn-ea"/>
              </a:rPr>
              <a:t>(); // </a:t>
            </a:r>
            <a:r>
              <a:rPr lang="ko-KR" altLang="en-US" sz="1000" dirty="0">
                <a:latin typeface="+mn-ea"/>
              </a:rPr>
              <a:t>서버 소켓 닫기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 </a:t>
            </a:r>
            <a:r>
              <a:rPr lang="en-US" altLang="ko-KR" sz="1000" dirty="0">
                <a:latin typeface="+mn-ea"/>
              </a:rPr>
              <a:t>catch (</a:t>
            </a:r>
            <a:r>
              <a:rPr lang="en-US" altLang="ko-KR" sz="1000" dirty="0" err="1">
                <a:latin typeface="+mn-ea"/>
              </a:rPr>
              <a:t>IOException</a:t>
            </a:r>
            <a:r>
              <a:rPr lang="en-US" altLang="ko-KR" sz="1000" dirty="0">
                <a:latin typeface="+mn-ea"/>
              </a:rPr>
              <a:t> e) {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	</a:t>
            </a:r>
            <a:r>
              <a:rPr lang="en-US" altLang="ko-KR" sz="1000" dirty="0" err="1" smtClean="0">
                <a:latin typeface="+mn-ea"/>
              </a:rPr>
              <a:t>System.out.println</a:t>
            </a:r>
            <a:r>
              <a:rPr lang="en-US" altLang="ko-KR" sz="1000" dirty="0">
                <a:latin typeface="+mn-ea"/>
              </a:rPr>
              <a:t>("</a:t>
            </a:r>
            <a:r>
              <a:rPr lang="ko-KR" altLang="en-US" sz="1000" dirty="0">
                <a:latin typeface="+mn-ea"/>
              </a:rPr>
              <a:t>클라이언트와 채팅 중 오류가 발생했습니다</a:t>
            </a:r>
            <a:r>
              <a:rPr lang="en-US" altLang="ko-KR" sz="1000" dirty="0">
                <a:latin typeface="+mn-ea"/>
              </a:rPr>
              <a:t>.");</a:t>
            </a:r>
          </a:p>
          <a:p>
            <a:pPr defTabSz="180000"/>
            <a:r>
              <a:rPr lang="en-US" altLang="ko-KR" sz="1000" dirty="0" smtClean="0">
                <a:latin typeface="+mn-ea"/>
              </a:rPr>
              <a:t>	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 smtClean="0">
                <a:latin typeface="+mn-ea"/>
              </a:rPr>
              <a:t>	}</a:t>
            </a:r>
            <a:endParaRPr lang="en-US" altLang="ko-KR" sz="1000" dirty="0">
              <a:latin typeface="+mn-ea"/>
            </a:endParaRPr>
          </a:p>
          <a:p>
            <a:pPr defTabSz="180000"/>
            <a:r>
              <a:rPr lang="en-US" altLang="ko-KR" sz="1000" dirty="0">
                <a:latin typeface="+mn-ea"/>
              </a:rPr>
              <a:t>}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240887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01870596-DAFA-46D2-82A7-2B6B5F8E0EA4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179512" y="260648"/>
            <a:ext cx="2160240" cy="679450"/>
          </a:xfrm>
          <a:prstGeom prst="rect">
            <a:avLst/>
          </a:prstGeom>
        </p:spPr>
        <p:txBody>
          <a:bodyPr vert="horz" anchor="ctr">
            <a:normAutofit fontScale="9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클라이언트 프로그램 </a:t>
            </a:r>
            <a:r>
              <a:rPr lang="en-US" altLang="ko-KR" sz="1800" dirty="0"/>
              <a:t>CalcClientEx.java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555776" y="116632"/>
            <a:ext cx="583264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>
                <a:latin typeface="+mn-ea"/>
              </a:rPr>
              <a:t>import java.io.*;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java.net.*;</a:t>
            </a:r>
          </a:p>
          <a:p>
            <a:pPr defTabSz="180000"/>
            <a:r>
              <a:rPr lang="en-US" altLang="ko-KR" sz="1050" dirty="0">
                <a:latin typeface="+mn-ea"/>
              </a:rPr>
              <a:t>import </a:t>
            </a:r>
            <a:r>
              <a:rPr lang="en-US" altLang="ko-KR" sz="1050" dirty="0" err="1">
                <a:latin typeface="+mn-ea"/>
              </a:rPr>
              <a:t>java.util</a:t>
            </a:r>
            <a:r>
              <a:rPr lang="en-US" altLang="ko-KR" sz="1050" dirty="0">
                <a:latin typeface="+mn-ea"/>
              </a:rPr>
              <a:t>.*;</a:t>
            </a:r>
          </a:p>
          <a:p>
            <a:pPr defTabSz="180000"/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b="1" dirty="0">
                <a:latin typeface="+mn-ea"/>
              </a:rPr>
              <a:t>public class </a:t>
            </a:r>
            <a:r>
              <a:rPr lang="en-US" altLang="ko-KR" sz="1050" b="1" dirty="0" err="1">
                <a:latin typeface="+mn-ea"/>
              </a:rPr>
              <a:t>CalcClientEx</a:t>
            </a:r>
            <a:r>
              <a:rPr lang="en-US" altLang="ko-KR" sz="1050" b="1" dirty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>
                <a:latin typeface="+mn-ea"/>
              </a:rPr>
              <a:t>	</a:t>
            </a:r>
            <a:r>
              <a:rPr lang="en-US" altLang="ko-KR" sz="1050" b="1" dirty="0">
                <a:latin typeface="+mn-ea"/>
              </a:rPr>
              <a:t>public static void main(String[] </a:t>
            </a:r>
            <a:r>
              <a:rPr lang="en-US" altLang="ko-KR" sz="1050" b="1" dirty="0" err="1">
                <a:latin typeface="+mn-ea"/>
              </a:rPr>
              <a:t>args</a:t>
            </a:r>
            <a:r>
              <a:rPr lang="en-US" altLang="ko-KR" sz="1050" b="1" dirty="0">
                <a:latin typeface="+mn-ea"/>
              </a:rPr>
              <a:t>)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BufferedReader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in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</a:t>
            </a:r>
            <a:r>
              <a:rPr lang="en-US" altLang="ko-KR" sz="1050" dirty="0" err="1" smtClean="0">
                <a:latin typeface="+mn-ea"/>
              </a:rPr>
              <a:t>BufferedWriter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en-US" altLang="ko-KR" sz="1050" dirty="0">
                <a:latin typeface="+mn-ea"/>
              </a:rPr>
              <a:t>out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Socket </a:t>
            </a:r>
            <a:r>
              <a:rPr lang="en-US" altLang="ko-KR" sz="1050" dirty="0" err="1">
                <a:latin typeface="+mn-ea"/>
              </a:rPr>
              <a:t>socket</a:t>
            </a:r>
            <a:r>
              <a:rPr lang="en-US" altLang="ko-KR" sz="1050" dirty="0">
                <a:latin typeface="+mn-ea"/>
              </a:rPr>
              <a:t> = null;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Scanner </a:t>
            </a:r>
            <a:r>
              <a:rPr lang="en-US" altLang="ko-KR" sz="1050" dirty="0" err="1">
                <a:latin typeface="+mn-ea"/>
              </a:rPr>
              <a:t>scanner</a:t>
            </a:r>
            <a:r>
              <a:rPr lang="en-US" altLang="ko-KR" sz="1050" dirty="0">
                <a:latin typeface="+mn-ea"/>
              </a:rPr>
              <a:t> = new Scanner(System.in); </a:t>
            </a:r>
            <a:endParaRPr lang="ko-KR" altLang="en-US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socket </a:t>
            </a:r>
            <a:r>
              <a:rPr lang="en-US" altLang="ko-KR" sz="1050" b="1" dirty="0">
                <a:latin typeface="+mn-ea"/>
              </a:rPr>
              <a:t>= new Socket("localhost", 9999);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in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BufferedReader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InputStreamReader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socket.getInputStream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out </a:t>
            </a:r>
            <a:r>
              <a:rPr lang="en-US" altLang="ko-KR" sz="1050" dirty="0">
                <a:latin typeface="+mn-ea"/>
              </a:rPr>
              <a:t>= new </a:t>
            </a:r>
            <a:r>
              <a:rPr lang="en-US" altLang="ko-KR" sz="1050" dirty="0" err="1">
                <a:latin typeface="+mn-ea"/>
              </a:rPr>
              <a:t>BufferedWriter</a:t>
            </a:r>
            <a:r>
              <a:rPr lang="en-US" altLang="ko-KR" sz="1050" dirty="0">
                <a:latin typeface="+mn-ea"/>
              </a:rPr>
              <a:t>(new </a:t>
            </a:r>
            <a:r>
              <a:rPr lang="en-US" altLang="ko-KR" sz="1050" dirty="0" err="1">
                <a:latin typeface="+mn-ea"/>
              </a:rPr>
              <a:t>OutputStreamWriter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socket.getOutputStream</a:t>
            </a:r>
            <a:r>
              <a:rPr lang="en-US" altLang="ko-KR" sz="1050" dirty="0">
                <a:latin typeface="+mn-ea"/>
              </a:rPr>
              <a:t>()));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b="1" dirty="0" smtClean="0">
                <a:latin typeface="+mn-ea"/>
              </a:rPr>
              <a:t>while </a:t>
            </a:r>
            <a:r>
              <a:rPr lang="en-US" altLang="ko-KR" sz="1050" b="1" dirty="0">
                <a:latin typeface="+mn-ea"/>
              </a:rPr>
              <a:t>(true)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계산식</a:t>
            </a:r>
            <a:r>
              <a:rPr lang="en-US" altLang="ko-KR" sz="1050" dirty="0">
                <a:latin typeface="+mn-ea"/>
              </a:rPr>
              <a:t>(</a:t>
            </a:r>
            <a:r>
              <a:rPr lang="ko-KR" altLang="en-US" sz="1050" dirty="0">
                <a:latin typeface="+mn-ea"/>
              </a:rPr>
              <a:t>빈칸으로 띄어 입력</a:t>
            </a:r>
            <a:r>
              <a:rPr lang="en-US" altLang="ko-KR" sz="1050" dirty="0">
                <a:latin typeface="+mn-ea"/>
              </a:rPr>
              <a:t>,</a:t>
            </a:r>
            <a:r>
              <a:rPr lang="ko-KR" altLang="en-US" sz="1050" dirty="0">
                <a:latin typeface="+mn-ea"/>
              </a:rPr>
              <a:t>예</a:t>
            </a:r>
            <a:r>
              <a:rPr lang="en-US" altLang="ko-KR" sz="1050" dirty="0">
                <a:latin typeface="+mn-ea"/>
              </a:rPr>
              <a:t>:24 + 42)&gt;&gt;"); // </a:t>
            </a:r>
            <a:r>
              <a:rPr lang="ko-KR" altLang="en-US" sz="1050" dirty="0">
                <a:latin typeface="+mn-ea"/>
              </a:rPr>
              <a:t>프롬프트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outputMessage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b="1" dirty="0" err="1">
                <a:latin typeface="+mn-ea"/>
              </a:rPr>
              <a:t>scanner.nextLine</a:t>
            </a:r>
            <a:r>
              <a:rPr lang="en-US" altLang="ko-KR" sz="1050" b="1" dirty="0">
                <a:latin typeface="+mn-ea"/>
              </a:rPr>
              <a:t>();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수식 읽기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 </a:t>
            </a:r>
            <a:r>
              <a:rPr lang="en-US" altLang="ko-KR" sz="1050" dirty="0">
                <a:latin typeface="+mn-ea"/>
              </a:rPr>
              <a:t>(</a:t>
            </a:r>
            <a:r>
              <a:rPr lang="en-US" altLang="ko-KR" sz="1050" dirty="0" err="1">
                <a:latin typeface="+mn-ea"/>
              </a:rPr>
              <a:t>outputMessage.equalsIgnoreCase</a:t>
            </a:r>
            <a:r>
              <a:rPr lang="en-US" altLang="ko-KR" sz="1050" dirty="0">
                <a:latin typeface="+mn-ea"/>
              </a:rPr>
              <a:t>("bye"))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>
                <a:latin typeface="+mn-ea"/>
              </a:rPr>
              <a:t>+"\n"); </a:t>
            </a:r>
            <a:r>
              <a:rPr lang="en-US" altLang="ko-KR" sz="1050" dirty="0">
                <a:latin typeface="+mn-ea"/>
              </a:rPr>
              <a:t>// "bye" </a:t>
            </a:r>
            <a:r>
              <a:rPr lang="ko-KR" altLang="en-US" sz="1050" dirty="0">
                <a:latin typeface="+mn-ea"/>
              </a:rPr>
              <a:t>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	break</a:t>
            </a:r>
            <a:r>
              <a:rPr lang="en-US" altLang="ko-KR" sz="1050" dirty="0">
                <a:latin typeface="+mn-ea"/>
              </a:rPr>
              <a:t>; // </a:t>
            </a:r>
            <a:r>
              <a:rPr lang="ko-KR" altLang="en-US" sz="1050" dirty="0">
                <a:latin typeface="+mn-ea"/>
              </a:rPr>
              <a:t>사용자가 </a:t>
            </a:r>
            <a:r>
              <a:rPr lang="en-US" altLang="ko-KR" sz="1050" dirty="0">
                <a:latin typeface="+mn-ea"/>
              </a:rPr>
              <a:t>"bye"</a:t>
            </a:r>
            <a:r>
              <a:rPr lang="ko-KR" altLang="en-US" sz="1050" dirty="0">
                <a:latin typeface="+mn-ea"/>
              </a:rPr>
              <a:t>를 입력한 경우 서버로 전송 후 연결 종료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out.write</a:t>
            </a:r>
            <a:r>
              <a:rPr lang="en-US" altLang="ko-KR" sz="1050" b="1" dirty="0" smtClean="0">
                <a:latin typeface="+mn-ea"/>
              </a:rPr>
              <a:t>(</a:t>
            </a:r>
            <a:r>
              <a:rPr lang="en-US" altLang="ko-KR" sz="1050" b="1" dirty="0" err="1" smtClean="0">
                <a:latin typeface="+mn-ea"/>
              </a:rPr>
              <a:t>outputMessage</a:t>
            </a:r>
            <a:r>
              <a:rPr lang="en-US" altLang="ko-KR" sz="1050" b="1" dirty="0" smtClean="0">
                <a:latin typeface="+mn-ea"/>
              </a:rPr>
              <a:t> </a:t>
            </a:r>
            <a:r>
              <a:rPr lang="en-US" altLang="ko-KR" sz="1050" b="1" dirty="0">
                <a:latin typeface="+mn-ea"/>
              </a:rPr>
              <a:t>+ "\n"); </a:t>
            </a:r>
            <a:r>
              <a:rPr lang="en-US" altLang="ko-KR" sz="1050" dirty="0">
                <a:latin typeface="+mn-ea"/>
              </a:rPr>
              <a:t>// </a:t>
            </a:r>
            <a:r>
              <a:rPr lang="ko-KR" altLang="en-US" sz="1050" dirty="0">
                <a:latin typeface="+mn-ea"/>
              </a:rPr>
              <a:t>키보드에서 읽은 수식 문자열 전송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b="1" dirty="0" err="1" smtClean="0">
                <a:latin typeface="+mn-ea"/>
              </a:rPr>
              <a:t>out.flush</a:t>
            </a:r>
            <a:r>
              <a:rPr lang="en-US" altLang="ko-KR" sz="105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String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 = </a:t>
            </a:r>
            <a:r>
              <a:rPr lang="en-US" altLang="ko-KR" sz="1050" dirty="0" err="1">
                <a:latin typeface="+mn-ea"/>
              </a:rPr>
              <a:t>in.readLine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서버로부터 계산 결과 수신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계산 결과</a:t>
            </a:r>
            <a:r>
              <a:rPr lang="en-US" altLang="ko-KR" sz="1050" dirty="0">
                <a:latin typeface="+mn-ea"/>
              </a:rPr>
              <a:t>: " + </a:t>
            </a:r>
            <a:r>
              <a:rPr lang="en-US" altLang="ko-KR" sz="1050" dirty="0" err="1">
                <a:latin typeface="+mn-ea"/>
              </a:rPr>
              <a:t>inputMessage</a:t>
            </a:r>
            <a:r>
              <a:rPr lang="en-US" altLang="ko-KR" sz="1050" dirty="0">
                <a:latin typeface="+mn-ea"/>
              </a:rPr>
              <a:t>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 smtClean="0">
                <a:latin typeface="+mn-ea"/>
              </a:rPr>
              <a:t>(</a:t>
            </a:r>
            <a:r>
              <a:rPr lang="en-US" altLang="ko-KR" sz="1050" dirty="0" err="1" smtClean="0">
                <a:latin typeface="+mn-ea"/>
              </a:rPr>
              <a:t>e.getMessage</a:t>
            </a:r>
            <a:r>
              <a:rPr lang="en-US" altLang="ko-KR" sz="1050" dirty="0">
                <a:latin typeface="+mn-ea"/>
              </a:rPr>
              <a:t>());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} </a:t>
            </a:r>
            <a:r>
              <a:rPr lang="en-US" altLang="ko-KR" sz="1050" dirty="0">
                <a:latin typeface="+mn-ea"/>
              </a:rPr>
              <a:t>finally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try </a:t>
            </a:r>
            <a:r>
              <a:rPr lang="en-US" altLang="ko-KR" sz="1050" dirty="0">
                <a:latin typeface="+mn-ea"/>
              </a:rPr>
              <a:t>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scanner.close</a:t>
            </a:r>
            <a:r>
              <a:rPr lang="en-US" altLang="ko-KR" sz="1050" dirty="0">
                <a:latin typeface="+mn-ea"/>
              </a:rPr>
              <a:t>();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if(socket </a:t>
            </a:r>
            <a:r>
              <a:rPr lang="en-US" altLang="ko-KR" sz="1050" dirty="0">
                <a:latin typeface="+mn-ea"/>
              </a:rPr>
              <a:t>!= null) </a:t>
            </a:r>
            <a:r>
              <a:rPr lang="en-US" altLang="ko-KR" sz="1050" dirty="0" err="1">
                <a:latin typeface="+mn-ea"/>
              </a:rPr>
              <a:t>socket.close</a:t>
            </a:r>
            <a:r>
              <a:rPr lang="en-US" altLang="ko-KR" sz="1050" dirty="0">
                <a:latin typeface="+mn-ea"/>
              </a:rPr>
              <a:t>(); // </a:t>
            </a:r>
            <a:r>
              <a:rPr lang="ko-KR" altLang="en-US" sz="1050" dirty="0">
                <a:latin typeface="+mn-ea"/>
              </a:rPr>
              <a:t>클라이언트 소켓 닫기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 </a:t>
            </a:r>
            <a:r>
              <a:rPr lang="en-US" altLang="ko-KR" sz="1050" dirty="0">
                <a:latin typeface="+mn-ea"/>
              </a:rPr>
              <a:t>catch (</a:t>
            </a:r>
            <a:r>
              <a:rPr lang="en-US" altLang="ko-KR" sz="1050" dirty="0" err="1">
                <a:latin typeface="+mn-ea"/>
              </a:rPr>
              <a:t>IOException</a:t>
            </a:r>
            <a:r>
              <a:rPr lang="en-US" altLang="ko-KR" sz="1050" dirty="0">
                <a:latin typeface="+mn-ea"/>
              </a:rPr>
              <a:t> e) {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	</a:t>
            </a:r>
            <a:r>
              <a:rPr lang="en-US" altLang="ko-KR" sz="1050" dirty="0" err="1" smtClean="0">
                <a:latin typeface="+mn-ea"/>
              </a:rPr>
              <a:t>System.out.println</a:t>
            </a:r>
            <a:r>
              <a:rPr lang="en-US" altLang="ko-KR" sz="1050" dirty="0">
                <a:latin typeface="+mn-ea"/>
              </a:rPr>
              <a:t>("</a:t>
            </a:r>
            <a:r>
              <a:rPr lang="ko-KR" altLang="en-US" sz="1050" dirty="0">
                <a:latin typeface="+mn-ea"/>
              </a:rPr>
              <a:t>서버와 채팅 중 오류가 발생했습니다</a:t>
            </a:r>
            <a:r>
              <a:rPr lang="en-US" altLang="ko-KR" sz="1050" dirty="0">
                <a:latin typeface="+mn-ea"/>
              </a:rPr>
              <a:t>.");</a:t>
            </a:r>
          </a:p>
          <a:p>
            <a:pPr defTabSz="180000"/>
            <a:r>
              <a:rPr lang="en-US" altLang="ko-KR" sz="1050" dirty="0" smtClean="0">
                <a:latin typeface="+mn-ea"/>
              </a:rPr>
              <a:t>	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 smtClean="0">
                <a:latin typeface="+mn-ea"/>
              </a:rPr>
              <a:t>	}</a:t>
            </a:r>
            <a:endParaRPr lang="en-US" altLang="ko-KR" sz="1050" dirty="0">
              <a:latin typeface="+mn-ea"/>
            </a:endParaRPr>
          </a:p>
          <a:p>
            <a:pPr defTabSz="180000"/>
            <a:r>
              <a:rPr lang="en-US" altLang="ko-KR" sz="1050" dirty="0">
                <a:latin typeface="+mn-ea"/>
              </a:rPr>
              <a:t>}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키 입력과 </a:t>
            </a:r>
            <a:r>
              <a:rPr lang="en-US" altLang="ko-KR" dirty="0" smtClean="0"/>
              <a:t>System.in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 smtClean="0"/>
              <a:t>키보드와 연결된 자바의 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입력되는 키를 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을 직접 사용하면 바이트를 문자나 숫자로 변환하는 많은 어려움 있음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8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770" y="1868300"/>
            <a:ext cx="1706460" cy="3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75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읽은 </a:t>
            </a:r>
            <a:r>
              <a:rPr lang="ko-KR" altLang="en-US" dirty="0"/>
              <a:t>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java.util.Scanner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키보드에 연결된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에게 키를 읽게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타입으로 변환하여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3763" y="3356992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import </a:t>
            </a:r>
            <a:r>
              <a:rPr lang="en-US" altLang="ko-KR" sz="1600" b="1" dirty="0" err="1"/>
              <a:t>java.util.Scanner</a:t>
            </a:r>
            <a:r>
              <a:rPr lang="en-US" altLang="ko-KR" sz="1600" b="1" dirty="0" smtClean="0"/>
              <a:t>; </a:t>
            </a:r>
            <a:r>
              <a:rPr lang="en-US" altLang="ko-KR" sz="1600" dirty="0" smtClean="0"/>
              <a:t>// </a:t>
            </a:r>
            <a:r>
              <a:rPr lang="ko-KR" altLang="en-US" sz="1600" dirty="0" err="1" smtClean="0"/>
              <a:t>임포트</a:t>
            </a:r>
            <a:r>
              <a:rPr lang="ko-KR" altLang="en-US" sz="1600" dirty="0" smtClean="0"/>
              <a:t> 문 필요</a:t>
            </a:r>
            <a:endParaRPr lang="en-US" altLang="ko-KR" sz="1600" dirty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99" y="5171358"/>
            <a:ext cx="8298504" cy="9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</a:t>
            </a:r>
            <a:r>
              <a:rPr lang="ko-KR" altLang="en-US" dirty="0" smtClean="0"/>
              <a:t>토큰 </a:t>
            </a:r>
            <a:r>
              <a:rPr lang="ko-KR" altLang="en-US" dirty="0"/>
              <a:t>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/>
              <a:t>:‘</a:t>
            </a:r>
            <a:r>
              <a:rPr lang="en-US" altLang="ko-KR" sz="1400" dirty="0"/>
              <a:t>\t</a:t>
            </a:r>
            <a:r>
              <a:rPr lang="en-US" altLang="ko-KR" dirty="0"/>
              <a:t>’,‘ </a:t>
            </a:r>
            <a:r>
              <a:rPr lang="en-US" altLang="ko-KR" sz="1400" dirty="0"/>
              <a:t>\f</a:t>
            </a:r>
            <a:r>
              <a:rPr lang="en-US" altLang="ko-KR" dirty="0"/>
              <a:t>’,‘ </a:t>
            </a:r>
            <a:r>
              <a:rPr lang="en-US" altLang="ko-KR" sz="1400" dirty="0"/>
              <a:t>\r</a:t>
            </a:r>
            <a:r>
              <a:rPr lang="ko-KR" altLang="en-US" dirty="0"/>
              <a:t>’</a:t>
            </a:r>
            <a:r>
              <a:rPr lang="en-US" altLang="ko-KR" dirty="0"/>
              <a:t>,‘ ’,‘ </a:t>
            </a:r>
            <a:r>
              <a:rPr lang="en-US" altLang="ko-KR" sz="1400" dirty="0"/>
              <a:t>\n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원하는 타입 값으로 쉽게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" y="3361447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33717" y="4005064"/>
            <a:ext cx="427151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String name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400" dirty="0"/>
              <a:t>String city = </a:t>
            </a:r>
            <a:r>
              <a:rPr lang="en-US" altLang="ko-KR" sz="1400" b="1" dirty="0" err="1"/>
              <a:t>scanner.next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400" dirty="0"/>
              <a:t>double weight = </a:t>
            </a:r>
            <a:r>
              <a:rPr lang="en-US" altLang="ko-KR" sz="1400" b="1" dirty="0" err="1"/>
              <a:t>scanner.nextDouble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single = </a:t>
            </a:r>
            <a:r>
              <a:rPr lang="en-US" altLang="ko-KR" sz="1400" b="1" dirty="0" err="1"/>
              <a:t>scanner.nextBoolean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true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프로그램 개발 </a:t>
            </a:r>
            <a:r>
              <a:rPr lang="en-US" altLang="ko-KR" dirty="0" smtClean="0"/>
              <a:t>: (1) </a:t>
            </a:r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0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84784"/>
            <a:ext cx="778002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9752" y="1179909"/>
            <a:ext cx="66247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smtClean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이름은 </a:t>
            </a:r>
            <a:r>
              <a:rPr lang="en-US" altLang="ko-KR" sz="1200" dirty="0"/>
              <a:t>" + name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city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당신이 사는 도시는 </a:t>
            </a:r>
            <a:r>
              <a:rPr lang="en-US" altLang="ko-KR" sz="1200" dirty="0"/>
              <a:t>" + city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// </a:t>
            </a:r>
            <a:r>
              <a:rPr lang="ko-KR" altLang="en-US" sz="1200" dirty="0"/>
              <a:t>실수 토큰 읽기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당신의 체중은 </a:t>
            </a:r>
            <a:r>
              <a:rPr lang="en-US" altLang="ko-KR" sz="1200" dirty="0"/>
              <a:t>" + weight + "kg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당신은 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scanner.close</a:t>
            </a:r>
            <a:r>
              <a:rPr lang="en-US" altLang="ko-KR" sz="1200" b="1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284365"/>
            <a:ext cx="662473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</a:p>
          <a:p>
            <a:r>
              <a:rPr lang="ko-KR" altLang="en-US" sz="1200" dirty="0"/>
              <a:t>당신의 이름은 </a:t>
            </a:r>
            <a:r>
              <a:rPr lang="en-US" altLang="ko-KR" sz="1200" dirty="0"/>
              <a:t>Kim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당신이 사는 도시는 </a:t>
            </a:r>
            <a:r>
              <a:rPr lang="en-US" altLang="ko-KR" sz="1200" dirty="0"/>
              <a:t>Seoul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당신의 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당신의 체중은 </a:t>
            </a:r>
            <a:r>
              <a:rPr lang="en-US" altLang="ko-KR" sz="1200" dirty="0"/>
              <a:t>65.1kg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당신은 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식을 계산하여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결과를 얻어내는 과정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7" y="1340768"/>
            <a:ext cx="339284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768752" cy="300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ko-KR" altLang="en-US" dirty="0" smtClean="0"/>
              <a:t>가 홀수인지 판단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배수인지 확인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40492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45160" y="5095147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s = n % 3;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s</a:t>
            </a:r>
            <a:r>
              <a:rPr lang="ko-KR" altLang="en-US" sz="1400" dirty="0"/>
              <a:t>가 </a:t>
            </a:r>
            <a:r>
              <a:rPr lang="en-US" altLang="ko-KR" sz="1400" dirty="0"/>
              <a:t>0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</a:t>
            </a:r>
            <a:r>
              <a:rPr lang="en-US" altLang="ko-KR" sz="1400" dirty="0"/>
              <a:t>3</a:t>
            </a:r>
            <a:r>
              <a:rPr lang="ko-KR" altLang="en-US" sz="1400" dirty="0"/>
              <a:t>의 배수</a:t>
            </a:r>
          </a:p>
        </p:txBody>
      </p:sp>
    </p:spTree>
    <p:extLst>
      <p:ext uri="{BB962C8B-B14F-4D97-AF65-F5344CB8AC3E}">
        <p14:creationId xmlns:p14="http://schemas.microsoft.com/office/powerpoint/2010/main" val="25498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연산자 응용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1244"/>
            <a:ext cx="72008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ArithmeticOperator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정수를 입력하세요</a:t>
            </a:r>
            <a:r>
              <a:rPr lang="en-US" altLang="ko-KR" sz="1400" dirty="0"/>
              <a:t>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time = </a:t>
            </a:r>
            <a:r>
              <a:rPr lang="en-US" altLang="ko-KR" sz="1400" b="1" dirty="0" err="1"/>
              <a:t>scanner.nextInt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정수 입력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second = </a:t>
            </a:r>
            <a:r>
              <a:rPr lang="en-US" altLang="ko-KR" sz="1400" b="1" dirty="0"/>
              <a:t>time %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나머지는 초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minute = </a:t>
            </a:r>
            <a:r>
              <a:rPr lang="en-US" altLang="ko-KR" sz="1400" b="1" dirty="0"/>
              <a:t>(time / 60) %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몫을 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으로 나눈 나머지는 분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hour = </a:t>
            </a:r>
            <a:r>
              <a:rPr lang="en-US" altLang="ko-KR" sz="1400" b="1" dirty="0"/>
              <a:t>(time / 60) / 60</a:t>
            </a:r>
            <a:r>
              <a:rPr lang="en-US" altLang="ko-KR" sz="1400" dirty="0"/>
              <a:t>; // 60</a:t>
            </a:r>
            <a:r>
              <a:rPr lang="ko-KR" altLang="en-US" sz="1400" dirty="0"/>
              <a:t>으로 나눈 몫을 다시 </a:t>
            </a:r>
            <a:r>
              <a:rPr lang="en-US" altLang="ko-KR" sz="1400" dirty="0"/>
              <a:t>60</a:t>
            </a:r>
            <a:r>
              <a:rPr lang="ko-KR" altLang="en-US" sz="1400" dirty="0"/>
              <a:t>으로 나눈 몫은 시간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(time </a:t>
            </a:r>
            <a:r>
              <a:rPr lang="en-US" altLang="ko-KR" sz="1400" dirty="0"/>
              <a:t>+ "</a:t>
            </a:r>
            <a:r>
              <a:rPr lang="ko-KR" altLang="en-US" sz="1400" dirty="0"/>
              <a:t>초는 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(hour </a:t>
            </a:r>
            <a:r>
              <a:rPr lang="en-US" altLang="ko-KR" sz="1400" dirty="0"/>
              <a:t>+ "</a:t>
            </a:r>
            <a:r>
              <a:rPr lang="ko-KR" altLang="en-US" sz="1400" dirty="0"/>
              <a:t>시간</a:t>
            </a:r>
            <a:r>
              <a:rPr lang="en-US" altLang="ko-KR" sz="1400" dirty="0"/>
              <a:t>, 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(minute </a:t>
            </a:r>
            <a:r>
              <a:rPr lang="en-US" altLang="ko-KR" sz="1400" dirty="0"/>
              <a:t>+ "</a:t>
            </a:r>
            <a:r>
              <a:rPr lang="ko-KR" altLang="en-US" sz="1400" dirty="0"/>
              <a:t>분</a:t>
            </a:r>
            <a:r>
              <a:rPr lang="en-US" altLang="ko-KR" sz="1400" dirty="0"/>
              <a:t>, 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(second </a:t>
            </a:r>
            <a:r>
              <a:rPr lang="en-US" altLang="ko-KR" sz="1400" dirty="0"/>
              <a:t>+ "</a:t>
            </a:r>
            <a:r>
              <a:rPr lang="ko-KR" altLang="en-US" sz="1400" dirty="0"/>
              <a:t>초입니다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873" y="1264912"/>
            <a:ext cx="7665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 받고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구하여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6230866"/>
            <a:ext cx="72008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4000</a:t>
            </a:r>
          </a:p>
          <a:p>
            <a:r>
              <a:rPr lang="en-US" altLang="ko-KR" sz="1200" dirty="0"/>
              <a:t>4000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6</a:t>
            </a:r>
            <a:r>
              <a:rPr lang="ko-KR" altLang="en-US" sz="1200" dirty="0"/>
              <a:t>분</a:t>
            </a:r>
            <a:r>
              <a:rPr lang="en-US" altLang="ko-KR" sz="1200" dirty="0"/>
              <a:t>, 40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941168"/>
            <a:ext cx="6912768" cy="10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3" y="3522863"/>
            <a:ext cx="6441821" cy="2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9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4" y="1751816"/>
            <a:ext cx="507209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// 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// 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// 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// 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// 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// 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// 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40151" y="5414357"/>
            <a:ext cx="1952653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 연산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비교연산자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값을 비교하여 </a:t>
            </a:r>
            <a:r>
              <a:rPr lang="en-US" altLang="ko-KR" sz="2000" dirty="0" smtClean="0"/>
              <a:t>true/false </a:t>
            </a:r>
            <a:r>
              <a:rPr lang="ko-KR" altLang="en-US" sz="2000" dirty="0" smtClean="0"/>
              <a:t>결과</a:t>
            </a:r>
            <a:endParaRPr lang="en-US" altLang="ko-KR" sz="2000" dirty="0" smtClean="0"/>
          </a:p>
          <a:p>
            <a:r>
              <a:rPr lang="ko-KR" altLang="en-US" sz="2000" dirty="0" smtClean="0"/>
              <a:t>논리연산자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논리 값에 논리 연산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논리 결과</a:t>
            </a:r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827583" y="2378790"/>
            <a:ext cx="3071471" cy="2228076"/>
            <a:chOff x="323528" y="2378790"/>
            <a:chExt cx="3659769" cy="252028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378790"/>
              <a:ext cx="3659769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446412"/>
              <a:ext cx="465952" cy="26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598436" y="2378790"/>
            <a:ext cx="4078020" cy="1554266"/>
            <a:chOff x="4094380" y="2378790"/>
            <a:chExt cx="4859109" cy="1758102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380" y="2378790"/>
              <a:ext cx="4859109" cy="175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446412"/>
              <a:ext cx="482153" cy="27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2" y="2446412"/>
              <a:ext cx="5905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852502" y="5013176"/>
            <a:ext cx="756084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(age &gt;= 20) &amp;&amp; (age &lt; 30) 									// </a:t>
            </a:r>
            <a:r>
              <a:rPr lang="ko-KR" altLang="en-US" sz="1400" dirty="0" smtClean="0"/>
              <a:t>나이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age)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대인 경우</a:t>
            </a:r>
          </a:p>
          <a:p>
            <a:pPr defTabSz="180000"/>
            <a:r>
              <a:rPr lang="en-US" altLang="ko-KR" sz="1400" dirty="0" smtClean="0"/>
              <a:t>(c &gt;= 'A') &amp;&amp; (c &lt;= 'Z') 										// </a:t>
            </a:r>
            <a:r>
              <a:rPr lang="ko-KR" altLang="en-US" sz="1400" dirty="0" smtClean="0"/>
              <a:t>문자</a:t>
            </a:r>
            <a:r>
              <a:rPr lang="en-US" altLang="ko-KR" sz="1400" dirty="0" smtClean="0"/>
              <a:t>(char c)</a:t>
            </a:r>
            <a:r>
              <a:rPr lang="ko-KR" altLang="en-US" sz="1400" dirty="0" smtClean="0"/>
              <a:t>가 대문자인 경우</a:t>
            </a:r>
          </a:p>
          <a:p>
            <a:pPr defTabSz="180000"/>
            <a:r>
              <a:rPr lang="en-US" altLang="ko-KR" sz="1400" dirty="0" smtClean="0"/>
              <a:t>(x&gt;=0) &amp;&amp; (y&gt;=0) &amp;&amp; (x&lt;=50) &amp;&amp; (y&lt;=50) 	// (</a:t>
            </a:r>
            <a:r>
              <a:rPr lang="en-US" altLang="ko-KR" sz="1400" dirty="0" err="1" smtClean="0"/>
              <a:t>x,y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(0,0)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(50,50)</a:t>
            </a:r>
            <a:r>
              <a:rPr lang="ko-KR" altLang="en-US" sz="1400" dirty="0" smtClean="0"/>
              <a:t>의 사각형 내에 있음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420175" y="5991607"/>
            <a:ext cx="315182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20 &lt;= age &lt; 30 // </a:t>
            </a:r>
            <a:r>
              <a:rPr lang="ko-KR" altLang="en-US" sz="1400" dirty="0" err="1" smtClean="0"/>
              <a:t>조건식</a:t>
            </a:r>
            <a:r>
              <a:rPr lang="ko-KR" altLang="en-US" sz="1400" dirty="0" smtClean="0"/>
              <a:t> 문법 오류</a:t>
            </a:r>
            <a:endParaRPr lang="ko-KR" altLang="en-US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50" y="5991607"/>
            <a:ext cx="404813" cy="295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760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^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796136" y="2913758"/>
            <a:ext cx="635053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1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프로그램 개발 </a:t>
            </a:r>
            <a:r>
              <a:rPr lang="en-US" altLang="ko-KR" dirty="0"/>
              <a:t>: 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컴파일 및 실행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실행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64222" y="5169647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67729" y="1656010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30752" y="1904423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60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2"/>
            <a:r>
              <a:rPr lang="en-US" altLang="ko-KR" dirty="0"/>
              <a:t>opr1?opr2:opr3</a:t>
            </a:r>
            <a:endParaRPr lang="ko-KR" altLang="en-US" dirty="0"/>
          </a:p>
          <a:p>
            <a:pPr lvl="2"/>
            <a:r>
              <a:rPr lang="en-US" altLang="ko-KR" dirty="0" smtClean="0"/>
              <a:t>opr1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조건연산자로 간결하게 표현 가능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3573016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big;</a:t>
            </a:r>
          </a:p>
          <a:p>
            <a:pPr defTabSz="180000"/>
            <a:r>
              <a:rPr lang="en-US" altLang="ko-KR" sz="1600" b="1" dirty="0" smtClean="0"/>
              <a:t>if(x&gt;y)</a:t>
            </a:r>
          </a:p>
          <a:p>
            <a:pPr defTabSz="180000"/>
            <a:r>
              <a:rPr lang="en-US" altLang="ko-KR" sz="1600" b="1" dirty="0" smtClean="0"/>
              <a:t>	big = x;</a:t>
            </a:r>
          </a:p>
          <a:p>
            <a:pPr defTabSz="180000"/>
            <a:r>
              <a:rPr lang="en-US" altLang="ko-KR" sz="1600" b="1" dirty="0" smtClean="0"/>
              <a:t>else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smtClean="0"/>
              <a:t>big = y;</a:t>
            </a:r>
            <a:endParaRPr lang="en-US" altLang="ko-KR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08104" y="4844382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big </a:t>
            </a:r>
            <a:r>
              <a:rPr lang="en-US" altLang="ko-KR" sz="1600" b="1" dirty="0"/>
              <a:t>= (x&gt;y</a:t>
            </a:r>
            <a:r>
              <a:rPr lang="en-US" altLang="ko-KR" sz="1600" b="1" dirty="0" smtClean="0"/>
              <a:t>)?</a:t>
            </a:r>
            <a:r>
              <a:rPr lang="en-US" altLang="ko-KR" sz="1600" b="1" dirty="0" err="1" smtClean="0"/>
              <a:t>x:y</a:t>
            </a:r>
            <a:r>
              <a:rPr lang="en-US" altLang="ko-KR" sz="1600" b="1" dirty="0" smtClean="0"/>
              <a:t>; </a:t>
            </a:r>
          </a:p>
        </p:txBody>
      </p:sp>
      <p:sp>
        <p:nvSpPr>
          <p:cNvPr id="7" name="왼쪽 중괄호 6"/>
          <p:cNvSpPr/>
          <p:nvPr/>
        </p:nvSpPr>
        <p:spPr>
          <a:xfrm rot="10800000">
            <a:off x="4067944" y="4479310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4499992" y="4998271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9"/>
          <p:cNvSpPr/>
          <p:nvPr/>
        </p:nvSpPr>
        <p:spPr>
          <a:xfrm>
            <a:off x="1139699" y="3617767"/>
            <a:ext cx="1440160" cy="493150"/>
          </a:xfrm>
          <a:prstGeom prst="wedgeRoundRectCallout">
            <a:avLst>
              <a:gd name="adj1" fmla="val 70426"/>
              <a:gd name="adj2" fmla="val 11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x</a:t>
            </a:r>
            <a:r>
              <a:rPr lang="ko-KR" altLang="en-US" sz="1050" dirty="0" smtClean="0">
                <a:solidFill>
                  <a:schemeClr val="tx1"/>
                </a:solidFill>
              </a:rPr>
              <a:t>와 </a:t>
            </a:r>
            <a:r>
              <a:rPr lang="en-US" altLang="ko-KR" sz="1050" dirty="0" smtClean="0">
                <a:solidFill>
                  <a:schemeClr val="tx1"/>
                </a:solidFill>
              </a:rPr>
              <a:t>y </a:t>
            </a:r>
            <a:r>
              <a:rPr lang="ko-KR" altLang="en-US" sz="1050" dirty="0" smtClean="0">
                <a:solidFill>
                  <a:schemeClr val="tx1"/>
                </a:solidFill>
              </a:rPr>
              <a:t>중에서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큰 값을 </a:t>
            </a:r>
            <a:r>
              <a:rPr lang="en-US" altLang="ko-KR" sz="1050" dirty="0" smtClean="0">
                <a:solidFill>
                  <a:schemeClr val="tx1"/>
                </a:solidFill>
              </a:rPr>
              <a:t>big</a:t>
            </a:r>
            <a:r>
              <a:rPr lang="ko-KR" altLang="en-US" sz="1050" dirty="0" smtClean="0">
                <a:solidFill>
                  <a:schemeClr val="tx1"/>
                </a:solidFill>
              </a:rPr>
              <a:t>에 저장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86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 smtClean="0"/>
              <a:t>조건 </a:t>
            </a:r>
            <a:r>
              <a:rPr lang="ko-KR" altLang="en-US" dirty="0"/>
              <a:t>연산자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5798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TernaryOperator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 = 3, b = 5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두 수의 차는 </a:t>
            </a:r>
            <a:r>
              <a:rPr lang="en-US" altLang="ko-KR" sz="1600" dirty="0"/>
              <a:t>" + (</a:t>
            </a:r>
            <a:r>
              <a:rPr lang="en-US" altLang="ko-KR" sz="1600" b="1" dirty="0"/>
              <a:t>(a&gt;b)?(a-b):(b-a)</a:t>
            </a:r>
            <a:r>
              <a:rPr lang="en-US" altLang="ko-KR" sz="1600" dirty="0"/>
              <a:t>));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268760"/>
            <a:ext cx="34355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5576" y="3691781"/>
            <a:ext cx="5798448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+mj-lt"/>
              </a:rPr>
              <a:t>두 수의 차는 </a:t>
            </a:r>
            <a:r>
              <a:rPr lang="en-US" altLang="ko-KR" sz="16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논리 연산</a:t>
            </a:r>
            <a:endParaRPr lang="en-US" altLang="ko-KR" dirty="0" smtClean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비트를</a:t>
            </a:r>
            <a:r>
              <a:rPr lang="ko-KR" altLang="en-US" dirty="0" smtClean="0"/>
              <a:t> 오른쪽이나 </a:t>
            </a:r>
            <a:r>
              <a:rPr lang="ko-KR" altLang="en-US" dirty="0"/>
              <a:t>왼쪽으로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013960" cy="10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피 연산자의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각 비트들을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   대상으로 하는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연산</a:t>
            </a:r>
            <a:endParaRPr lang="ko-KR" altLang="en-US" sz="20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317" y="1340768"/>
            <a:ext cx="595624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49" y="5013176"/>
            <a:ext cx="6408712" cy="16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 응용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10242" name="Picture 2" descr="C:\Users\Kitae\AppData\Local\Microsoft\Windows\Temporary Internet Files\Content.IE5\JCM2SG66\MC90021589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301" y="1870085"/>
            <a:ext cx="251693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6636333" y="215811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564325" y="41023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068381" y="4390365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08541" y="287819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852357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644445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780349" y="323823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716725" y="42547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747901" y="2950205"/>
          <a:ext cx="275996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49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4976430" y="2250372"/>
            <a:ext cx="1742836" cy="820882"/>
          </a:xfrm>
          <a:custGeom>
            <a:avLst/>
            <a:gdLst>
              <a:gd name="connsiteX0" fmla="*/ 1742836 w 1742836"/>
              <a:gd name="connsiteY0" fmla="*/ 0 h 820882"/>
              <a:gd name="connsiteX1" fmla="*/ 246546 w 1742836"/>
              <a:gd name="connsiteY1" fmla="*/ 155864 h 820882"/>
              <a:gd name="connsiteX2" fmla="*/ 17946 w 1742836"/>
              <a:gd name="connsiteY2" fmla="*/ 820882 h 8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2836" h="820882">
                <a:moveTo>
                  <a:pt x="1742836" y="0"/>
                </a:moveTo>
                <a:cubicBezTo>
                  <a:pt x="1138432" y="9525"/>
                  <a:pt x="534028" y="19050"/>
                  <a:pt x="246546" y="155864"/>
                </a:cubicBezTo>
                <a:cubicBezTo>
                  <a:pt x="-40936" y="292678"/>
                  <a:pt x="-11495" y="556780"/>
                  <a:pt x="17946" y="820882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5337276" y="2569618"/>
            <a:ext cx="1485900" cy="678282"/>
          </a:xfrm>
          <a:custGeom>
            <a:avLst/>
            <a:gdLst>
              <a:gd name="connsiteX0" fmla="*/ 1485900 w 1485900"/>
              <a:gd name="connsiteY0" fmla="*/ 678282 h 678282"/>
              <a:gd name="connsiteX1" fmla="*/ 332509 w 1485900"/>
              <a:gd name="connsiteY1" fmla="*/ 2872 h 678282"/>
              <a:gd name="connsiteX2" fmla="*/ 0 w 1485900"/>
              <a:gd name="connsiteY2" fmla="*/ 480854 h 6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0" h="678282">
                <a:moveTo>
                  <a:pt x="1485900" y="678282"/>
                </a:moveTo>
                <a:cubicBezTo>
                  <a:pt x="1033029" y="357029"/>
                  <a:pt x="580159" y="35777"/>
                  <a:pt x="332509" y="2872"/>
                </a:cubicBezTo>
                <a:cubicBezTo>
                  <a:pt x="84859" y="-30033"/>
                  <a:pt x="42429" y="225410"/>
                  <a:pt x="0" y="480854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4650322" y="1700808"/>
            <a:ext cx="3876963" cy="1391228"/>
          </a:xfrm>
          <a:custGeom>
            <a:avLst/>
            <a:gdLst>
              <a:gd name="connsiteX0" fmla="*/ 3876963 w 3876963"/>
              <a:gd name="connsiteY0" fmla="*/ 1348662 h 1556480"/>
              <a:gd name="connsiteX1" fmla="*/ 2526144 w 3876963"/>
              <a:gd name="connsiteY1" fmla="*/ 112144 h 1556480"/>
              <a:gd name="connsiteX2" fmla="*/ 728517 w 3876963"/>
              <a:gd name="connsiteY2" fmla="*/ 132925 h 1556480"/>
              <a:gd name="connsiteX3" fmla="*/ 115454 w 3876963"/>
              <a:gd name="connsiteY3" fmla="*/ 777162 h 1556480"/>
              <a:gd name="connsiteX4" fmla="*/ 1154 w 3876963"/>
              <a:gd name="connsiteY4" fmla="*/ 1556480 h 155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963" h="1556480">
                <a:moveTo>
                  <a:pt x="3876963" y="1348662"/>
                </a:moveTo>
                <a:cubicBezTo>
                  <a:pt x="3463924" y="831714"/>
                  <a:pt x="3050885" y="314767"/>
                  <a:pt x="2526144" y="112144"/>
                </a:cubicBezTo>
                <a:cubicBezTo>
                  <a:pt x="2001403" y="-90479"/>
                  <a:pt x="1130299" y="22089"/>
                  <a:pt x="728517" y="132925"/>
                </a:cubicBezTo>
                <a:cubicBezTo>
                  <a:pt x="326735" y="243761"/>
                  <a:pt x="236681" y="539903"/>
                  <a:pt x="115454" y="777162"/>
                </a:cubicBezTo>
                <a:cubicBezTo>
                  <a:pt x="-5773" y="1014421"/>
                  <a:pt x="-2310" y="1285450"/>
                  <a:pt x="1154" y="155648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3900029" y="3154381"/>
            <a:ext cx="2829628" cy="1205346"/>
          </a:xfrm>
          <a:custGeom>
            <a:avLst/>
            <a:gdLst>
              <a:gd name="connsiteX0" fmla="*/ 3106763 w 3106763"/>
              <a:gd name="connsiteY0" fmla="*/ 1205346 h 1205346"/>
              <a:gd name="connsiteX1" fmla="*/ 477863 w 3106763"/>
              <a:gd name="connsiteY1" fmla="*/ 623455 h 1205346"/>
              <a:gd name="connsiteX2" fmla="*/ 10272 w 3106763"/>
              <a:gd name="connsiteY2" fmla="*/ 0 h 120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763" h="1205346">
                <a:moveTo>
                  <a:pt x="3106763" y="1205346"/>
                </a:moveTo>
                <a:cubicBezTo>
                  <a:pt x="2050354" y="1014846"/>
                  <a:pt x="993945" y="824346"/>
                  <a:pt x="477863" y="623455"/>
                </a:cubicBezTo>
                <a:cubicBezTo>
                  <a:pt x="-38219" y="422564"/>
                  <a:pt x="-13974" y="211282"/>
                  <a:pt x="10272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591603" y="3258290"/>
            <a:ext cx="3501736" cy="1236519"/>
          </a:xfrm>
          <a:custGeom>
            <a:avLst/>
            <a:gdLst>
              <a:gd name="connsiteX0" fmla="*/ 3501736 w 3501736"/>
              <a:gd name="connsiteY0" fmla="*/ 1236519 h 1236519"/>
              <a:gd name="connsiteX1" fmla="*/ 675409 w 3501736"/>
              <a:gd name="connsiteY1" fmla="*/ 924791 h 1236519"/>
              <a:gd name="connsiteX2" fmla="*/ 0 w 3501736"/>
              <a:gd name="connsiteY2" fmla="*/ 0 h 123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1736" h="1236519">
                <a:moveTo>
                  <a:pt x="3501736" y="1236519"/>
                </a:moveTo>
                <a:cubicBezTo>
                  <a:pt x="2380384" y="1183698"/>
                  <a:pt x="1259032" y="1130877"/>
                  <a:pt x="675409" y="924791"/>
                </a:cubicBezTo>
                <a:cubicBezTo>
                  <a:pt x="91786" y="718705"/>
                  <a:pt x="45893" y="359352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251957" y="3279072"/>
            <a:ext cx="3612782" cy="1340428"/>
          </a:xfrm>
          <a:custGeom>
            <a:avLst/>
            <a:gdLst>
              <a:gd name="connsiteX0" fmla="*/ 4031673 w 4031673"/>
              <a:gd name="connsiteY0" fmla="*/ 1340428 h 1340428"/>
              <a:gd name="connsiteX1" fmla="*/ 716973 w 4031673"/>
              <a:gd name="connsiteY1" fmla="*/ 966355 h 1340428"/>
              <a:gd name="connsiteX2" fmla="*/ 0 w 4031673"/>
              <a:gd name="connsiteY2" fmla="*/ 0 h 134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673" h="1340428">
                <a:moveTo>
                  <a:pt x="4031673" y="1340428"/>
                </a:moveTo>
                <a:cubicBezTo>
                  <a:pt x="2710295" y="1265094"/>
                  <a:pt x="1388918" y="1189760"/>
                  <a:pt x="716973" y="966355"/>
                </a:cubicBezTo>
                <a:cubicBezTo>
                  <a:pt x="45027" y="742950"/>
                  <a:pt x="116032" y="152400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2891916" y="3237509"/>
            <a:ext cx="4783313" cy="1486011"/>
          </a:xfrm>
          <a:custGeom>
            <a:avLst/>
            <a:gdLst>
              <a:gd name="connsiteX0" fmla="*/ 5049982 w 5049982"/>
              <a:gd name="connsiteY0" fmla="*/ 1423554 h 1486011"/>
              <a:gd name="connsiteX1" fmla="*/ 904009 w 5049982"/>
              <a:gd name="connsiteY1" fmla="*/ 1319645 h 1486011"/>
              <a:gd name="connsiteX2" fmla="*/ 0 w 5049982"/>
              <a:gd name="connsiteY2" fmla="*/ 0 h 148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9982" h="1486011">
                <a:moveTo>
                  <a:pt x="5049982" y="1423554"/>
                </a:moveTo>
                <a:cubicBezTo>
                  <a:pt x="3397827" y="1490229"/>
                  <a:pt x="1745673" y="1556904"/>
                  <a:pt x="904009" y="1319645"/>
                </a:cubicBezTo>
                <a:cubicBezTo>
                  <a:pt x="62345" y="1082386"/>
                  <a:pt x="31172" y="541193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62844" y="296971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flag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28273" y="2670802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</a:rPr>
              <a:t>7   6    5    4    3    2    1    0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41350" y="2950205"/>
            <a:ext cx="313961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1248" y="1303421"/>
            <a:ext cx="60981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냉장고에는 </a:t>
            </a:r>
            <a:r>
              <a:rPr lang="en-US" altLang="ko-KR" sz="1400" dirty="0"/>
              <a:t>8</a:t>
            </a:r>
            <a:r>
              <a:rPr lang="ko-KR" altLang="en-US" sz="1400" dirty="0"/>
              <a:t>개의 센서가 있고 이들은 </a:t>
            </a:r>
            <a:r>
              <a:rPr lang="en-US" altLang="ko-KR" sz="1400" dirty="0"/>
              <a:t>flag </a:t>
            </a:r>
            <a:r>
              <a:rPr lang="ko-KR" altLang="en-US" sz="1400" dirty="0"/>
              <a:t>변수와 연결되어 있다고 할 때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냉장고의 온도가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이상으로 올라가면 비트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 되고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0</a:t>
            </a:r>
            <a:r>
              <a:rPr lang="ko-KR" altLang="en-US" sz="1400" dirty="0"/>
              <a:t>도 이하이면 비트 </a:t>
            </a:r>
            <a:r>
              <a:rPr lang="en-US" altLang="ko-KR" sz="1400" dirty="0"/>
              <a:t>3</a:t>
            </a:r>
            <a:r>
              <a:rPr lang="ko-KR" altLang="en-US" sz="1400" dirty="0"/>
              <a:t>이 </a:t>
            </a:r>
            <a:r>
              <a:rPr lang="en-US" altLang="ko-KR" sz="1400" dirty="0"/>
              <a:t>0</a:t>
            </a:r>
            <a:r>
              <a:rPr lang="ko-KR" altLang="en-US" sz="1400" dirty="0"/>
              <a:t>을 유지한다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07504" y="3959725"/>
            <a:ext cx="2959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문제</a:t>
            </a:r>
            <a:r>
              <a:rPr lang="en-US" altLang="ko-KR" sz="1400" dirty="0"/>
              <a:t>) </a:t>
            </a:r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현재 냉장고의 온도가</a:t>
            </a:r>
            <a:endParaRPr lang="en-US" altLang="ko-KR" sz="1400" dirty="0"/>
          </a:p>
          <a:p>
            <a:r>
              <a:rPr lang="en-US" altLang="ko-KR" sz="1400" dirty="0"/>
              <a:t>  0</a:t>
            </a:r>
            <a:r>
              <a:rPr lang="ko-KR" altLang="en-US" sz="1400" dirty="0"/>
              <a:t>도 이상인지   판단하는 코드는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47458" y="4941168"/>
            <a:ext cx="5161629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400" dirty="0"/>
              <a:t>if(flag &amp; 0b00001000 == 0)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else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</a:t>
            </a:r>
            <a:r>
              <a:rPr lang="en-US" altLang="ko-KR" sz="1400" dirty="0"/>
              <a:t>");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184678" y="6254356"/>
            <a:ext cx="5241286" cy="30777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온도는 </a:t>
            </a:r>
            <a:r>
              <a:rPr lang="en-US" altLang="ko-KR" sz="1400" dirty="0"/>
              <a:t>0</a:t>
            </a:r>
            <a:r>
              <a:rPr lang="ko-KR" altLang="en-US" sz="1400" dirty="0"/>
              <a:t>도 이상</a:t>
            </a:r>
          </a:p>
        </p:txBody>
      </p:sp>
      <p:sp>
        <p:nvSpPr>
          <p:cNvPr id="18" name="자유형 17"/>
          <p:cNvSpPr/>
          <p:nvPr/>
        </p:nvSpPr>
        <p:spPr>
          <a:xfrm>
            <a:off x="4260069" y="3154381"/>
            <a:ext cx="2324116" cy="1028700"/>
          </a:xfrm>
          <a:custGeom>
            <a:avLst/>
            <a:gdLst>
              <a:gd name="connsiteX0" fmla="*/ 2557304 w 2557304"/>
              <a:gd name="connsiteY0" fmla="*/ 1028700 h 1028700"/>
              <a:gd name="connsiteX1" fmla="*/ 416776 w 2557304"/>
              <a:gd name="connsiteY1" fmla="*/ 550719 h 1028700"/>
              <a:gd name="connsiteX2" fmla="*/ 1140 w 2557304"/>
              <a:gd name="connsiteY2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7304" h="1028700">
                <a:moveTo>
                  <a:pt x="2557304" y="1028700"/>
                </a:moveTo>
                <a:cubicBezTo>
                  <a:pt x="1700053" y="875434"/>
                  <a:pt x="842803" y="722169"/>
                  <a:pt x="416776" y="550719"/>
                </a:cubicBezTo>
                <a:cubicBezTo>
                  <a:pt x="-9251" y="379269"/>
                  <a:pt x="-4056" y="189634"/>
                  <a:pt x="1140" y="0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5787309" y="5036612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5790503" y="5343717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455693" y="533205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&amp;</a:t>
            </a:r>
            <a:endParaRPr lang="ko-KR" altLang="en-US" dirty="0"/>
          </a:p>
        </p:txBody>
      </p:sp>
      <p:cxnSp>
        <p:nvCxnSpPr>
          <p:cNvPr id="9216" name="직선 연결선 9215"/>
          <p:cNvCxnSpPr/>
          <p:nvPr/>
        </p:nvCxnSpPr>
        <p:spPr>
          <a:xfrm>
            <a:off x="5455693" y="5724206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5790505" y="57097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0" name="모서리가 둥근 사각형 설명선 39"/>
          <p:cNvSpPr/>
          <p:nvPr/>
        </p:nvSpPr>
        <p:spPr>
          <a:xfrm>
            <a:off x="7977663" y="5668045"/>
            <a:ext cx="1099243" cy="442674"/>
          </a:xfrm>
          <a:prstGeom prst="wedgeRoundRectCallout">
            <a:avLst>
              <a:gd name="adj1" fmla="val -73052"/>
              <a:gd name="adj2" fmla="val -1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Y</a:t>
            </a:r>
            <a:r>
              <a:rPr lang="ko-KR" altLang="en-US" sz="1000" dirty="0" smtClean="0"/>
              <a:t>비트가 </a:t>
            </a:r>
            <a:r>
              <a:rPr lang="en-US" altLang="ko-KR" sz="1000" dirty="0" smtClean="0"/>
              <a:t>0 </a:t>
            </a:r>
            <a:r>
              <a:rPr lang="ko-KR" altLang="en-US" sz="1000" dirty="0" smtClean="0"/>
              <a:t>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결과는 </a:t>
            </a:r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2454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818" y="212529"/>
            <a:ext cx="2808312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시프트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623"/>
            <a:ext cx="6480720" cy="196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11992"/>
            <a:ext cx="7750077" cy="460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3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ko-KR" altLang="en-US" dirty="0" smtClean="0"/>
              <a:t>비트연산자와 시프트연산자 사용하</a:t>
            </a:r>
            <a:r>
              <a:rPr lang="ko-KR" altLang="en-US" dirty="0"/>
              <a:t>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631971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44000"/>
            <a:r>
              <a:rPr lang="en-US" altLang="ko-KR" sz="1200" dirty="0"/>
              <a:t>public class </a:t>
            </a:r>
            <a:r>
              <a:rPr lang="en-US" altLang="ko-KR" sz="1200" dirty="0" err="1"/>
              <a:t>BitShiftOperator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44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44000"/>
            <a:r>
              <a:rPr lang="en-US" altLang="ko-KR" sz="1200" dirty="0" smtClean="0"/>
              <a:t>		short </a:t>
            </a:r>
            <a:r>
              <a:rPr lang="en-US" altLang="ko-KR" sz="1200" dirty="0"/>
              <a:t>a = (short)0x55ff;</a:t>
            </a:r>
          </a:p>
          <a:p>
            <a:pPr defTabSz="144000"/>
            <a:r>
              <a:rPr lang="en-US" altLang="ko-KR" sz="1200" dirty="0" smtClean="0"/>
              <a:t>		short </a:t>
            </a:r>
            <a:r>
              <a:rPr lang="en-US" altLang="ko-KR" sz="1200" dirty="0"/>
              <a:t>b = (short)0x00ff</a:t>
            </a:r>
            <a:r>
              <a:rPr lang="en-US" altLang="ko-KR" sz="1200" dirty="0" smtClean="0"/>
              <a:t>;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dirty="0" smtClean="0"/>
              <a:t>		// </a:t>
            </a:r>
            <a:r>
              <a:rPr lang="ko-KR" altLang="en-US" sz="1200" dirty="0"/>
              <a:t>비트 연산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&amp; 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| b</a:t>
            </a:r>
            <a:r>
              <a:rPr lang="en-US" altLang="ko-KR" sz="1200" dirty="0" smtClean="0"/>
              <a:t>)); 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a </a:t>
            </a:r>
            <a:r>
              <a:rPr lang="en-US" altLang="ko-KR" sz="1200" b="1" dirty="0"/>
              <a:t>^ </a:t>
            </a:r>
            <a:r>
              <a:rPr lang="en-US" altLang="ko-KR" sz="1200" b="1" dirty="0" smtClean="0"/>
              <a:t>b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/>
              <a:t>("%04x\n", (short</a:t>
            </a:r>
            <a:r>
              <a:rPr lang="en-US" altLang="ko-KR" sz="1200" dirty="0" smtClean="0"/>
              <a:t>)(</a:t>
            </a:r>
            <a:r>
              <a:rPr lang="en-US" altLang="ko-KR" sz="1200" b="1" dirty="0" smtClean="0"/>
              <a:t>~a</a:t>
            </a:r>
            <a:r>
              <a:rPr lang="en-US" altLang="ko-KR" sz="1200" dirty="0"/>
              <a:t>)); </a:t>
            </a:r>
            <a:r>
              <a:rPr lang="en-US" altLang="ko-KR" sz="1200" dirty="0" smtClean="0"/>
              <a:t>		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NOT</a:t>
            </a:r>
          </a:p>
          <a:p>
            <a:pPr defTabSz="144000"/>
            <a:endParaRPr lang="en-US" altLang="ko-KR" sz="1200" dirty="0" smtClean="0"/>
          </a:p>
          <a:p>
            <a:pPr defTabSz="144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byte </a:t>
            </a:r>
            <a:r>
              <a:rPr lang="en-US" altLang="ko-KR" sz="1200" dirty="0"/>
              <a:t>c = 20; // 0x14</a:t>
            </a:r>
          </a:p>
          <a:p>
            <a:pPr defTabSz="144000"/>
            <a:r>
              <a:rPr lang="en-US" altLang="ko-KR" sz="1200" dirty="0" smtClean="0"/>
              <a:t>		byte </a:t>
            </a:r>
            <a:r>
              <a:rPr lang="en-US" altLang="ko-KR" sz="1200" dirty="0"/>
              <a:t>d = -8; // </a:t>
            </a:r>
            <a:r>
              <a:rPr lang="en-US" altLang="ko-KR" sz="1200" dirty="0" smtClean="0"/>
              <a:t>0xf8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dirty="0" smtClean="0"/>
              <a:t>		// </a:t>
            </a:r>
            <a:r>
              <a:rPr lang="ko-KR" altLang="en-US" sz="1200" dirty="0"/>
              <a:t>시프트 연산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&lt;&lt; 2</a:t>
            </a:r>
            <a:r>
              <a:rPr lang="en-US" altLang="ko-KR" sz="1200" dirty="0"/>
              <a:t>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c </a:t>
            </a:r>
            <a:r>
              <a:rPr lang="en-US" altLang="ko-KR" sz="1200" b="1" dirty="0"/>
              <a:t>&gt;&gt; 2</a:t>
            </a:r>
            <a:r>
              <a:rPr lang="en-US" altLang="ko-KR" sz="1200" dirty="0"/>
              <a:t>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 smtClean="0"/>
              <a:t>.  </a:t>
            </a:r>
            <a:r>
              <a:rPr lang="ko-KR" altLang="en-US" sz="1200" dirty="0" smtClean="0"/>
              <a:t>양수이므로 </a:t>
            </a:r>
            <a:r>
              <a:rPr lang="en-US" altLang="ko-KR" sz="1200" dirty="0" smtClean="0"/>
              <a:t>0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d </a:t>
            </a:r>
            <a:r>
              <a:rPr lang="en-US" altLang="ko-KR" sz="1200" b="1" dirty="0"/>
              <a:t>&gt;&gt; 2</a:t>
            </a:r>
            <a:r>
              <a:rPr lang="en-US" altLang="ko-KR" sz="1200" dirty="0"/>
              <a:t>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</a:t>
            </a:r>
            <a:r>
              <a:rPr lang="ko-KR" altLang="en-US" sz="1200" dirty="0" smtClean="0"/>
              <a:t>음수이므로 </a:t>
            </a:r>
            <a:r>
              <a:rPr lang="en-US" altLang="ko-KR" sz="1200" dirty="0" smtClean="0"/>
              <a:t>1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System.out.printf</a:t>
            </a:r>
            <a:r>
              <a:rPr lang="en-US" altLang="ko-KR" sz="1200" dirty="0" smtClean="0"/>
              <a:t>("%x\n</a:t>
            </a:r>
            <a:r>
              <a:rPr lang="en-US" altLang="ko-KR" sz="1200" dirty="0"/>
              <a:t>", 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d </a:t>
            </a:r>
            <a:r>
              <a:rPr lang="en-US" altLang="ko-KR" sz="1200" b="1" dirty="0"/>
              <a:t>&gt;&gt;&gt; 2</a:t>
            </a:r>
            <a:r>
              <a:rPr lang="en-US" altLang="ko-KR" sz="1200" dirty="0"/>
              <a:t>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44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44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471" y="1364575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다음 코드의 실행 결과는 무엇인가</a:t>
            </a:r>
            <a:r>
              <a:rPr lang="en-US" altLang="ko-KR" dirty="0"/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90712" y="4111506"/>
            <a:ext cx="1270106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00ff</a:t>
            </a:r>
          </a:p>
          <a:p>
            <a:r>
              <a:rPr lang="en-US" altLang="ko-KR" sz="1200" dirty="0"/>
              <a:t>55ff</a:t>
            </a:r>
          </a:p>
          <a:p>
            <a:r>
              <a:rPr lang="en-US" altLang="ko-KR" sz="1200" dirty="0"/>
              <a:t>5500</a:t>
            </a:r>
          </a:p>
          <a:p>
            <a:r>
              <a:rPr lang="en-US" altLang="ko-KR" sz="1200" dirty="0"/>
              <a:t>aa00</a:t>
            </a:r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</a:p>
          <a:p>
            <a:r>
              <a:rPr lang="en-US" altLang="ko-KR" sz="1200" dirty="0"/>
              <a:t>80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-2</a:t>
            </a:r>
          </a:p>
          <a:p>
            <a:r>
              <a:rPr lang="en-US" altLang="ko-KR" sz="1200" dirty="0" smtClean="0"/>
              <a:t>3ffffffe</a:t>
            </a:r>
            <a:endParaRPr lang="en-US" altLang="ko-KR" sz="1200" dirty="0">
              <a:latin typeface="+mj-lt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03184" y="2708921"/>
            <a:ext cx="3240361" cy="360040"/>
          </a:xfrm>
          <a:prstGeom prst="wedgeRoundRectCallout">
            <a:avLst>
              <a:gd name="adj1" fmla="val -63749"/>
              <a:gd name="adj2" fmla="val 1200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("%04", ...) </a:t>
            </a:r>
            <a:r>
              <a:rPr lang="ko-KR" altLang="en-US" sz="1000" dirty="0" err="1">
                <a:solidFill>
                  <a:schemeClr val="tx1"/>
                </a:solidFill>
              </a:rPr>
              <a:t>메소드는</a:t>
            </a:r>
            <a:r>
              <a:rPr lang="ko-KR" altLang="en-US" sz="1000" dirty="0">
                <a:solidFill>
                  <a:schemeClr val="tx1"/>
                </a:solidFill>
              </a:rPr>
              <a:t> 값을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자리의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진수로 출력하고 빈 곳에는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을 삽입한다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848871" y="4365104"/>
            <a:ext cx="1944216" cy="360040"/>
          </a:xfrm>
          <a:prstGeom prst="wedgeRoundRectCallout">
            <a:avLst>
              <a:gd name="adj1" fmla="val -61611"/>
              <a:gd name="adj2" fmla="val 1459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ko-KR" altLang="en-US" sz="1000" dirty="0">
                <a:solidFill>
                  <a:schemeClr val="tx1"/>
                </a:solidFill>
              </a:rPr>
              <a:t>에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를 곱한 결과가 나타난다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292080" y="4790856"/>
            <a:ext cx="1199786" cy="360040"/>
          </a:xfrm>
          <a:prstGeom prst="wedgeRoundRectCallout">
            <a:avLst>
              <a:gd name="adj1" fmla="val -105320"/>
              <a:gd name="adj2" fmla="val 853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로 나누기 효과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91680" y="6039073"/>
            <a:ext cx="1563141" cy="360040"/>
          </a:xfrm>
          <a:prstGeom prst="wedgeRoundRectCallout">
            <a:avLst>
              <a:gd name="adj1" fmla="val 63927"/>
              <a:gd name="adj2" fmla="val -1224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d</a:t>
            </a:r>
            <a:r>
              <a:rPr lang="ko-KR" altLang="en-US" sz="1000" dirty="0" smtClean="0">
                <a:solidFill>
                  <a:schemeClr val="tx1"/>
                </a:solidFill>
              </a:rPr>
              <a:t>가 음수이어도 </a:t>
            </a:r>
            <a:r>
              <a:rPr lang="en-US" altLang="ko-KR" sz="1000" dirty="0" smtClean="0">
                <a:solidFill>
                  <a:schemeClr val="tx1"/>
                </a:solidFill>
              </a:rPr>
              <a:t>0 </a:t>
            </a:r>
            <a:r>
              <a:rPr lang="ko-KR" altLang="en-US" sz="1000" dirty="0" smtClean="0">
                <a:solidFill>
                  <a:schemeClr val="tx1"/>
                </a:solidFill>
              </a:rPr>
              <a:t>삽입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로 나누기 효과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036074" y="5122718"/>
            <a:ext cx="219253" cy="384663"/>
          </a:xfrm>
          <a:custGeom>
            <a:avLst/>
            <a:gdLst>
              <a:gd name="connsiteX0" fmla="*/ 219253 w 219253"/>
              <a:gd name="connsiteY0" fmla="*/ 41564 h 384663"/>
              <a:gd name="connsiteX1" fmla="*/ 1044 w 219253"/>
              <a:gd name="connsiteY1" fmla="*/ 384464 h 384663"/>
              <a:gd name="connsiteX2" fmla="*/ 136126 w 219253"/>
              <a:gd name="connsiteY2" fmla="*/ 0 h 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53" h="384663">
                <a:moveTo>
                  <a:pt x="219253" y="41564"/>
                </a:moveTo>
                <a:cubicBezTo>
                  <a:pt x="117075" y="216477"/>
                  <a:pt x="14898" y="391391"/>
                  <a:pt x="1044" y="384464"/>
                </a:cubicBezTo>
                <a:cubicBezTo>
                  <a:pt x="-12810" y="377537"/>
                  <a:pt x="115344" y="69273"/>
                  <a:pt x="136126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7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194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단순 </a:t>
            </a:r>
            <a:r>
              <a:rPr lang="en-US" altLang="ko-KR" sz="2000" dirty="0" smtClean="0"/>
              <a:t>if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if</a:t>
            </a:r>
            <a:r>
              <a:rPr lang="ko-KR" altLang="en-US" sz="1800" dirty="0" smtClean="0"/>
              <a:t>의 괄호 안에 </a:t>
            </a:r>
            <a:r>
              <a:rPr lang="ko-KR" altLang="en-US" sz="1800" dirty="0" err="1" smtClean="0"/>
              <a:t>조건식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논리형 변수나 논리 연산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실행문장이 단일 문장인 경우 둘러싸는 </a:t>
            </a:r>
            <a:r>
              <a:rPr lang="en-US" altLang="ko-KR" sz="1600" dirty="0" smtClean="0"/>
              <a:t>{, }</a:t>
            </a:r>
            <a:r>
              <a:rPr lang="ko-KR" altLang="en-US" sz="1600" dirty="0" smtClean="0"/>
              <a:t> 생략 가능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r>
              <a:rPr lang="en-US" altLang="ko-KR" sz="2000" dirty="0"/>
              <a:t>if-else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ko-KR" altLang="en-US" sz="1800" dirty="0"/>
              <a:t>조건식이 </a:t>
            </a:r>
            <a:r>
              <a:rPr lang="en-US" altLang="ko-KR" sz="1800" dirty="0"/>
              <a:t>true</a:t>
            </a:r>
            <a:r>
              <a:rPr lang="ko-KR" altLang="en-US" sz="1800" dirty="0"/>
              <a:t>면 실행문장</a:t>
            </a:r>
            <a:r>
              <a:rPr lang="en-US" altLang="ko-KR" sz="1800" dirty="0" smtClean="0"/>
              <a:t>1, false</a:t>
            </a:r>
            <a:r>
              <a:rPr lang="ko-KR" altLang="en-US" sz="1800" dirty="0" smtClean="0"/>
              <a:t>이면 </a:t>
            </a:r>
            <a:r>
              <a:rPr lang="ko-KR" altLang="en-US" sz="1800" dirty="0"/>
              <a:t>실행문장</a:t>
            </a:r>
            <a:r>
              <a:rPr lang="en-US" altLang="ko-KR" sz="1800" dirty="0"/>
              <a:t>2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실행 </a:t>
            </a:r>
            <a:endParaRPr lang="en-US" altLang="ko-KR" sz="1800" dirty="0"/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168352" cy="106067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2420888"/>
            <a:ext cx="345638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if(n%2 == 0)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은 짝수입니다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if(score &gt;= 80 &amp;&amp; score &lt;= 89)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학점은 </a:t>
            </a:r>
            <a:r>
              <a:rPr lang="en-US" altLang="ko-KR" sz="1400" dirty="0"/>
              <a:t>B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6" y="4725144"/>
            <a:ext cx="3125006" cy="139587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48064" y="4732215"/>
            <a:ext cx="35283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if(score &gt;= 90)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합격입니다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else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불합격입니다</a:t>
            </a:r>
            <a:r>
              <a:rPr lang="en-US" altLang="ko-KR" sz="1400" dirty="0"/>
              <a:t>.");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5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862445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Twenties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나이를 입력하시오</a:t>
            </a:r>
            <a:r>
              <a:rPr lang="en-US" altLang="ko-KR" sz="1400" dirty="0"/>
              <a:t>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age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</a:t>
            </a:r>
            <a:r>
              <a:rPr lang="en-US" altLang="ko-KR" sz="1400" b="1" dirty="0"/>
              <a:t>((age&gt;=20) &amp;&amp; (age&lt;30))</a:t>
            </a:r>
            <a:r>
              <a:rPr lang="en-US" altLang="ko-KR" sz="1400" dirty="0"/>
              <a:t> {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age</a:t>
            </a:r>
            <a:r>
              <a:rPr lang="ko-KR" altLang="en-US" sz="1400" dirty="0"/>
              <a:t>가 </a:t>
            </a:r>
            <a:r>
              <a:rPr lang="en-US" altLang="ko-KR" sz="1400" dirty="0"/>
              <a:t>20~29 </a:t>
            </a:r>
            <a:r>
              <a:rPr lang="ko-KR" altLang="en-US" sz="1400" dirty="0"/>
              <a:t>사이인지 검사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("20</a:t>
            </a:r>
            <a:r>
              <a:rPr lang="ko-KR" altLang="en-US" sz="1400" dirty="0"/>
              <a:t>대입니다</a:t>
            </a:r>
            <a:r>
              <a:rPr lang="en-US" altLang="ko-KR" sz="1400" dirty="0"/>
              <a:t>. ");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("20</a:t>
            </a:r>
            <a:r>
              <a:rPr lang="ko-KR" altLang="en-US" sz="1400" dirty="0"/>
              <a:t>대라서 행복합니다</a:t>
            </a:r>
            <a:r>
              <a:rPr lang="en-US" altLang="ko-KR" sz="1400" dirty="0"/>
              <a:t>!");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else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("20</a:t>
            </a:r>
            <a:r>
              <a:rPr lang="ko-KR" altLang="en-US" sz="1400" dirty="0"/>
              <a:t>대가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87624" y="1340768"/>
            <a:ext cx="5564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나이를 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대인지 판별하는 프로그램을 작성하라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25278" y="5880882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나이를 입력하시오</a:t>
            </a:r>
            <a:r>
              <a:rPr lang="en-US" altLang="ko-KR" sz="1400" dirty="0"/>
              <a:t>:</a:t>
            </a:r>
            <a:r>
              <a:rPr lang="en-US" altLang="ko-KR" sz="1400" dirty="0">
                <a:solidFill>
                  <a:srgbClr val="00B050"/>
                </a:solidFill>
              </a:rPr>
              <a:t>23</a:t>
            </a:r>
          </a:p>
          <a:p>
            <a:r>
              <a:rPr lang="en-US" altLang="ko-KR" sz="1400" dirty="0"/>
              <a:t>20</a:t>
            </a:r>
            <a:r>
              <a:rPr lang="ko-KR" altLang="en-US" sz="1400" dirty="0"/>
              <a:t>대입니다</a:t>
            </a:r>
            <a:r>
              <a:rPr lang="en-US" altLang="ko-KR" sz="1400" dirty="0"/>
              <a:t>. 20</a:t>
            </a:r>
            <a:r>
              <a:rPr lang="ko-KR" altLang="en-US" sz="1400" dirty="0"/>
              <a:t>대라서 행복합니다</a:t>
            </a:r>
            <a:r>
              <a:rPr lang="en-US" altLang="ko-KR" sz="1400" dirty="0"/>
              <a:t>!</a:t>
            </a:r>
            <a:endParaRPr lang="en-US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4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34406"/>
            <a:ext cx="3456384" cy="32538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15651" y="2451082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if(score &gt;= 90) {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'A';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80) {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'B';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70) {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'C';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if(score &gt;= 60) {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'D';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else { 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grade </a:t>
            </a:r>
            <a:r>
              <a:rPr lang="en-US" altLang="ko-KR" sz="1400" dirty="0"/>
              <a:t>= 'F';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3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를 이용하여 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406" y="1412776"/>
            <a:ext cx="466839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Grading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char </a:t>
            </a:r>
            <a:r>
              <a:rPr lang="en-US" altLang="ko-KR" sz="1400" dirty="0"/>
              <a:t>grade;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점수 읽기</a:t>
            </a:r>
          </a:p>
          <a:p>
            <a:pPr defTabSz="180000"/>
            <a:r>
              <a:rPr lang="en-US" altLang="ko-KR" sz="1400" dirty="0" smtClean="0"/>
              <a:t>	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'A';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80)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'B';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70)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</a:t>
            </a:r>
            <a:r>
              <a:rPr lang="ko-KR" altLang="en-US" sz="1400" dirty="0" smtClean="0"/>
              <a:t>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＇C＇;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if(score &gt;= 60)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 smtClean="0"/>
              <a:t>미만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'D';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60 </a:t>
            </a:r>
            <a:r>
              <a:rPr lang="ko-KR" altLang="en-US" sz="1400" dirty="0"/>
              <a:t>미</a:t>
            </a:r>
            <a:r>
              <a:rPr lang="ko-KR" altLang="en-US" sz="1400" dirty="0" smtClean="0"/>
              <a:t>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grade </a:t>
            </a:r>
            <a:r>
              <a:rPr lang="en-US" altLang="ko-KR" sz="1400" dirty="0"/>
              <a:t>= 'F</a:t>
            </a:r>
            <a:r>
              <a:rPr lang="en-US" altLang="ko-KR" sz="1400" dirty="0" smtClean="0"/>
              <a:t>';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학점은 </a:t>
            </a:r>
            <a:r>
              <a:rPr lang="en-US" altLang="ko-KR" sz="1400" dirty="0"/>
              <a:t>" 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7544" y="1513780"/>
            <a:ext cx="3168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1400" dirty="0"/>
              <a:t>다중 </a:t>
            </a:r>
            <a:r>
              <a:rPr lang="en-US" altLang="ko-KR" sz="1400" dirty="0"/>
              <a:t>if-else</a:t>
            </a:r>
            <a:r>
              <a:rPr lang="ko-KR" altLang="en-US" sz="1400" dirty="0"/>
              <a:t>문을 이용하여</a:t>
            </a:r>
            <a:endParaRPr lang="en-US" altLang="ko-KR" sz="1400" dirty="0"/>
          </a:p>
          <a:p>
            <a:r>
              <a:rPr lang="ko-KR" altLang="en-US" sz="1400" dirty="0"/>
              <a:t>입력 받은 성적에 대해 학점을 부여하는 프로그램을 작성하라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971600" y="5949280"/>
            <a:ext cx="2748503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89</a:t>
            </a:r>
          </a:p>
          <a:p>
            <a:r>
              <a:rPr lang="ko-KR" altLang="en-US" sz="1400" dirty="0"/>
              <a:t>학점은 </a:t>
            </a:r>
            <a:r>
              <a:rPr lang="en-US" altLang="ko-KR" sz="1400" dirty="0"/>
              <a:t>B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중첩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: 2-13 </a:t>
            </a:r>
            <a:r>
              <a:rPr lang="ko-KR" altLang="en-US" b="1" dirty="0" smtClean="0"/>
              <a:t>중첩 </a:t>
            </a:r>
            <a:r>
              <a:rPr lang="en-US" altLang="ko-KR" b="1" dirty="0" smtClean="0"/>
              <a:t>if-else</a:t>
            </a:r>
            <a:r>
              <a:rPr lang="ko-KR" altLang="en-US" b="1" dirty="0" smtClean="0"/>
              <a:t>문 사례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if </a:t>
            </a:r>
            <a:r>
              <a:rPr lang="ko-KR" altLang="en-US" sz="1800" dirty="0" smtClean="0"/>
              <a:t>문이나 </a:t>
            </a:r>
            <a:r>
              <a:rPr lang="en-US" altLang="ko-KR" sz="1800" dirty="0" smtClean="0"/>
              <a:t>else </a:t>
            </a:r>
            <a:r>
              <a:rPr lang="ko-KR" altLang="en-US" sz="1800" dirty="0" smtClean="0"/>
              <a:t>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혹은 </a:t>
            </a:r>
            <a:r>
              <a:rPr lang="en-US" altLang="ko-KR" sz="1800" dirty="0" smtClean="0"/>
              <a:t>if-else </a:t>
            </a:r>
            <a:r>
              <a:rPr lang="ko-KR" altLang="en-US" sz="1800" dirty="0" smtClean="0"/>
              <a:t>문에 </a:t>
            </a:r>
            <a:r>
              <a:rPr lang="en-US" altLang="ko-KR" sz="1800" dirty="0" smtClean="0"/>
              <a:t>if</a:t>
            </a:r>
            <a:r>
              <a:rPr lang="ko-KR" altLang="en-US" sz="1800" dirty="0" smtClean="0"/>
              <a:t>문이나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if-else</a:t>
            </a:r>
            <a:r>
              <a:rPr lang="ko-KR" altLang="en-US" sz="1800" dirty="0" smtClean="0"/>
              <a:t>문을 내포할 수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9625" y="1988840"/>
            <a:ext cx="3268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점수와 학년을 입력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60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이상이면 합격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아니면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불합격을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다만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학년은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70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이상이어야 합격이다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60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점 이상인 경우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학년을 구분하여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처리해야 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2732" y="1988840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(1~4):");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50818" y="5959157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65</a:t>
            </a: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(1~4):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8184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822651"/>
            <a:ext cx="3380346" cy="343225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60032" y="2822651"/>
            <a:ext cx="352839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char grade='B';</a:t>
            </a:r>
          </a:p>
          <a:p>
            <a:pPr defTabSz="180000"/>
            <a:r>
              <a:rPr lang="en-US" altLang="ko-KR" sz="1400" b="1" dirty="0"/>
              <a:t>switch(grade)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'A':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축하합니다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잘했습니다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좋아요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노력하세요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default</a:t>
            </a:r>
            <a:r>
              <a:rPr lang="en-US" altLang="ko-KR" sz="1400" b="1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탈락입니다</a:t>
            </a:r>
            <a:r>
              <a:rPr lang="en-US" altLang="ko-KR" sz="1400" dirty="0"/>
              <a:t>!");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774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79712" y="2924944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2276094" y="3840724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996174" y="3840725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문의 역할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switch</a:t>
            </a:r>
            <a:r>
              <a:rPr lang="ko-KR" altLang="en-US" sz="2000" dirty="0" smtClean="0"/>
              <a:t>문 내의 </a:t>
            </a:r>
            <a:r>
              <a:rPr lang="en-US" altLang="ko-KR" sz="2000" dirty="0" smtClean="0"/>
              <a:t>break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break</a:t>
            </a:r>
            <a:r>
              <a:rPr lang="ko-KR" altLang="en-US" sz="1800" dirty="0" smtClean="0"/>
              <a:t>문을 </a:t>
            </a:r>
            <a:r>
              <a:rPr lang="ko-KR" altLang="en-US" sz="1800" dirty="0"/>
              <a:t>만나면 </a:t>
            </a:r>
            <a:r>
              <a:rPr lang="en-US" altLang="ko-KR" sz="1800" dirty="0"/>
              <a:t>switch</a:t>
            </a:r>
            <a:r>
              <a:rPr lang="ko-KR" altLang="en-US" sz="1800" dirty="0" smtClean="0"/>
              <a:t>문 벗어남</a:t>
            </a:r>
            <a:endParaRPr lang="ko-KR" altLang="en-US" sz="1800" dirty="0"/>
          </a:p>
          <a:p>
            <a:pPr lvl="1"/>
            <a:r>
              <a:rPr lang="en-US" altLang="ko-KR" sz="1800" dirty="0" smtClean="0"/>
              <a:t>case </a:t>
            </a:r>
            <a:r>
              <a:rPr lang="ko-KR" altLang="en-US" sz="1800" dirty="0"/>
              <a:t>문에 </a:t>
            </a:r>
            <a:r>
              <a:rPr lang="en-US" altLang="ko-KR" sz="1800" dirty="0"/>
              <a:t>break</a:t>
            </a:r>
            <a:r>
              <a:rPr lang="ko-KR" altLang="en-US" sz="1800" dirty="0"/>
              <a:t>문이 </a:t>
            </a:r>
            <a:r>
              <a:rPr lang="ko-KR" altLang="en-US" sz="1800" dirty="0" smtClean="0"/>
              <a:t>없다면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다음 </a:t>
            </a:r>
            <a:r>
              <a:rPr lang="en-US" altLang="ko-KR" sz="1800" dirty="0"/>
              <a:t>case</a:t>
            </a:r>
            <a:r>
              <a:rPr lang="ko-KR" altLang="en-US" sz="1800" dirty="0" smtClean="0"/>
              <a:t>문으로 실행 계속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언젠가 </a:t>
            </a:r>
            <a:r>
              <a:rPr lang="en-US" altLang="ko-KR" sz="1600" dirty="0"/>
              <a:t>break</a:t>
            </a:r>
            <a:r>
              <a:rPr lang="ko-KR" altLang="en-US" sz="1600" dirty="0"/>
              <a:t>를 만날 때까지 계속 </a:t>
            </a:r>
            <a:r>
              <a:rPr lang="ko-KR" altLang="en-US" sz="1600" dirty="0" smtClean="0"/>
              <a:t>내려 가면서 실행</a:t>
            </a:r>
            <a:endParaRPr lang="ko-KR" altLang="en-US" sz="1600" dirty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22" name="직사각형 21"/>
          <p:cNvSpPr/>
          <p:nvPr/>
        </p:nvSpPr>
        <p:spPr>
          <a:xfrm>
            <a:off x="6761649" y="5079380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937113" y="3318380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127164" y="3546980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139634" y="3739004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267481" y="4397372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029049" y="4589396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95536" y="3198221"/>
            <a:ext cx="936104" cy="425318"/>
          </a:xfrm>
          <a:prstGeom prst="wedgeRoundRectCallout">
            <a:avLst>
              <a:gd name="adj1" fmla="val 160345"/>
              <a:gd name="adj2" fmla="val 126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 smtClean="0">
                <a:solidFill>
                  <a:schemeClr val="tx1"/>
                </a:solidFill>
              </a:rPr>
              <a:t>break; </a:t>
            </a:r>
            <a:r>
              <a:rPr lang="ko-KR" altLang="en-US" sz="1050" dirty="0" smtClean="0">
                <a:solidFill>
                  <a:schemeClr val="tx1"/>
                </a:solidFill>
              </a:rPr>
              <a:t>문을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생략한다면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</a:t>
            </a:r>
            <a:r>
              <a:rPr lang="en-US" altLang="ko-KR" sz="1800" dirty="0" smtClean="0"/>
              <a:t>(JDK 1.7</a:t>
            </a:r>
            <a:r>
              <a:rPr lang="ko-KR" altLang="en-US" sz="1800" dirty="0" smtClean="0"/>
              <a:t>부터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만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b;</a:t>
            </a:r>
          </a:p>
          <a:p>
            <a:pPr defTabSz="180000"/>
            <a:r>
              <a:rPr lang="en-US" altLang="ko-KR" sz="1400" dirty="0" smtClean="0"/>
              <a:t>switch(b) 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7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2-14 : switch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669497"/>
            <a:ext cx="580129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Season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월</a:t>
            </a:r>
            <a:r>
              <a:rPr lang="en-US" altLang="ko-KR" sz="1200" dirty="0"/>
              <a:t>(1~12)</a:t>
            </a:r>
            <a:r>
              <a:rPr lang="ko-KR" altLang="en-US" sz="1200" dirty="0"/>
              <a:t>을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month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정수로 월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switch(month</a:t>
            </a:r>
            <a:r>
              <a:rPr lang="en-US" altLang="ko-KR" sz="1200" b="1" dirty="0"/>
              <a:t>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3:</a:t>
            </a:r>
          </a:p>
          <a:p>
            <a:pPr defTabSz="180000"/>
            <a:r>
              <a:rPr lang="en-US" altLang="ko-KR" sz="1200" b="1" dirty="0" smtClean="0"/>
              <a:t>			case </a:t>
            </a:r>
            <a:r>
              <a:rPr lang="en-US" altLang="ko-KR" sz="1200" b="1" dirty="0"/>
              <a:t>4:</a:t>
            </a:r>
          </a:p>
          <a:p>
            <a:pPr defTabSz="180000"/>
            <a:r>
              <a:rPr lang="en-US" altLang="ko-KR" sz="1200" b="1" dirty="0" smtClean="0"/>
              <a:t>			case </a:t>
            </a:r>
            <a:r>
              <a:rPr lang="en-US" altLang="ko-KR" sz="1200" b="1" dirty="0"/>
              <a:t>5: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case </a:t>
            </a:r>
            <a:r>
              <a:rPr lang="en-US" altLang="ko-KR" sz="1200" b="1" dirty="0"/>
              <a:t>6: case 7: case 8: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여름입니다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case </a:t>
            </a:r>
            <a:r>
              <a:rPr lang="en-US" altLang="ko-KR" sz="1200" dirty="0"/>
              <a:t>9: case 10: case 11: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가을입니다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case </a:t>
            </a:r>
            <a:r>
              <a:rPr lang="en-US" altLang="ko-KR" sz="1200" dirty="0"/>
              <a:t>12: case 1: case 2: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겨울입니다</a:t>
            </a:r>
            <a:r>
              <a:rPr lang="en-US" altLang="ko-KR" sz="1200" dirty="0"/>
              <a:t>."); break;</a:t>
            </a:r>
          </a:p>
          <a:p>
            <a:pPr defTabSz="180000"/>
            <a:r>
              <a:rPr lang="en-US" altLang="ko-KR" sz="1200" dirty="0" smtClean="0"/>
              <a:t>			default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잘못된 입력입니다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95798"/>
            <a:ext cx="67008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1~12 </a:t>
            </a:r>
            <a:r>
              <a:rPr lang="ko-KR" altLang="en-US" dirty="0"/>
              <a:t>사이의 월을 입력 받아 봄</a:t>
            </a:r>
            <a:r>
              <a:rPr lang="en-US" altLang="ko-KR" dirty="0"/>
              <a:t>, </a:t>
            </a:r>
            <a:r>
              <a:rPr lang="ko-KR" altLang="en-US" dirty="0"/>
              <a:t>여름</a:t>
            </a:r>
            <a:r>
              <a:rPr lang="en-US" altLang="ko-KR" dirty="0"/>
              <a:t>, </a:t>
            </a:r>
            <a:r>
              <a:rPr lang="ko-KR" altLang="en-US" dirty="0"/>
              <a:t>가을</a:t>
            </a:r>
            <a:r>
              <a:rPr lang="en-US" altLang="ko-KR" dirty="0"/>
              <a:t>, </a:t>
            </a:r>
            <a:r>
              <a:rPr lang="ko-KR" altLang="en-US" dirty="0"/>
              <a:t>겨울을 판단하여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16216" y="6284250"/>
            <a:ext cx="18722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월</a:t>
            </a:r>
            <a:r>
              <a:rPr lang="en-US" altLang="ko-KR" sz="1200" dirty="0"/>
              <a:t>(1~12)</a:t>
            </a:r>
            <a:r>
              <a:rPr lang="ko-KR" altLang="en-US" sz="1200" dirty="0"/>
              <a:t>을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</a:p>
          <a:p>
            <a:r>
              <a:rPr lang="ko-KR" altLang="en-US" sz="1200" dirty="0"/>
              <a:t>봄입니다</a:t>
            </a:r>
            <a:r>
              <a:rPr lang="en-US" altLang="ko-KR" sz="1200" dirty="0"/>
              <a:t>.</a:t>
            </a:r>
            <a:endParaRPr lang="en-US" altLang="ko-KR" sz="1200" dirty="0">
              <a:latin typeface="+mj-l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/>
          <a:lstStyle/>
          <a:p>
            <a:r>
              <a:rPr lang="ko-KR" altLang="en-US" sz="2000" dirty="0" smtClean="0"/>
              <a:t>자바 </a:t>
            </a:r>
            <a:r>
              <a:rPr lang="ko-KR" altLang="en-US" sz="2000" dirty="0" err="1" smtClean="0"/>
              <a:t>반복문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for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while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do-while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for </a:t>
            </a:r>
            <a:r>
              <a:rPr lang="ko-KR" altLang="en-US" sz="1600" dirty="0" smtClean="0"/>
              <a:t>문 </a:t>
            </a:r>
            <a:r>
              <a:rPr lang="en-US" altLang="ko-KR" sz="1600" dirty="0" smtClean="0"/>
              <a:t>- </a:t>
            </a:r>
            <a:r>
              <a:rPr lang="ko-KR" altLang="en-US" sz="1400" dirty="0" smtClean="0"/>
              <a:t>가장 많이 사용하는 </a:t>
            </a:r>
            <a:r>
              <a:rPr lang="ko-KR" altLang="en-US" sz="1400" dirty="0" err="1" smtClean="0"/>
              <a:t>반복문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608" y="432348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200" dirty="0"/>
              <a:t>for(</a:t>
            </a:r>
            <a:r>
              <a:rPr lang="en-US" sz="1200" dirty="0" err="1"/>
              <a:t>i</a:t>
            </a:r>
            <a:r>
              <a:rPr lang="en-US" sz="1200" dirty="0"/>
              <a:t>=0; </a:t>
            </a:r>
            <a:r>
              <a:rPr lang="en-US" sz="1200" dirty="0" err="1"/>
              <a:t>i</a:t>
            </a:r>
            <a:r>
              <a:rPr lang="en-US" sz="1200" dirty="0"/>
              <a:t>&lt;10; </a:t>
            </a:r>
            <a:r>
              <a:rPr lang="en-US" sz="1200" b="1" dirty="0" err="1"/>
              <a:t>i</a:t>
            </a:r>
            <a:r>
              <a:rPr lang="en-US" sz="1200" b="1" dirty="0"/>
              <a:t>++, </a:t>
            </a:r>
            <a:r>
              <a:rPr lang="en-US" sz="1200" b="1" dirty="0" err="1"/>
              <a:t>System.out.println</a:t>
            </a:r>
            <a:r>
              <a:rPr lang="en-US" sz="1200" b="1" dirty="0"/>
              <a:t>(</a:t>
            </a:r>
            <a:r>
              <a:rPr lang="en-US" sz="1200" b="1" dirty="0" err="1"/>
              <a:t>i</a:t>
            </a:r>
            <a:r>
              <a:rPr lang="en-US" sz="1200" b="1" dirty="0"/>
              <a:t>)</a:t>
            </a:r>
            <a:r>
              <a:rPr lang="en-US" sz="1200" dirty="0"/>
              <a:t>) {</a:t>
            </a:r>
          </a:p>
          <a:p>
            <a:pPr defTabSz="180000"/>
            <a:r>
              <a:rPr lang="en-US" sz="1200" dirty="0" smtClean="0"/>
              <a:t>	..................</a:t>
            </a:r>
            <a:endParaRPr lang="en-US" sz="1200" dirty="0"/>
          </a:p>
          <a:p>
            <a:pPr defTabSz="180000"/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43608" y="5057969"/>
            <a:ext cx="324036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);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62406" y="4474102"/>
            <a:ext cx="2285858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반복후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작업문에</a:t>
            </a:r>
            <a:r>
              <a:rPr lang="ko-KR" altLang="en-US" sz="1000" dirty="0" smtClean="0">
                <a:solidFill>
                  <a:schemeClr val="tx1"/>
                </a:solidFill>
              </a:rPr>
              <a:t>  콤마로 분리하여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문장 작성가능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44008" y="5057969"/>
            <a:ext cx="1656183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for </a:t>
            </a:r>
            <a:r>
              <a:rPr lang="ko-KR" altLang="en-US" sz="1000" dirty="0" smtClean="0">
                <a:solidFill>
                  <a:schemeClr val="tx1"/>
                </a:solidFill>
              </a:rPr>
              <a:t>문안에서만 사용되는 변수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선언 가</a:t>
            </a:r>
            <a:r>
              <a:rPr lang="ko-KR" altLang="en-US" sz="1000" dirty="0">
                <a:solidFill>
                  <a:schemeClr val="tx1"/>
                </a:solidFill>
              </a:rPr>
              <a:t>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43608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ko-KR" altLang="en-US" sz="1200" dirty="0" err="1"/>
              <a:t>초기문</a:t>
            </a:r>
            <a:r>
              <a:rPr lang="en-US" altLang="ko-KR" sz="1200" dirty="0"/>
              <a:t>; </a:t>
            </a:r>
            <a:r>
              <a:rPr lang="en-US" altLang="ko-KR" sz="1200" b="1" dirty="0"/>
              <a:t>true</a:t>
            </a:r>
            <a:r>
              <a:rPr lang="en-US" altLang="ko-KR" sz="1200" dirty="0"/>
              <a:t>; </a:t>
            </a:r>
            <a:r>
              <a:rPr lang="ko-KR" altLang="en-US" sz="1200" dirty="0"/>
              <a:t>반복 후 작업</a:t>
            </a:r>
            <a:r>
              <a:rPr lang="en-US" altLang="ko-KR" sz="1200" dirty="0"/>
              <a:t>) { // </a:t>
            </a:r>
            <a:r>
              <a:rPr lang="ko-KR" altLang="en-US" sz="1200" dirty="0" smtClean="0"/>
              <a:t>무한반복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...........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4597041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for(</a:t>
            </a:r>
            <a:r>
              <a:rPr lang="ko-KR" altLang="en-US" sz="1200" dirty="0" err="1"/>
              <a:t>초기문</a:t>
            </a:r>
            <a:r>
              <a:rPr lang="en-US" altLang="ko-KR" sz="1200" b="1" dirty="0"/>
              <a:t>; ; </a:t>
            </a:r>
            <a:r>
              <a:rPr lang="ko-KR" altLang="en-US" sz="1200" dirty="0"/>
              <a:t>반복 후 작업</a:t>
            </a:r>
            <a:r>
              <a:rPr lang="en-US" altLang="ko-KR" sz="1200" dirty="0"/>
              <a:t>) { // </a:t>
            </a:r>
            <a:r>
              <a:rPr lang="ko-KR" altLang="en-US" sz="1200" dirty="0"/>
              <a:t>무한 반복</a:t>
            </a:r>
          </a:p>
          <a:p>
            <a:pPr defTabSz="180000"/>
            <a:r>
              <a:rPr lang="en-US" altLang="ko-KR" sz="1200" dirty="0" smtClean="0"/>
              <a:t>	...........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8" y="2166373"/>
            <a:ext cx="75590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76810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=1</a:t>
            </a:r>
            <a:r>
              <a:rPr lang="en-US" altLang="ko-KR" sz="1400" b="1" dirty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  <a:r>
              <a:rPr lang="en-US" altLang="ko-KR" sz="1400" dirty="0"/>
              <a:t> { // 1~10</a:t>
            </a:r>
            <a:r>
              <a:rPr lang="ko-KR" altLang="en-US" sz="1400" dirty="0"/>
              <a:t>까지 반복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 smtClean="0"/>
              <a:t>//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("+");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(sum</a:t>
            </a:r>
            <a:r>
              <a:rPr lang="en-US" altLang="ko-KR" sz="1400" dirty="0"/>
              <a:t>); // </a:t>
            </a:r>
            <a:r>
              <a:rPr lang="ko-KR" altLang="en-US" sz="1400" dirty="0"/>
              <a:t>덧셈 결과 출력</a:t>
            </a:r>
          </a:p>
          <a:p>
            <a:pPr defTabSz="180000"/>
            <a:r>
              <a:rPr lang="en-US" altLang="ko-KR" sz="1400" dirty="0" smtClean="0"/>
              <a:t>	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10</a:t>
            </a:r>
            <a:r>
              <a:rPr lang="ko-KR" altLang="en-US" sz="2400" dirty="0"/>
              <a:t>까지 </a:t>
            </a:r>
            <a:r>
              <a:rPr lang="ko-KR" altLang="en-US" sz="2400" dirty="0" smtClean="0"/>
              <a:t>합 출력하기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33378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for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까지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덧셈으로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표시하고 합을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0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 구성과 코드 사례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인 동안 반복 실행</a:t>
            </a:r>
            <a:endParaRPr lang="en-US" altLang="ko-KR" dirty="0" smtClean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060848"/>
            <a:ext cx="5894070" cy="18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955151"/>
            <a:ext cx="655272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count=0, n=0;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sum=0;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0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while</a:t>
            </a:r>
            <a:r>
              <a:rPr lang="en-US" altLang="ko-KR" sz="1200" b="1" dirty="0"/>
              <a:t>((n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()) != 0) { </a:t>
            </a:r>
            <a:r>
              <a:rPr lang="en-US" altLang="ko-KR" sz="1200" dirty="0"/>
              <a:t>// 0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sum </a:t>
            </a:r>
            <a:r>
              <a:rPr lang="en-US" altLang="ko-KR" sz="1200" b="1" dirty="0"/>
              <a:t>= sum + n;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count</a:t>
            </a:r>
            <a:r>
              <a:rPr lang="en-US" altLang="ko-KR" sz="1200" b="1" dirty="0"/>
              <a:t>++;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sum/count + "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while </a:t>
            </a:r>
            <a:r>
              <a:rPr lang="ko-KR" altLang="en-US" sz="2400" dirty="0" smtClean="0"/>
              <a:t>문을 이용하여 입력된 정수의 </a:t>
            </a:r>
            <a:r>
              <a:rPr lang="ko-KR" altLang="en-US" sz="2400" dirty="0"/>
              <a:t>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6008376" cy="58477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while</a:t>
            </a:r>
            <a:r>
              <a:rPr lang="ko-KR" altLang="en-US" dirty="0"/>
              <a:t>문을 이용하여 정수를 여러 개 입력 받고 평균을 출력하라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</a:t>
            </a:r>
            <a:r>
              <a:rPr lang="ko-KR" altLang="en-US" dirty="0"/>
              <a:t>이 입력되면 입력을 종료한다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568" y="5662989"/>
            <a:ext cx="655272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0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10 30 –20 40 0</a:t>
            </a:r>
          </a:p>
          <a:p>
            <a:r>
              <a:rPr lang="ko-KR" altLang="en-US" sz="1200" dirty="0"/>
              <a:t>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15916" y="5879446"/>
            <a:ext cx="1620180" cy="324036"/>
          </a:xfrm>
          <a:prstGeom prst="wedgeRoundRectCallout">
            <a:avLst>
              <a:gd name="adj1" fmla="val -171055"/>
              <a:gd name="adj2" fmla="val -173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8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/>
              <a:t>문의 구성과 코드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/>
              <a:t>‘</a:t>
            </a:r>
            <a:r>
              <a:rPr lang="ko-KR" altLang="en-US" dirty="0"/>
              <a:t>참</a:t>
            </a:r>
            <a:r>
              <a:rPr lang="en-US" altLang="ko-KR" dirty="0"/>
              <a:t>’</a:t>
            </a:r>
            <a:r>
              <a:rPr lang="ko-KR" altLang="en-US" dirty="0"/>
              <a:t>인 동안 반복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/>
              <a:t>작업문은</a:t>
            </a:r>
            <a:r>
              <a:rPr lang="ko-KR" altLang="en-US" dirty="0"/>
              <a:t> 한 번 반드시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82718"/>
            <a:ext cx="6008370" cy="18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4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3-3 : do-while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‘a’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‘z’</a:t>
            </a:r>
            <a:r>
              <a:rPr lang="ko-KR" altLang="en-US" sz="2400" dirty="0" smtClean="0"/>
              <a:t>까지 출력하기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816770"/>
            <a:ext cx="569610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DoWhileSample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char a = 'a';</a:t>
            </a:r>
          </a:p>
          <a:p>
            <a:pPr defTabSz="180000"/>
            <a:r>
              <a:rPr lang="en-US" altLang="ko-KR" sz="1400" dirty="0"/>
              <a:t>		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do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(a);</a:t>
            </a:r>
          </a:p>
          <a:p>
            <a:pPr defTabSz="180000"/>
            <a:r>
              <a:rPr lang="en-US" altLang="ko-KR" sz="1400" dirty="0"/>
              <a:t>			a = (char) (a + 1);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} while (a &lt;= 'z'); </a:t>
            </a:r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6590266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do-while</a:t>
            </a:r>
            <a:r>
              <a:rPr lang="ko-KR" altLang="en-US" dirty="0"/>
              <a:t>문을 이용하여 </a:t>
            </a:r>
            <a:r>
              <a:rPr lang="en-US" altLang="ko-KR" dirty="0"/>
              <a:t>'a'</a:t>
            </a:r>
            <a:r>
              <a:rPr lang="ko-KR" altLang="en-US" dirty="0"/>
              <a:t>부터 </a:t>
            </a:r>
            <a:r>
              <a:rPr lang="en-US" altLang="ko-KR" dirty="0"/>
              <a:t>'z'</a:t>
            </a:r>
            <a:r>
              <a:rPr lang="ko-KR" altLang="en-US" dirty="0"/>
              <a:t>까지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4222239"/>
            <a:ext cx="5696102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abcdefghijklmnopqrstuvwxyz</a:t>
            </a:r>
            <a:endParaRPr lang="ko-KR" altLang="en-US" sz="16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59611" y="4660394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262214"/>
            <a:ext cx="5682009" cy="232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4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3-4 : 2</a:t>
            </a:r>
            <a:r>
              <a:rPr lang="ko-KR" altLang="en-US" sz="2800" dirty="0" smtClean="0"/>
              <a:t>중 중첩을 이용한 구구단 출력하기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713616"/>
            <a:ext cx="70759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NestedLoop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{ </a:t>
            </a:r>
            <a:r>
              <a:rPr lang="en-US" altLang="ko-KR" sz="1400" dirty="0"/>
              <a:t>// </a:t>
            </a:r>
            <a:r>
              <a:rPr lang="ko-KR" altLang="en-US" sz="1400" dirty="0"/>
              <a:t>단에 대한 반복</a:t>
            </a:r>
            <a:r>
              <a:rPr lang="en-US" altLang="ko-KR" sz="1400" dirty="0"/>
              <a:t>. 1</a:t>
            </a:r>
            <a:r>
              <a:rPr lang="ko-KR" altLang="en-US" sz="1400" dirty="0"/>
              <a:t>단에서 </a:t>
            </a:r>
            <a:r>
              <a:rPr lang="en-US" altLang="ko-KR" sz="1400" dirty="0"/>
              <a:t>9</a:t>
            </a:r>
            <a:r>
              <a:rPr lang="ko-KR" altLang="en-US" sz="1400" dirty="0"/>
              <a:t>단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j=1; j&lt;10; j++) { </a:t>
            </a:r>
            <a:r>
              <a:rPr lang="en-US" altLang="ko-KR" sz="1400" dirty="0"/>
              <a:t>// </a:t>
            </a:r>
            <a:r>
              <a:rPr lang="ko-KR" altLang="en-US" sz="1400" dirty="0"/>
              <a:t>각 단의 곱셈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"*" + j + "=" +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*j); // </a:t>
            </a:r>
            <a:r>
              <a:rPr lang="ko-KR" altLang="en-US" sz="1400" dirty="0" err="1"/>
              <a:t>구구셈</a:t>
            </a:r>
            <a:r>
              <a:rPr lang="ko-KR" altLang="en-US" sz="1400" dirty="0"/>
              <a:t> 출력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('\t'); // </a:t>
            </a:r>
            <a:r>
              <a:rPr lang="ko-KR" altLang="en-US" sz="1400" dirty="0"/>
              <a:t>하나씩 탭으로 띄기</a:t>
            </a:r>
          </a:p>
          <a:p>
            <a:pPr defTabSz="180000"/>
            <a:r>
              <a:rPr lang="en-US" altLang="ko-KR" sz="1400" dirty="0" smtClean="0"/>
              <a:t>	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(); // </a:t>
            </a:r>
            <a:r>
              <a:rPr lang="ko-KR" altLang="en-US" sz="1400" dirty="0"/>
              <a:t>한 단이 끝나면 다음 줄로 커서 이동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6631" y="1342509"/>
            <a:ext cx="6649577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/>
              <a:t>중 중첩된 </a:t>
            </a:r>
            <a:r>
              <a:rPr lang="en-US" altLang="ko-KR" dirty="0"/>
              <a:t>for</a:t>
            </a:r>
            <a:r>
              <a:rPr lang="ko-KR" altLang="en-US" dirty="0"/>
              <a:t>문을 이용하여 구구단을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8157" y="4581128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5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반복으로 제어 변경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반복문에서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continue; </a:t>
            </a:r>
            <a:r>
              <a:rPr lang="ko-KR" altLang="en-US" dirty="0" smtClean="0"/>
              <a:t>문에 의한 분기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4746"/>
            <a:ext cx="7667972" cy="132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2559181" y="4447866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4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3-5 : continue </a:t>
            </a:r>
            <a:r>
              <a:rPr lang="ko-KR" altLang="en-US" sz="2400" dirty="0" smtClean="0"/>
              <a:t>문을 이용하여 양수 합 구하기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5748" y="1731184"/>
            <a:ext cx="68705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ContinueExample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&lt;5;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n=</a:t>
            </a:r>
            <a:r>
              <a:rPr lang="en-US" altLang="ko-KR" sz="1400" dirty="0" err="1"/>
              <a:t>scanner.nextInt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if(n</a:t>
            </a:r>
            <a:r>
              <a:rPr lang="en-US" altLang="ko-KR" sz="1400" b="1" dirty="0"/>
              <a:t>&lt;=0) continue;</a:t>
            </a:r>
            <a:r>
              <a:rPr lang="en-US" altLang="ko-KR" sz="1400" dirty="0"/>
              <a:t> // 0</a:t>
            </a:r>
            <a:r>
              <a:rPr lang="ko-KR" altLang="en-US" sz="1400" dirty="0"/>
              <a:t>이나 음수인 경우 더하지 않고 다음 반복으로 진행</a:t>
            </a:r>
          </a:p>
          <a:p>
            <a:pPr defTabSz="180000"/>
            <a:r>
              <a:rPr lang="en-US" altLang="ko-KR" sz="1400" dirty="0" smtClean="0"/>
              <a:t>			else </a:t>
            </a:r>
            <a:r>
              <a:rPr lang="en-US" altLang="ko-KR" sz="1400" dirty="0"/>
              <a:t>sum += n; // </a:t>
            </a:r>
            <a:r>
              <a:rPr lang="ko-KR" altLang="en-US" sz="1400" dirty="0"/>
              <a:t>양수인 경우 덧셈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양수의 합은 </a:t>
            </a:r>
            <a:r>
              <a:rPr lang="en-US" altLang="ko-KR" sz="1400" dirty="0"/>
              <a:t>" + sum);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308828"/>
            <a:ext cx="6942926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5</a:t>
            </a:r>
            <a:r>
              <a:rPr lang="ko-KR" altLang="en-US" dirty="0"/>
              <a:t>개의 정수를 입력 받고 양수 합을 구하여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1269" y="5754742"/>
            <a:ext cx="687058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5 -2 6 10 -4</a:t>
            </a:r>
          </a:p>
          <a:p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즉시 벗어갈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7897"/>
            <a:ext cx="8191525" cy="280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3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3-6 : break </a:t>
            </a:r>
            <a:r>
              <a:rPr lang="ko-KR" altLang="en-US" sz="2800" dirty="0" smtClean="0"/>
              <a:t>문을 이용하여 </a:t>
            </a:r>
            <a:r>
              <a:rPr lang="en-US" altLang="ko-KR" sz="2800" dirty="0" smtClean="0"/>
              <a:t>while </a:t>
            </a:r>
            <a:r>
              <a:rPr lang="ko-KR" altLang="en-US" sz="2800" dirty="0" smtClean="0"/>
              <a:t>문 벗어나기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980390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"exit"</a:t>
            </a:r>
            <a:r>
              <a:rPr lang="ko-KR" altLang="en-US" dirty="0"/>
              <a:t>이 입력되면 </a:t>
            </a:r>
            <a:r>
              <a:rPr lang="en-US" altLang="ko-KR" dirty="0"/>
              <a:t>while </a:t>
            </a:r>
            <a:r>
              <a:rPr lang="ko-KR" altLang="en-US" dirty="0"/>
              <a:t>문을 벗어나도록 </a:t>
            </a:r>
            <a:r>
              <a:rPr lang="en-US" altLang="ko-KR" dirty="0"/>
              <a:t>break </a:t>
            </a:r>
            <a:r>
              <a:rPr lang="ko-KR" altLang="en-US" dirty="0"/>
              <a:t>문을 활용하는 프로그램을 작성하라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7704" y="1772816"/>
            <a:ext cx="599346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BreakExample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while(true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("&gt;&gt;");</a:t>
            </a:r>
          </a:p>
          <a:p>
            <a:pPr defTabSz="180000"/>
            <a:r>
              <a:rPr lang="en-US" altLang="ko-KR" sz="1400" dirty="0" smtClean="0"/>
              <a:t>			String </a:t>
            </a:r>
            <a:r>
              <a:rPr lang="en-US" altLang="ko-KR" sz="1400" dirty="0"/>
              <a:t>text = </a:t>
            </a:r>
            <a:r>
              <a:rPr lang="en-US" altLang="ko-KR" sz="1400" dirty="0" err="1"/>
              <a:t>scanner.nextLine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text.equals</a:t>
            </a:r>
            <a:r>
              <a:rPr lang="en-US" altLang="ko-KR" sz="1400" b="1" dirty="0"/>
              <a:t>("exit")) </a:t>
            </a:r>
            <a:r>
              <a:rPr lang="en-US" altLang="ko-KR" sz="1400" dirty="0"/>
              <a:t>// "exit"</a:t>
            </a:r>
            <a:r>
              <a:rPr lang="ko-KR" altLang="en-US" sz="1400" dirty="0"/>
              <a:t>이 입력되면 반복 종료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while </a:t>
            </a:r>
            <a:r>
              <a:rPr lang="ko-KR" altLang="en-US" sz="1400" dirty="0"/>
              <a:t>문을 벗어남</a:t>
            </a:r>
          </a:p>
          <a:p>
            <a:pPr defTabSz="180000"/>
            <a:r>
              <a:rPr lang="en-US" altLang="ko-KR" sz="1400" dirty="0" smtClean="0"/>
              <a:t>	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종료합니다</a:t>
            </a:r>
            <a:r>
              <a:rPr lang="en-US" altLang="ko-KR" sz="1400" dirty="0"/>
              <a:t>...");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06782" y="5571369"/>
            <a:ext cx="5994387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</a:p>
          <a:p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선언 가능</a:t>
            </a:r>
            <a:endParaRPr lang="en-US" altLang="ko-KR" dirty="0"/>
          </a:p>
          <a:p>
            <a:pPr lvl="1"/>
            <a:r>
              <a:rPr lang="ko-KR" altLang="en-US" dirty="0" smtClean="0"/>
              <a:t>배열은 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저장되는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원소 데이터들이 </a:t>
            </a:r>
            <a:r>
              <a:rPr lang="ko-KR" altLang="en-US" dirty="0"/>
              <a:t>순차적으로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적합한 </a:t>
            </a:r>
            <a:r>
              <a:rPr lang="ko-KR" altLang="en-US" dirty="0"/>
              <a:t>자료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85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340768"/>
            <a:ext cx="6954121" cy="53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곱셈 기호 2"/>
          <p:cNvSpPr/>
          <p:nvPr/>
        </p:nvSpPr>
        <p:spPr>
          <a:xfrm>
            <a:off x="1115616" y="656726"/>
            <a:ext cx="3816424" cy="6408712"/>
          </a:xfrm>
          <a:prstGeom prst="mathMultiply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30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선언과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89354" cy="45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0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선언 및 생성 디테일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배열 선언과 배열 생성의 두 단계 필요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배열의 이름 선언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r>
              <a:rPr lang="en-US" altLang="ko-KR" sz="1600" dirty="0" smtClean="0"/>
              <a:t>)</a:t>
            </a:r>
          </a:p>
          <a:p>
            <a:pPr lvl="1">
              <a:buNone/>
            </a:pP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생성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공간 할당 받는 과정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초기화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생성과 값 초기화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401724"/>
            <a:ext cx="31907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[];   </a:t>
            </a:r>
            <a:r>
              <a:rPr lang="ko-KR" altLang="en-US" sz="1400" dirty="0" smtClean="0">
                <a:latin typeface="+mj-lt"/>
              </a:rPr>
              <a:t>또는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381230" y="3769295"/>
            <a:ext cx="49909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[5];   </a:t>
            </a:r>
            <a:r>
              <a:rPr lang="ko-KR" altLang="en-US" sz="1400" dirty="0" smtClean="0">
                <a:latin typeface="+mj-lt"/>
              </a:rPr>
              <a:t>또는</a:t>
            </a:r>
            <a:endParaRPr lang="en-US" altLang="ko-KR" sz="1400" dirty="0" smtClean="0">
              <a:latin typeface="+mj-lt"/>
            </a:endParaRPr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[]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[5]; // </a:t>
            </a:r>
            <a:r>
              <a:rPr lang="ko-KR" altLang="en-US" sz="1400" dirty="0" smtClean="0"/>
              <a:t>선언과 동시에 배열 생성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1230" y="5229200"/>
            <a:ext cx="71203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{4, 3, 2, 1, 0};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5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개의 정수 배열 생성 및 값 초기화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en-US" altLang="ko-KR" sz="1400" dirty="0" smtClean="0"/>
              <a:t>double </a:t>
            </a:r>
            <a:r>
              <a:rPr lang="en-US" altLang="ko-KR" sz="1400" dirty="0" err="1" smtClean="0"/>
              <a:t>doubleArray</a:t>
            </a:r>
            <a:r>
              <a:rPr lang="en-US" altLang="ko-KR" sz="1400" dirty="0"/>
              <a:t>[] = </a:t>
            </a:r>
            <a:r>
              <a:rPr lang="en-US" altLang="ko-KR" sz="1400" dirty="0" smtClean="0"/>
              <a:t>{0.01, 0.02, 0.03, 0.04};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개의 실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수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배열 생성 및 값 초기화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64088" y="2408101"/>
            <a:ext cx="319077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[5];  // </a:t>
            </a:r>
            <a:r>
              <a:rPr lang="ko-KR" altLang="en-US" sz="1400" dirty="0" smtClean="0">
                <a:latin typeface="+mj-lt"/>
              </a:rPr>
              <a:t>크기 지정 안됨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94" y="2401724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53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081417" cy="226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9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배열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sz="1900" dirty="0" smtClean="0"/>
              <a:t>배열 인덱스</a:t>
            </a:r>
            <a:endParaRPr lang="en-US" altLang="ko-KR" sz="1900" dirty="0" smtClean="0"/>
          </a:p>
          <a:p>
            <a:pPr lvl="1"/>
            <a:r>
              <a:rPr lang="ko-KR" altLang="en-US" sz="1700" dirty="0" smtClean="0"/>
              <a:t>배열의 </a:t>
            </a:r>
            <a:r>
              <a:rPr lang="ko-KR" altLang="en-US" sz="1700" dirty="0"/>
              <a:t>인덱스는 </a:t>
            </a:r>
            <a:r>
              <a:rPr lang="en-US" altLang="ko-KR" sz="1700" dirty="0" smtClean="0"/>
              <a:t>0 ~</a:t>
            </a:r>
            <a:r>
              <a:rPr lang="ko-KR" altLang="en-US" sz="1700" dirty="0" smtClean="0"/>
              <a:t>  </a:t>
            </a:r>
            <a:r>
              <a:rPr lang="en-US" altLang="ko-KR" sz="1700" dirty="0" smtClean="0"/>
              <a:t>(</a:t>
            </a:r>
            <a:r>
              <a:rPr lang="ko-KR" altLang="en-US" sz="1700" dirty="0"/>
              <a:t>배열</a:t>
            </a:r>
            <a:r>
              <a:rPr lang="en-US" altLang="ko-KR" sz="1700" dirty="0"/>
              <a:t> </a:t>
            </a:r>
            <a:r>
              <a:rPr lang="ko-KR" altLang="en-US" sz="1700" dirty="0"/>
              <a:t>크기 </a:t>
            </a:r>
            <a:r>
              <a:rPr lang="en-US" altLang="ko-KR" sz="1700" dirty="0"/>
              <a:t>– 1)</a:t>
            </a: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/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인덱스를 잘못 사용한 경우</a:t>
            </a:r>
            <a:endParaRPr lang="en-US" altLang="ko-KR" sz="1700" dirty="0" smtClean="0"/>
          </a:p>
          <a:p>
            <a:endParaRPr lang="en-US" altLang="ko-KR" sz="19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반드시 배열 생성 후 접근</a:t>
            </a:r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marL="365760" lvl="1" indent="0">
              <a:buNone/>
            </a:pPr>
            <a:endParaRPr lang="en-US" altLang="ko-KR" sz="1700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75862" y="2060848"/>
            <a:ext cx="568863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저장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2453" y="3697868"/>
            <a:ext cx="56886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[-2];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인덱스로 </a:t>
            </a:r>
            <a:r>
              <a:rPr lang="ko-KR" altLang="en-US" sz="1400" dirty="0"/>
              <a:t>음수 사용 불가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m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[5</a:t>
            </a:r>
            <a:r>
              <a:rPr lang="en-US" altLang="ko-KR" sz="1400" dirty="0" smtClean="0"/>
              <a:t>];		// 5</a:t>
            </a:r>
            <a:r>
              <a:rPr lang="ko-KR" altLang="en-US" sz="1400" dirty="0"/>
              <a:t>는 인덱스의 범위</a:t>
            </a:r>
            <a:r>
              <a:rPr lang="en-US" altLang="ko-KR" sz="1400" dirty="0"/>
              <a:t>(0~4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넘었음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83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2" y="3822517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0036" y="4862451"/>
            <a:ext cx="56750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 // </a:t>
            </a:r>
            <a:r>
              <a:rPr lang="ko-KR" altLang="en-US" sz="1400" dirty="0" err="1"/>
              <a:t>레퍼런스만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선언함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배열이 생성되어 있지 않음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2" y="5327193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8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치환과 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치환으로 두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하나의 배열 공유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84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325425" cy="40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18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 smtClean="0"/>
              <a:t>배열 선언 및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393610"/>
            <a:ext cx="8024954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양수 </a:t>
            </a:r>
            <a:r>
              <a:rPr lang="en-US" altLang="ko-KR" dirty="0"/>
              <a:t>5</a:t>
            </a:r>
            <a:r>
              <a:rPr lang="ko-KR" altLang="en-US" dirty="0"/>
              <a:t>개를 입력 받아 배열에 저장하고</a:t>
            </a:r>
            <a:r>
              <a:rPr lang="en-US" altLang="ko-KR" dirty="0"/>
              <a:t>,</a:t>
            </a:r>
            <a:r>
              <a:rPr lang="ko-KR" altLang="en-US" dirty="0"/>
              <a:t> 제일 큰 수를 출력하는 프로그램을 작성하라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17409"/>
            <a:ext cx="599346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intArray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</a:t>
            </a:r>
            <a:r>
              <a:rPr lang="en-US" altLang="ko-KR" sz="1200" b="1" dirty="0" smtClean="0"/>
              <a:t>];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max=0; // </a:t>
            </a:r>
            <a:r>
              <a:rPr lang="ko-KR" altLang="en-US" sz="1200" dirty="0"/>
              <a:t>현재 가장 큰 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// </a:t>
            </a:r>
            <a:r>
              <a:rPr lang="ko-KR" altLang="en-US" sz="1200" dirty="0" smtClean="0"/>
              <a:t>입력 받은 </a:t>
            </a:r>
            <a:r>
              <a:rPr lang="ko-KR" altLang="en-US" sz="1200" dirty="0"/>
              <a:t>정수를 배열에 저장</a:t>
            </a:r>
          </a:p>
          <a:p>
            <a:pPr defTabSz="180000"/>
            <a:r>
              <a:rPr lang="en-US" altLang="ko-KR" sz="1200" dirty="0" smtClean="0"/>
              <a:t>			if(</a:t>
            </a:r>
            <a:r>
              <a:rPr lang="en-US" altLang="ko-KR" sz="1200" dirty="0" err="1" smtClean="0"/>
              <a:t>intArray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] &gt; max) </a:t>
            </a:r>
            <a:r>
              <a:rPr lang="en-US" altLang="ko-KR" sz="1200" dirty="0" smtClean="0"/>
              <a:t>		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max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max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 smtClean="0"/>
              <a:t>.");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807005"/>
            <a:ext cx="599346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1 39 78 100 99</a:t>
            </a:r>
          </a:p>
          <a:p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50" y="2132856"/>
            <a:ext cx="7310214" cy="29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배열의 크기</a:t>
            </a:r>
            <a:r>
              <a:rPr lang="en-US" altLang="ko-KR" dirty="0" smtClean="0"/>
              <a:t>, length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배열은 객체로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객체의 </a:t>
            </a:r>
            <a:r>
              <a:rPr lang="en-US" altLang="ko-KR" dirty="0" smtClean="0"/>
              <a:t>length </a:t>
            </a:r>
            <a:r>
              <a:rPr lang="ko-KR" altLang="en-US" dirty="0"/>
              <a:t>필드</a:t>
            </a:r>
            <a:endParaRPr lang="en-US" altLang="ko-KR" dirty="0"/>
          </a:p>
          <a:p>
            <a:pPr lvl="2"/>
            <a:r>
              <a:rPr lang="ko-KR" altLang="en-US" dirty="0"/>
              <a:t>배열의 크기는 배열 객체의 </a:t>
            </a:r>
            <a:r>
              <a:rPr lang="en-US" altLang="ko-KR" dirty="0"/>
              <a:t>length</a:t>
            </a:r>
            <a:r>
              <a:rPr lang="ko-KR" altLang="en-US" dirty="0"/>
              <a:t> 필드에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smtClean="0"/>
              <a:t>필드를 이용하여 배열의 모든 값을 출력하는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5661248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//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</a:t>
            </a:r>
            <a:r>
              <a:rPr lang="ko-KR" altLang="en-US" sz="1400" dirty="0"/>
              <a:t>배열 크기만큼 루프를 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21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함수 호출 시 배열 전달 비교 </a:t>
            </a:r>
            <a:r>
              <a:rPr lang="en-US" altLang="ko-KR" dirty="0" smtClean="0"/>
              <a:t>: </a:t>
            </a:r>
            <a:r>
              <a:rPr lang="en-US" altLang="ko-KR" dirty="0"/>
              <a:t>C/C</a:t>
            </a:r>
            <a:r>
              <a:rPr lang="en-US" altLang="ko-KR" dirty="0" smtClean="0"/>
              <a:t>++ vs.</a:t>
            </a:r>
            <a:r>
              <a:rPr lang="ko-KR" altLang="en-US" dirty="0" smtClean="0"/>
              <a:t> 자바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9" y="2348880"/>
            <a:ext cx="352839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sum(</a:t>
            </a:r>
            <a:r>
              <a:rPr lang="en-US" altLang="ko-KR" b="1" dirty="0" err="1"/>
              <a:t>int</a:t>
            </a:r>
            <a:r>
              <a:rPr lang="en-US" altLang="ko-KR" b="1" dirty="0"/>
              <a:t> x[]</a:t>
            </a:r>
            <a:r>
              <a:rPr lang="en-US" altLang="ko-KR" dirty="0"/>
              <a:t>, </a:t>
            </a:r>
            <a:r>
              <a:rPr lang="en-US" altLang="ko-KR" b="1" dirty="0" err="1"/>
              <a:t>int</a:t>
            </a:r>
            <a:r>
              <a:rPr lang="en-US" altLang="ko-KR" b="1" dirty="0"/>
              <a:t> size</a:t>
            </a:r>
            <a:r>
              <a:rPr lang="en-US" altLang="ko-KR" dirty="0"/>
              <a:t>) </a:t>
            </a:r>
            <a:r>
              <a:rPr lang="en-US" altLang="ko-KR" dirty="0" smtClean="0"/>
              <a:t>{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n, s=0;</a:t>
            </a:r>
          </a:p>
          <a:p>
            <a:pPr defTabSz="180000"/>
            <a:r>
              <a:rPr lang="en-US" altLang="ko-KR" dirty="0" smtClean="0"/>
              <a:t>	for(n=0</a:t>
            </a:r>
            <a:r>
              <a:rPr lang="en-US" altLang="ko-KR" dirty="0"/>
              <a:t>; n&lt;size; n++)</a:t>
            </a:r>
          </a:p>
          <a:p>
            <a:pPr defTabSz="180000"/>
            <a:r>
              <a:rPr lang="en-US" altLang="ko-KR" dirty="0" smtClean="0"/>
              <a:t>		s </a:t>
            </a:r>
            <a:r>
              <a:rPr lang="en-US" altLang="ko-KR" dirty="0"/>
              <a:t>+= x[n];</a:t>
            </a:r>
          </a:p>
          <a:p>
            <a:pPr defTabSz="180000"/>
            <a:r>
              <a:rPr lang="en-US" altLang="ko-KR" dirty="0" smtClean="0"/>
              <a:t>	return </a:t>
            </a:r>
            <a:r>
              <a:rPr lang="en-US" altLang="ko-KR" dirty="0"/>
              <a:t>s;</a:t>
            </a:r>
          </a:p>
          <a:p>
            <a:pPr defTabSz="180000"/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9" y="1556792"/>
            <a:ext cx="3384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C/C</a:t>
            </a:r>
            <a:r>
              <a:rPr lang="en-US" altLang="ko-KR" dirty="0">
                <a:solidFill>
                  <a:srgbClr val="0070C0"/>
                </a:solidFill>
              </a:rPr>
              <a:t>++ </a:t>
            </a:r>
            <a:r>
              <a:rPr lang="ko-KR" altLang="en-US" dirty="0">
                <a:solidFill>
                  <a:srgbClr val="0070C0"/>
                </a:solidFill>
              </a:rPr>
              <a:t>경우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배열과 크기를 각각 전달 받음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16016" y="2348880"/>
            <a:ext cx="352839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sum(</a:t>
            </a:r>
            <a:r>
              <a:rPr lang="en-US" altLang="ko-KR" b="1" dirty="0" err="1"/>
              <a:t>int</a:t>
            </a:r>
            <a:r>
              <a:rPr lang="en-US" altLang="ko-KR" b="1" dirty="0"/>
              <a:t> x[]</a:t>
            </a:r>
            <a:r>
              <a:rPr lang="en-US" altLang="ko-KR" dirty="0"/>
              <a:t>) { </a:t>
            </a:r>
            <a:endParaRPr lang="ko-KR" altLang="en-US" dirty="0"/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/>
              <a:t>n, s=0;</a:t>
            </a:r>
          </a:p>
          <a:p>
            <a:pPr defTabSz="180000"/>
            <a:r>
              <a:rPr lang="en-US" altLang="ko-KR" dirty="0" smtClean="0"/>
              <a:t>	for(n=0</a:t>
            </a:r>
            <a:r>
              <a:rPr lang="en-US" altLang="ko-KR" dirty="0"/>
              <a:t>; n&lt;</a:t>
            </a:r>
            <a:r>
              <a:rPr lang="en-US" altLang="ko-KR" b="1" dirty="0" err="1"/>
              <a:t>x.length</a:t>
            </a:r>
            <a:r>
              <a:rPr lang="en-US" altLang="ko-KR" dirty="0"/>
              <a:t>; n++)</a:t>
            </a:r>
          </a:p>
          <a:p>
            <a:pPr defTabSz="180000"/>
            <a:r>
              <a:rPr lang="en-US" altLang="ko-KR" dirty="0" smtClean="0"/>
              <a:t>		s </a:t>
            </a:r>
            <a:r>
              <a:rPr lang="en-US" altLang="ko-KR" dirty="0"/>
              <a:t>+= x[n];</a:t>
            </a:r>
          </a:p>
          <a:p>
            <a:pPr defTabSz="180000"/>
            <a:r>
              <a:rPr lang="en-US" altLang="ko-KR" dirty="0" smtClean="0"/>
              <a:t>	return </a:t>
            </a:r>
            <a:r>
              <a:rPr lang="en-US" altLang="ko-KR" dirty="0"/>
              <a:t>s;</a:t>
            </a:r>
          </a:p>
          <a:p>
            <a:pPr defTabSz="180000"/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65647" y="1577635"/>
            <a:ext cx="188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자바 경우</a:t>
            </a:r>
            <a:r>
              <a:rPr lang="en-US" altLang="ko-KR" dirty="0" smtClean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배열만 전달받음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9" y="4293096"/>
            <a:ext cx="352839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a[] ={1,2,3,4,5};</a:t>
            </a:r>
          </a:p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n = sum(</a:t>
            </a:r>
            <a:r>
              <a:rPr lang="en-US" altLang="ko-KR" b="1" dirty="0" smtClean="0"/>
              <a:t>a, 5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720851" y="4293096"/>
            <a:ext cx="352839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a[] ={1,2,3,4,5};</a:t>
            </a:r>
          </a:p>
          <a:p>
            <a:pPr defTabSz="180000"/>
            <a:r>
              <a:rPr lang="en-US" altLang="ko-KR" dirty="0" err="1" smtClean="0"/>
              <a:t>int</a:t>
            </a:r>
            <a:r>
              <a:rPr lang="en-US" altLang="ko-KR" dirty="0" smtClean="0"/>
              <a:t> n = sum(</a:t>
            </a:r>
            <a:r>
              <a:rPr lang="en-US" altLang="ko-KR" b="1" dirty="0" smtClean="0"/>
              <a:t>a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47073" y="5227459"/>
            <a:ext cx="2119396" cy="612648"/>
          </a:xfrm>
          <a:prstGeom prst="wedgeRoundRectCallout">
            <a:avLst>
              <a:gd name="adj1" fmla="val 15992"/>
              <a:gd name="adj2" fmla="val -759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자바가 </a:t>
            </a:r>
            <a:r>
              <a:rPr lang="en-US" altLang="ko-KR" sz="1200" dirty="0" smtClean="0">
                <a:solidFill>
                  <a:schemeClr val="tx1"/>
                </a:solidFill>
              </a:rPr>
              <a:t>C/C++</a:t>
            </a:r>
            <a:r>
              <a:rPr lang="ko-KR" altLang="en-US" sz="1200" dirty="0" smtClean="0">
                <a:solidFill>
                  <a:schemeClr val="tx1"/>
                </a:solidFill>
              </a:rPr>
              <a:t>에 비해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배열을 다루기 </a:t>
            </a:r>
            <a:r>
              <a:rPr lang="en-US" altLang="ko-KR" sz="1200" dirty="0" smtClean="0">
                <a:solidFill>
                  <a:schemeClr val="tx1"/>
                </a:solidFill>
              </a:rPr>
              <a:t>10</a:t>
            </a:r>
            <a:r>
              <a:rPr lang="ko-KR" altLang="en-US" sz="1200" dirty="0" smtClean="0">
                <a:solidFill>
                  <a:schemeClr val="tx1"/>
                </a:solidFill>
              </a:rPr>
              <a:t>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편한 구조임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4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 smtClean="0"/>
              <a:t>배열의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33620"/>
            <a:ext cx="7816382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배열의 </a:t>
            </a:r>
            <a:r>
              <a:rPr lang="en-US" altLang="ko-KR" dirty="0"/>
              <a:t>length </a:t>
            </a:r>
            <a:r>
              <a:rPr lang="ko-KR" altLang="en-US" dirty="0"/>
              <a:t>필드를 이용하여 배열 크기만큼 정수를 입력 받고 평균을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1628800"/>
            <a:ext cx="648072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ArrayLength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sum=0.0;</a:t>
            </a:r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키보드에서 </a:t>
            </a:r>
            <a:r>
              <a:rPr lang="ko-KR" altLang="en-US" sz="1400" dirty="0" err="1"/>
              <a:t>입력받은</a:t>
            </a:r>
            <a:r>
              <a:rPr lang="ko-KR" altLang="en-US" sz="1400" dirty="0"/>
              <a:t> 정수 </a:t>
            </a:r>
            <a:r>
              <a:rPr lang="ko-KR" altLang="en-US" sz="1400" dirty="0" smtClean="0"/>
              <a:t>저장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intArray.length</a:t>
            </a:r>
            <a:r>
              <a:rPr lang="en-US" altLang="ko-KR" sz="1400" b="1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]; // </a:t>
            </a:r>
            <a:r>
              <a:rPr lang="ko-KR" altLang="en-US" sz="1400" dirty="0"/>
              <a:t>배열에 저장된 정수 값을 </a:t>
            </a:r>
            <a:r>
              <a:rPr lang="ko-KR" altLang="en-US" sz="1400" dirty="0" smtClean="0"/>
              <a:t>더하기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평균은 </a:t>
            </a:r>
            <a:r>
              <a:rPr lang="en-US" altLang="ko-KR" sz="1400" dirty="0"/>
              <a:t>" + sum/</a:t>
            </a:r>
            <a:r>
              <a:rPr lang="en-US" altLang="ko-KR" sz="1400" dirty="0" err="1"/>
              <a:t>intArray.length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63688" y="5949280"/>
            <a:ext cx="648072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r>
              <a:rPr lang="ko-KR" altLang="en-US" sz="1400" dirty="0"/>
              <a:t>개의 정수를 입력하세요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400" dirty="0"/>
              <a:t>평균은 </a:t>
            </a:r>
            <a:r>
              <a:rPr lang="en-US" altLang="ko-KR" sz="1400" dirty="0" smtClean="0"/>
              <a:t>4.6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31236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for-each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배열이나 나열</a:t>
            </a:r>
            <a:r>
              <a:rPr lang="en-US" altLang="ko-KR" sz="1800" dirty="0" smtClean="0"/>
              <a:t>(enumeration)</a:t>
            </a:r>
            <a:r>
              <a:rPr lang="ko-KR" altLang="en-US" sz="1800" dirty="0" smtClean="0"/>
              <a:t>의 원소를 순차 접근하는데 유용한 </a:t>
            </a:r>
            <a:r>
              <a:rPr lang="en-US" altLang="ko-KR" sz="1800" dirty="0" smtClean="0"/>
              <a:t>for </a:t>
            </a:r>
            <a:r>
              <a:rPr lang="ko-KR" altLang="en-US" sz="1800" dirty="0" smtClean="0"/>
              <a:t>문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for-each </a:t>
            </a:r>
            <a:r>
              <a:rPr lang="ko-KR" altLang="en-US" sz="1800" dirty="0" smtClean="0"/>
              <a:t>문으로 정수 배열의 합을 구하는 사례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217" y="4564285"/>
            <a:ext cx="4741943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n </a:t>
            </a:r>
            <a:r>
              <a:rPr lang="en-US" altLang="ko-KR" sz="1400" dirty="0"/>
              <a:t>= { 1,2,3,4,5 };</a:t>
            </a:r>
          </a:p>
          <a:p>
            <a:pPr defTabSz="180000"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 fontAlgn="base" latinLnBrk="0"/>
            <a:r>
              <a:rPr lang="en-US" altLang="ko-KR" sz="1400" b="1" dirty="0"/>
              <a:t>for 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k : </a:t>
            </a:r>
            <a:r>
              <a:rPr lang="en-US" altLang="ko-KR" sz="1400" b="1" dirty="0" smtClean="0"/>
              <a:t>n) {</a:t>
            </a:r>
          </a:p>
          <a:p>
            <a:pPr defTabSz="180000" fontAlgn="base" latinLnBrk="0"/>
            <a:r>
              <a:rPr lang="en-US" altLang="ko-KR" sz="1400" b="1" dirty="0"/>
              <a:t>	</a:t>
            </a:r>
            <a:r>
              <a:rPr lang="en-US" altLang="ko-KR" sz="1400" dirty="0" smtClean="0"/>
              <a:t>sum </a:t>
            </a:r>
            <a:r>
              <a:rPr lang="en-US" altLang="ko-KR" sz="1400" dirty="0"/>
              <a:t>+= k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2355904" cy="153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28184" y="4924325"/>
            <a:ext cx="2655168" cy="919401"/>
          </a:xfrm>
          <a:prstGeom prst="wedgeRoundRectCallout">
            <a:avLst>
              <a:gd name="adj1" fmla="val -58750"/>
              <a:gd name="adj2" fmla="val -20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k = n[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sum </a:t>
            </a:r>
            <a:r>
              <a:rPr lang="en-US" altLang="ko-KR" sz="1200" dirty="0"/>
              <a:t>+= k;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316486" y="4640368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/>
              <a:t>for </a:t>
            </a:r>
            <a:r>
              <a:rPr lang="ko-KR" altLang="en-US" sz="1200" dirty="0"/>
              <a:t>문으로 구성하면 다음과 같다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55188" y="5412503"/>
            <a:ext cx="4572000" cy="873082"/>
            <a:chOff x="1355188" y="5412503"/>
            <a:chExt cx="4572000" cy="873082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1355188" y="5979118"/>
              <a:ext cx="4572000" cy="306467"/>
            </a:xfrm>
            <a:prstGeom prst="wedgeRoundRectCallout">
              <a:avLst>
                <a:gd name="adj1" fmla="val -26490"/>
                <a:gd name="adj2" fmla="val -399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200" dirty="0" smtClean="0"/>
                <a:t>반복될 </a:t>
              </a:r>
              <a:r>
                <a:rPr lang="ko-KR" altLang="en-US" sz="1200" dirty="0"/>
                <a:t>때마다 </a:t>
              </a:r>
              <a:r>
                <a:rPr lang="en-US" altLang="ko-KR" sz="1200" dirty="0"/>
                <a:t>k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n[0], n[1], ..., n[4]</a:t>
              </a:r>
              <a:r>
                <a:rPr lang="ko-KR" altLang="en-US" sz="1200" dirty="0"/>
                <a:t>로 번갈아 설정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2308065" y="5412503"/>
              <a:ext cx="74917" cy="572661"/>
            </a:xfrm>
            <a:custGeom>
              <a:avLst/>
              <a:gdLst>
                <a:gd name="connsiteX0" fmla="*/ 1026 w 74917"/>
                <a:gd name="connsiteY0" fmla="*/ 563424 h 572661"/>
                <a:gd name="connsiteX1" fmla="*/ 10262 w 74917"/>
                <a:gd name="connsiteY1" fmla="*/ 6 h 572661"/>
                <a:gd name="connsiteX2" fmla="*/ 74917 w 74917"/>
                <a:gd name="connsiteY2" fmla="*/ 572661 h 57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7" h="572661">
                  <a:moveTo>
                    <a:pt x="1026" y="563424"/>
                  </a:moveTo>
                  <a:cubicBezTo>
                    <a:pt x="-514" y="280945"/>
                    <a:pt x="-2053" y="-1533"/>
                    <a:pt x="10262" y="6"/>
                  </a:cubicBezTo>
                  <a:cubicBezTo>
                    <a:pt x="22577" y="1545"/>
                    <a:pt x="48747" y="287103"/>
                    <a:pt x="74917" y="5726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245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 메뉴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27293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5" y="1256970"/>
            <a:ext cx="7848872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for-each </a:t>
            </a:r>
            <a:r>
              <a:rPr lang="ko-KR" altLang="en-US" dirty="0"/>
              <a:t>문을 활용하여 </a:t>
            </a:r>
            <a:r>
              <a:rPr lang="en-US" altLang="ko-KR" dirty="0" err="1"/>
              <a:t>int</a:t>
            </a:r>
            <a:r>
              <a:rPr lang="en-US" altLang="ko-KR" dirty="0"/>
              <a:t> [] </a:t>
            </a:r>
            <a:r>
              <a:rPr lang="ko-KR" altLang="en-US" dirty="0"/>
              <a:t>배열의 합을 구하고</a:t>
            </a:r>
            <a:r>
              <a:rPr lang="en-US" altLang="ko-KR" dirty="0"/>
              <a:t>, String [] </a:t>
            </a:r>
            <a:r>
              <a:rPr lang="ko-KR" altLang="en-US" dirty="0"/>
              <a:t>배열의 문자열을 출력하는 사례를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1988840"/>
            <a:ext cx="640871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foreachEx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[] n = { 1,2,3,4,5 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sum=0;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k : n) { </a:t>
            </a:r>
            <a:r>
              <a:rPr lang="en-US" altLang="ko-KR" sz="1400" dirty="0"/>
              <a:t>// k</a:t>
            </a:r>
            <a:r>
              <a:rPr lang="ko-KR" altLang="en-US" sz="1400" dirty="0"/>
              <a:t>는 </a:t>
            </a:r>
            <a:r>
              <a:rPr lang="en-US" altLang="ko-KR" sz="1400" dirty="0"/>
              <a:t>n[0], n[1], ..., n[4]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(k </a:t>
            </a:r>
            <a:r>
              <a:rPr lang="en-US" altLang="ko-KR" sz="1400" dirty="0"/>
              <a:t>+ " "); // </a:t>
            </a:r>
            <a:r>
              <a:rPr lang="ko-KR" altLang="en-US" sz="1400" dirty="0"/>
              <a:t>반복되는 </a:t>
            </a:r>
            <a:r>
              <a:rPr lang="en-US" altLang="ko-KR" sz="1400" dirty="0"/>
              <a:t>k </a:t>
            </a:r>
            <a:r>
              <a:rPr lang="ko-KR" altLang="en-US" sz="1400" dirty="0"/>
              <a:t>값 출력</a:t>
            </a:r>
          </a:p>
          <a:p>
            <a:pPr defTabSz="180000"/>
            <a:r>
              <a:rPr lang="en-US" altLang="ko-KR" sz="1400" dirty="0" smtClean="0"/>
              <a:t>			sum </a:t>
            </a:r>
            <a:r>
              <a:rPr lang="en-US" altLang="ko-KR" sz="1400" dirty="0"/>
              <a:t>+= k;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합은 </a:t>
            </a:r>
            <a:r>
              <a:rPr lang="en-US" altLang="ko-KR" sz="1400" dirty="0"/>
              <a:t>" + sum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String </a:t>
            </a:r>
            <a:r>
              <a:rPr lang="en-US" altLang="ko-KR" sz="1400" dirty="0"/>
              <a:t>f[] = { "</a:t>
            </a:r>
            <a:r>
              <a:rPr lang="ko-KR" altLang="en-US" sz="1400" dirty="0"/>
              <a:t>사과</a:t>
            </a:r>
            <a:r>
              <a:rPr lang="en-US" altLang="ko-KR" sz="1400" dirty="0"/>
              <a:t>", "</a:t>
            </a:r>
            <a:r>
              <a:rPr lang="ko-KR" altLang="en-US" sz="1400" dirty="0"/>
              <a:t>배</a:t>
            </a:r>
            <a:r>
              <a:rPr lang="en-US" altLang="ko-KR" sz="1400" dirty="0"/>
              <a:t>", "</a:t>
            </a:r>
            <a:r>
              <a:rPr lang="ko-KR" altLang="en-US" sz="1400" dirty="0"/>
              <a:t>바나나</a:t>
            </a:r>
            <a:r>
              <a:rPr lang="en-US" altLang="ko-KR" sz="1400" dirty="0"/>
              <a:t>", "</a:t>
            </a:r>
            <a:r>
              <a:rPr lang="ko-KR" altLang="en-US" sz="1400" dirty="0"/>
              <a:t>체리</a:t>
            </a:r>
            <a:r>
              <a:rPr lang="en-US" altLang="ko-KR" sz="1400" dirty="0"/>
              <a:t>", "</a:t>
            </a:r>
            <a:r>
              <a:rPr lang="ko-KR" altLang="en-US" sz="1400" dirty="0"/>
              <a:t>딸기</a:t>
            </a:r>
            <a:r>
              <a:rPr lang="en-US" altLang="ko-KR" sz="1400" dirty="0"/>
              <a:t>", "</a:t>
            </a:r>
            <a:r>
              <a:rPr lang="ko-KR" altLang="en-US" sz="1400" dirty="0"/>
              <a:t>포도</a:t>
            </a:r>
            <a:r>
              <a:rPr lang="en-US" altLang="ko-KR" sz="1400" dirty="0"/>
              <a:t>" } 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for(String </a:t>
            </a:r>
            <a:r>
              <a:rPr lang="en-US" altLang="ko-KR" sz="1400" b="1" dirty="0"/>
              <a:t>s : f) </a:t>
            </a:r>
            <a:r>
              <a:rPr lang="en-US" altLang="ko-KR" sz="1400" dirty="0"/>
              <a:t>// s</a:t>
            </a:r>
            <a:r>
              <a:rPr lang="ko-KR" altLang="en-US" sz="1400" dirty="0"/>
              <a:t>는 </a:t>
            </a:r>
            <a:r>
              <a:rPr lang="en-US" altLang="ko-KR" sz="1400" dirty="0"/>
              <a:t>f[0], f[1], ..., f[5]</a:t>
            </a:r>
            <a:r>
              <a:rPr lang="ko-KR" altLang="en-US" sz="1400" dirty="0"/>
              <a:t>로 반복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(s </a:t>
            </a:r>
            <a:r>
              <a:rPr lang="en-US" altLang="ko-KR" sz="1400" dirty="0"/>
              <a:t>+ " ");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1600" y="5467305"/>
            <a:ext cx="6408712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/>
              <a:t>1 2 3 4 5 </a:t>
            </a:r>
            <a:r>
              <a:rPr lang="ko-KR" altLang="en-US" sz="1400" dirty="0"/>
              <a:t>합은 </a:t>
            </a:r>
            <a:r>
              <a:rPr lang="en-US" altLang="ko-KR" sz="1400" dirty="0"/>
              <a:t>15</a:t>
            </a:r>
          </a:p>
          <a:p>
            <a:pPr fontAlgn="base"/>
            <a:r>
              <a:rPr lang="ko-KR" altLang="en-US" sz="1400" dirty="0"/>
              <a:t>사과 배 바나나 체리 딸기 포도</a:t>
            </a:r>
          </a:p>
        </p:txBody>
      </p:sp>
    </p:spTree>
    <p:extLst>
      <p:ext uri="{BB962C8B-B14F-4D97-AF65-F5344CB8AC3E}">
        <p14:creationId xmlns:p14="http://schemas.microsoft.com/office/powerpoint/2010/main" val="21164138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7" y="2944689"/>
            <a:ext cx="8871931" cy="24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선언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차원 배열의 구조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en-US" altLang="ko-KR" sz="1700" dirty="0" smtClean="0"/>
              <a:t>2</a:t>
            </a:r>
            <a:r>
              <a:rPr lang="ko-KR" altLang="en-US" sz="1700" dirty="0"/>
              <a:t>차원 배열의 </a:t>
            </a:r>
            <a:r>
              <a:rPr lang="en-US" altLang="ko-KR" sz="1700" dirty="0" smtClean="0"/>
              <a:t>length </a:t>
            </a:r>
            <a:r>
              <a:rPr lang="ko-KR" altLang="en-US" sz="1700" dirty="0" smtClean="0"/>
              <a:t>필드</a:t>
            </a:r>
            <a:endParaRPr lang="en-US" altLang="ko-KR" sz="1700" dirty="0"/>
          </a:p>
          <a:p>
            <a:pPr lvl="2"/>
            <a:r>
              <a:rPr lang="en-US" altLang="ko-KR" sz="1500" dirty="0" err="1"/>
              <a:t>i.length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	-&gt; </a:t>
            </a:r>
            <a:r>
              <a:rPr lang="en-US" altLang="ko-KR" sz="1500" dirty="0"/>
              <a:t>2</a:t>
            </a:r>
            <a:r>
              <a:rPr lang="ko-KR" altLang="en-US" sz="1500" dirty="0"/>
              <a:t>차원 배열의 행의 개수로</a:t>
            </a:r>
            <a:r>
              <a:rPr lang="en-US" altLang="ko-KR" sz="1500" dirty="0"/>
              <a:t>, 2</a:t>
            </a:r>
          </a:p>
          <a:p>
            <a:pPr lvl="2"/>
            <a:r>
              <a:rPr lang="en-US" altLang="ko-KR" sz="1500" dirty="0" err="1"/>
              <a:t>i</a:t>
            </a:r>
            <a:r>
              <a:rPr lang="en-US" altLang="ko-KR" sz="1500" dirty="0"/>
              <a:t>[n].</a:t>
            </a:r>
            <a:r>
              <a:rPr lang="en-US" altLang="ko-KR" sz="1500" dirty="0" smtClean="0"/>
              <a:t>length	-&gt;</a:t>
            </a:r>
            <a:r>
              <a:rPr lang="ko-KR" altLang="en-US" sz="1500" dirty="0" smtClean="0"/>
              <a:t> </a:t>
            </a:r>
            <a:r>
              <a:rPr lang="en-US" altLang="ko-KR" sz="1500" dirty="0"/>
              <a:t>n</a:t>
            </a:r>
            <a:r>
              <a:rPr lang="ko-KR" altLang="en-US" sz="1500" dirty="0"/>
              <a:t>번째 행의 열의 개수</a:t>
            </a:r>
          </a:p>
          <a:p>
            <a:pPr lvl="2"/>
            <a:r>
              <a:rPr lang="en-US" altLang="ko-KR" sz="1600" dirty="0" err="1"/>
              <a:t>i</a:t>
            </a:r>
            <a:r>
              <a:rPr lang="en-US" altLang="ko-KR" sz="1600" dirty="0"/>
              <a:t>[1].length -&gt; 1</a:t>
            </a:r>
            <a:r>
              <a:rPr lang="ko-KR" altLang="en-US" sz="1600" dirty="0"/>
              <a:t>번째 행의 열의 개수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</a:p>
          <a:p>
            <a:pPr lvl="1">
              <a:defRPr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1" y="1772816"/>
            <a:ext cx="3528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[][];     </a:t>
            </a:r>
            <a:r>
              <a:rPr lang="ko-KR" altLang="en-US" sz="1400" dirty="0" smtClean="0">
                <a:latin typeface="+mj-lt"/>
              </a:rPr>
              <a:t>또는 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[][]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331639" y="2636912"/>
            <a:ext cx="21602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2636912"/>
            <a:ext cx="469278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 // </a:t>
            </a:r>
            <a:r>
              <a:rPr lang="ko-KR" altLang="en-US" sz="1400" dirty="0" smtClean="0">
                <a:latin typeface="+mj-lt"/>
              </a:rPr>
              <a:t>배열 선언과 생성 동시</a:t>
            </a:r>
            <a:endParaRPr lang="en-US" altLang="ko-KR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87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초기화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선언과 동시에 초기화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988840"/>
            <a:ext cx="684076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latin typeface="+mj-lt"/>
                <a:ea typeface="+mj-ea"/>
              </a:rPr>
              <a:t>int</a:t>
            </a:r>
            <a:r>
              <a:rPr lang="en-US" altLang="ko-KR" sz="1600" dirty="0" smtClean="0">
                <a:latin typeface="+mj-lt"/>
                <a:ea typeface="+mj-ea"/>
              </a:rPr>
              <a:t> </a:t>
            </a:r>
            <a:r>
              <a:rPr lang="en-US" altLang="ko-KR" sz="1600" dirty="0" err="1" smtClean="0">
                <a:latin typeface="+mj-lt"/>
                <a:ea typeface="+mj-ea"/>
              </a:rPr>
              <a:t>intArray</a:t>
            </a:r>
            <a:r>
              <a:rPr lang="en-US" altLang="ko-KR" sz="1600" dirty="0" smtClean="0">
                <a:latin typeface="+mj-lt"/>
                <a:ea typeface="+mj-ea"/>
              </a:rPr>
              <a:t>[][] = { { 0, 1, 2},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3, 4, 5}, </a:t>
            </a:r>
          </a:p>
          <a:p>
            <a:r>
              <a:rPr lang="en-US" altLang="ko-KR" sz="1600" dirty="0">
                <a:latin typeface="+mj-lt"/>
                <a:ea typeface="+mj-ea"/>
              </a:rPr>
              <a:t>	</a:t>
            </a:r>
            <a:r>
              <a:rPr lang="en-US" altLang="ko-KR" sz="1600" dirty="0" smtClean="0">
                <a:latin typeface="+mj-lt"/>
                <a:ea typeface="+mj-ea"/>
              </a:rPr>
              <a:t>           { 6, 7, 8} }; 	// 3x3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char </a:t>
            </a:r>
            <a:r>
              <a:rPr lang="en-US" altLang="ko-KR" sz="1600" dirty="0" err="1" smtClean="0">
                <a:latin typeface="+mj-lt"/>
                <a:ea typeface="+mj-ea"/>
              </a:rPr>
              <a:t>charArray</a:t>
            </a:r>
            <a:r>
              <a:rPr lang="en-US" altLang="ko-KR" sz="1600" dirty="0" smtClean="0">
                <a:latin typeface="+mj-lt"/>
                <a:ea typeface="+mj-ea"/>
              </a:rPr>
              <a:t>[][] = { {'a', 'b', 'c'}, {</a:t>
            </a:r>
            <a:r>
              <a:rPr lang="en-US" altLang="ko-KR" sz="1600" dirty="0" smtClean="0"/>
              <a:t>'</a:t>
            </a:r>
            <a:r>
              <a:rPr lang="en-US" altLang="ko-KR" sz="1600" dirty="0" smtClean="0">
                <a:latin typeface="+mj-lt"/>
                <a:ea typeface="+mj-ea"/>
              </a:rPr>
              <a:t>d‘, 'e', 'f'} }; 	// 2x3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 smtClean="0">
              <a:latin typeface="+mj-lt"/>
              <a:ea typeface="+mj-ea"/>
            </a:endParaRPr>
          </a:p>
          <a:p>
            <a:endParaRPr lang="en-US" altLang="ko-KR" sz="1600" dirty="0" smtClean="0">
              <a:latin typeface="+mj-lt"/>
              <a:ea typeface="+mj-ea"/>
            </a:endParaRPr>
          </a:p>
          <a:p>
            <a:r>
              <a:rPr lang="en-US" altLang="ko-KR" sz="1600" dirty="0" smtClean="0">
                <a:latin typeface="+mj-lt"/>
                <a:ea typeface="+mj-ea"/>
              </a:rPr>
              <a:t>double </a:t>
            </a:r>
            <a:r>
              <a:rPr lang="en-US" altLang="ko-KR" sz="1600" dirty="0" err="1" smtClean="0">
                <a:latin typeface="+mj-lt"/>
                <a:ea typeface="+mj-ea"/>
              </a:rPr>
              <a:t>doubleArray</a:t>
            </a:r>
            <a:r>
              <a:rPr lang="en-US" altLang="ko-KR" sz="1600" dirty="0" smtClean="0">
                <a:latin typeface="+mj-lt"/>
                <a:ea typeface="+mj-ea"/>
              </a:rPr>
              <a:t>[][] = { {0.01, 0.02}, {0.03, 0.04} }; // 2x2 </a:t>
            </a:r>
            <a:r>
              <a:rPr lang="ko-KR" altLang="en-US" sz="1600" dirty="0" smtClean="0">
                <a:latin typeface="+mj-lt"/>
                <a:ea typeface="+mj-ea"/>
              </a:rPr>
              <a:t>배열 생성</a:t>
            </a:r>
            <a:endParaRPr lang="en-US" altLang="ko-KR" sz="160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6341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 smtClean="0"/>
              <a:t>차원 배열 생성 및 활용하기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160" y="1988840"/>
            <a:ext cx="76762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ScoreAverage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double </a:t>
            </a:r>
            <a:r>
              <a:rPr lang="en-US" altLang="ko-KR" sz="1400" b="1" dirty="0"/>
              <a:t>score[][] = </a:t>
            </a:r>
            <a:r>
              <a:rPr lang="en-US" altLang="ko-KR" sz="1400" b="1" dirty="0" smtClean="0"/>
              <a:t>{ {</a:t>
            </a:r>
            <a:r>
              <a:rPr lang="en-US" altLang="ko-KR" sz="1400" b="1" dirty="0"/>
              <a:t>3.3, 3.4},</a:t>
            </a:r>
            <a:r>
              <a:rPr lang="en-US" altLang="ko-KR" sz="1400" dirty="0"/>
              <a:t> // 1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3.5, 3.6}, </a:t>
            </a:r>
            <a:r>
              <a:rPr lang="en-US" altLang="ko-KR" sz="1400" dirty="0"/>
              <a:t>// 2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3.7, 4.0}, </a:t>
            </a:r>
            <a:r>
              <a:rPr lang="en-US" altLang="ko-KR" sz="1400" dirty="0"/>
              <a:t>// 3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 smtClean="0"/>
              <a:t>											  </a:t>
            </a:r>
            <a:r>
              <a:rPr lang="en-US" altLang="ko-KR" sz="1400" b="1" dirty="0" smtClean="0"/>
              <a:t>{</a:t>
            </a:r>
            <a:r>
              <a:rPr lang="en-US" altLang="ko-KR" sz="1400" b="1" dirty="0"/>
              <a:t>4.1, 4.2} }; </a:t>
            </a:r>
            <a:r>
              <a:rPr lang="en-US" altLang="ko-KR" sz="1400" dirty="0"/>
              <a:t>// 4</a:t>
            </a:r>
            <a:r>
              <a:rPr lang="ko-KR" altLang="en-US" sz="1400" dirty="0"/>
              <a:t>학년 </a:t>
            </a:r>
            <a:r>
              <a:rPr lang="en-US" altLang="ko-KR" sz="1400" dirty="0"/>
              <a:t>1, 2</a:t>
            </a:r>
            <a:r>
              <a:rPr lang="ko-KR" altLang="en-US" sz="1400" dirty="0"/>
              <a:t>학기 평점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double </a:t>
            </a:r>
            <a:r>
              <a:rPr lang="en-US" altLang="ko-KR" sz="1400" dirty="0"/>
              <a:t>sum=0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year=0; year&lt;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year++) // </a:t>
            </a:r>
            <a:r>
              <a:rPr lang="ko-KR" altLang="en-US" sz="1400" dirty="0"/>
              <a:t>각 학년별로 반복</a:t>
            </a:r>
          </a:p>
          <a:p>
            <a:pPr defTabSz="180000"/>
            <a:r>
              <a:rPr lang="en-US" altLang="ko-KR" sz="1400" dirty="0" smtClean="0"/>
              <a:t>	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term=0; term&lt;</a:t>
            </a:r>
            <a:r>
              <a:rPr lang="en-US" altLang="ko-KR" sz="1400" b="1" dirty="0"/>
              <a:t>score[year].length</a:t>
            </a:r>
            <a:r>
              <a:rPr lang="en-US" altLang="ko-KR" sz="1400" dirty="0"/>
              <a:t>; term++) // </a:t>
            </a:r>
            <a:r>
              <a:rPr lang="ko-KR" altLang="en-US" sz="1400" dirty="0"/>
              <a:t>각 학년의 </a:t>
            </a:r>
            <a:r>
              <a:rPr lang="ko-KR" altLang="en-US" sz="1400" dirty="0" err="1"/>
              <a:t>학기별로</a:t>
            </a:r>
            <a:r>
              <a:rPr lang="ko-KR" altLang="en-US" sz="1400" dirty="0"/>
              <a:t> 반복</a:t>
            </a:r>
          </a:p>
          <a:p>
            <a:pPr defTabSz="180000"/>
            <a:r>
              <a:rPr lang="en-US" altLang="ko-KR" sz="1400" dirty="0" smtClean="0"/>
              <a:t>				sum </a:t>
            </a:r>
            <a:r>
              <a:rPr lang="en-US" altLang="ko-KR" sz="1400" dirty="0"/>
              <a:t>+= score[year][term]; // </a:t>
            </a:r>
            <a:r>
              <a:rPr lang="ko-KR" altLang="en-US" sz="1400" dirty="0"/>
              <a:t>전체 평점 </a:t>
            </a:r>
            <a:r>
              <a:rPr lang="ko-KR" altLang="en-US" sz="1400" dirty="0" smtClean="0"/>
              <a:t>합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n=</a:t>
            </a:r>
            <a:r>
              <a:rPr lang="en-US" altLang="ko-KR" sz="1400" b="1" dirty="0" err="1"/>
              <a:t>score.length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배열의 행 개수</a:t>
            </a:r>
            <a:r>
              <a:rPr lang="en-US" altLang="ko-KR" sz="1400" dirty="0"/>
              <a:t>, 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m=</a:t>
            </a:r>
            <a:r>
              <a:rPr lang="en-US" altLang="ko-KR" sz="1400" b="1" dirty="0"/>
              <a:t>score[0].length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배열의 열 개수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2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" + sum/(n*m));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648" y="1368043"/>
            <a:ext cx="7816382" cy="338554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/>
              <a:t>차원 배열에 학년별로 </a:t>
            </a:r>
            <a:r>
              <a:rPr lang="en-US" altLang="ko-KR" dirty="0"/>
              <a:t>1, 2</a:t>
            </a:r>
            <a:r>
              <a:rPr lang="ko-KR" altLang="en-US" dirty="0"/>
              <a:t>학기 성적을 저장하고</a:t>
            </a:r>
            <a:r>
              <a:rPr lang="en-US" altLang="ko-KR" dirty="0"/>
              <a:t>, 4</a:t>
            </a:r>
            <a:r>
              <a:rPr lang="ko-KR" altLang="en-US" dirty="0"/>
              <a:t>년 전체 평점 평균을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160" y="6021288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429000"/>
            <a:ext cx="360040" cy="252028"/>
          </a:xfrm>
          <a:prstGeom prst="wedgeRoundRectCallout">
            <a:avLst>
              <a:gd name="adj1" fmla="val -178420"/>
              <a:gd name="adj2" fmla="val 9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4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20072" y="4221088"/>
            <a:ext cx="360040" cy="252028"/>
          </a:xfrm>
          <a:prstGeom prst="wedgeRoundRectCallout">
            <a:avLst>
              <a:gd name="adj1" fmla="val -281035"/>
              <a:gd name="adj2" fmla="val -950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배열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리턴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 전체가 </a:t>
            </a:r>
            <a:r>
              <a:rPr lang="ko-KR" altLang="en-US" dirty="0" err="1" smtClean="0"/>
              <a:t>리턴되는</a:t>
            </a:r>
            <a:r>
              <a:rPr lang="ko-KR" altLang="en-US" dirty="0" smtClean="0"/>
              <a:t> 것이 아님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리턴하는</a:t>
            </a:r>
            <a:r>
              <a:rPr lang="ko-KR" altLang="en-US" dirty="0" smtClean="0"/>
              <a:t> 배열 타입과 리턴 받는 배열 타입 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94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61570"/>
            <a:ext cx="3600400" cy="2512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280604" y="4581128"/>
            <a:ext cx="252028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endParaRPr lang="ko-KR" altLang="en-US" sz="1400" dirty="0"/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makeArray</a:t>
            </a:r>
            <a:r>
              <a:rPr lang="en-US" altLang="ko-KR" sz="1400" dirty="0"/>
              <a:t>();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01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배열을 리턴 받아 사용하는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95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094887" y="1556792"/>
            <a:ext cx="2632586" cy="1008112"/>
            <a:chOff x="987769" y="1628800"/>
            <a:chExt cx="3724275" cy="1295400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769" y="1628800"/>
              <a:ext cx="3724275" cy="1295400"/>
            </a:xfrm>
            <a:prstGeom prst="rec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483768" y="2532765"/>
              <a:ext cx="720079" cy="359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780928"/>
            <a:ext cx="8492490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88840"/>
            <a:ext cx="594474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ReturnArray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static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[] </a:t>
            </a:r>
            <a:r>
              <a:rPr lang="en-US" altLang="ko-KR" sz="1400" dirty="0" err="1"/>
              <a:t>makeArray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temp[]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[4];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temp.length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temp[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배열 초기화</a:t>
            </a:r>
            <a:r>
              <a:rPr lang="en-US" altLang="ko-KR" sz="1400" b="1" dirty="0"/>
              <a:t>, 0, 1, 2, 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return </a:t>
            </a:r>
            <a:r>
              <a:rPr lang="en-US" altLang="ko-KR" sz="1400" b="1" dirty="0"/>
              <a:t>temp; </a:t>
            </a:r>
            <a:r>
              <a:rPr lang="en-US" altLang="ko-KR" sz="1400" dirty="0"/>
              <a:t>// </a:t>
            </a:r>
            <a:r>
              <a:rPr lang="ko-KR" altLang="en-US" sz="1400" dirty="0"/>
              <a:t>배열 리턴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[];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intArray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makeArray</a:t>
            </a:r>
            <a:r>
              <a:rPr lang="en-US" altLang="ko-KR" sz="1400" b="1" dirty="0"/>
              <a:t>();</a:t>
            </a:r>
            <a:r>
              <a:rPr lang="en-US" altLang="ko-KR" sz="1400" dirty="0"/>
              <a:t> //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리턴한</a:t>
            </a:r>
            <a:r>
              <a:rPr lang="ko-KR" altLang="en-US" sz="1400" dirty="0"/>
              <a:t> 배열 참조</a:t>
            </a:r>
          </a:p>
          <a:p>
            <a:pPr defTabSz="180000"/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 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6736832" cy="58477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err="1"/>
              <a:t>일차원</a:t>
            </a:r>
            <a:r>
              <a:rPr lang="ko-KR" altLang="en-US" dirty="0"/>
              <a:t> 정수 배열을 생성하여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en-US" altLang="ko-KR" dirty="0" err="1"/>
              <a:t>makeArray</a:t>
            </a:r>
            <a:r>
              <a:rPr lang="en-US" altLang="ko-KR" dirty="0"/>
              <a:t>()</a:t>
            </a:r>
            <a:r>
              <a:rPr lang="ko-KR" altLang="en-US" dirty="0"/>
              <a:t>를 작성하고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배열을 전달받는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44522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96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355976" y="2447967"/>
            <a:ext cx="3528392" cy="252028"/>
          </a:xfrm>
          <a:prstGeom prst="wedgeRoundRectCallout">
            <a:avLst>
              <a:gd name="adj1" fmla="val -86502"/>
              <a:gd name="adj2" fmla="val 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</a:rPr>
              <a:t>makeArray</a:t>
            </a:r>
            <a:r>
              <a:rPr lang="en-US" altLang="ko-KR" sz="1050" dirty="0">
                <a:solidFill>
                  <a:schemeClr val="tx1"/>
                </a:solidFill>
              </a:rPr>
              <a:t>()</a:t>
            </a:r>
            <a:r>
              <a:rPr lang="ko-KR" altLang="en-US" sz="1050" dirty="0">
                <a:solidFill>
                  <a:schemeClr val="tx1"/>
                </a:solidFill>
              </a:rPr>
              <a:t>가 종료해도 생성된 배열은 소멸되지 않음</a:t>
            </a:r>
          </a:p>
        </p:txBody>
      </p:sp>
    </p:spTree>
    <p:extLst>
      <p:ext uri="{BB962C8B-B14F-4D97-AF65-F5344CB8AC3E}">
        <p14:creationId xmlns:p14="http://schemas.microsoft.com/office/powerpoint/2010/main" val="191404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예외</a:t>
            </a:r>
            <a:r>
              <a:rPr lang="en-US" altLang="ko-KR" sz="2000" dirty="0" smtClean="0"/>
              <a:t>(Exception)</a:t>
            </a:r>
          </a:p>
          <a:p>
            <a:pPr lvl="1"/>
            <a:r>
              <a:rPr lang="ko-KR" altLang="en-US" sz="1800" dirty="0" smtClean="0"/>
              <a:t>실행 중 </a:t>
            </a:r>
            <a:r>
              <a:rPr lang="ko-KR" altLang="en-US" sz="1800" dirty="0" err="1" smtClean="0"/>
              <a:t>오동작이나</a:t>
            </a:r>
            <a:r>
              <a:rPr lang="ko-KR" altLang="en-US" sz="1800" dirty="0" smtClean="0"/>
              <a:t> 결과에 악영향을 미치는 예상치 못한 상황 발생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자바에서는 실행 중 발생하는 에러를 예외로 처리</a:t>
            </a:r>
            <a:endParaRPr lang="en-US" altLang="ko-KR" sz="1600" dirty="0" smtClean="0"/>
          </a:p>
          <a:p>
            <a:r>
              <a:rPr lang="ko-KR" altLang="en-US" sz="2000" dirty="0" smtClean="0"/>
              <a:t>실행 중 예외가 발생하면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자바 플랫폼은 응용프로그램이 예외를 처리하도록 호출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응용프로그램이 예외를 처리하지 않으면 프로그램 강제 종료 시킴</a:t>
            </a:r>
            <a:endParaRPr lang="en-US" altLang="ko-KR" sz="1600" dirty="0"/>
          </a:p>
          <a:p>
            <a:r>
              <a:rPr lang="ko-KR" altLang="en-US" sz="2000" dirty="0" smtClean="0"/>
              <a:t>예외 발생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정수를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나누는 경우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배열의 크기보다 큰 인덱스로 배열의 원소를 접근하는 </a:t>
            </a:r>
            <a:r>
              <a:rPr lang="ko-KR" altLang="en-US" sz="1800" dirty="0" smtClean="0"/>
              <a:t>경우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정수를 읽는 코드가 실행되고 있을 때 사용자가 문자를 입력한 경우</a:t>
            </a:r>
            <a:endParaRPr lang="en-US" altLang="ko-KR" sz="1800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2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3-12 : 0</a:t>
            </a:r>
            <a:r>
              <a:rPr lang="ko-KR" altLang="en-US" sz="2400" dirty="0"/>
              <a:t>으로 나누기 시 예외 발생으로 응용프로그램이 강제 종료되는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030" y="2132857"/>
            <a:ext cx="678429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dividend; // </a:t>
            </a:r>
            <a:r>
              <a:rPr lang="ko-KR" altLang="en-US" sz="1200" dirty="0"/>
              <a:t>나뉨수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divisor; // </a:t>
            </a:r>
            <a:r>
              <a:rPr lang="ko-KR" altLang="en-US" sz="1200" dirty="0" smtClean="0"/>
              <a:t>나눗수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dividend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</a:t>
            </a:r>
          </a:p>
          <a:p>
            <a:pPr defTabSz="180000"/>
            <a:r>
              <a:rPr lang="en-US" altLang="ko-KR" sz="1200" dirty="0" smtClean="0"/>
              <a:t>		divisor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</a:t>
            </a:r>
            <a:r>
              <a:rPr lang="ko-KR" altLang="en-US" sz="1200" dirty="0" smtClean="0"/>
              <a:t>입력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(dividend</a:t>
            </a:r>
            <a:r>
              <a:rPr lang="en-US" altLang="ko-KR" sz="1200" dirty="0"/>
              <a:t>+"</a:t>
            </a:r>
            <a:r>
              <a:rPr lang="ko-KR" altLang="en-US" sz="1200" dirty="0"/>
              <a:t>를 </a:t>
            </a:r>
            <a:r>
              <a:rPr lang="en-US" altLang="ko-KR" sz="1200" dirty="0"/>
              <a:t>" 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</a:t>
            </a:r>
          </a:p>
          <a:p>
            <a:pPr defTabSz="180000"/>
            <a:r>
              <a:rPr lang="en-US" altLang="ko-KR" sz="1200" dirty="0" smtClean="0"/>
              <a:t>					+ </a:t>
            </a:r>
            <a:r>
              <a:rPr lang="en-US" altLang="ko-KR" sz="1200" b="1" dirty="0"/>
              <a:t>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030" y="5229200"/>
            <a:ext cx="6784298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dirty="0" err="1">
                <a:solidFill>
                  <a:srgbClr val="00B0F0"/>
                </a:solidFill>
              </a:rPr>
              <a:t>java.lang.ArithmeticException</a:t>
            </a:r>
            <a:r>
              <a:rPr lang="en-US" altLang="ko-KR" sz="1200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dirty="0">
                <a:solidFill>
                  <a:srgbClr val="00B0F0"/>
                </a:solidFill>
              </a:rPr>
              <a:t>DivideByZero.java:13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987824" y="4586605"/>
            <a:ext cx="2160240" cy="324036"/>
          </a:xfrm>
          <a:prstGeom prst="wedgeRoundRectCallout">
            <a:avLst>
              <a:gd name="adj1" fmla="val -69060"/>
              <a:gd name="adj2" fmla="val -673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1340768"/>
            <a:ext cx="792088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두 정수를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입력받아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나눗셈을 하고 몫을 구하는 프로그램 코드이다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사용자가 나누는 수에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입력하면 자바 플랫폼에 의해 예외가 발생하여 프로그램이 강제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종료된다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692" y="2132856"/>
            <a:ext cx="4293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3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4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5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6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7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8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9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10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11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12</a:t>
            </a:r>
          </a:p>
          <a:p>
            <a:pPr algn="r"/>
            <a:r>
              <a:rPr lang="en-US" altLang="ko-KR" sz="1200" b="1" i="1" dirty="0">
                <a:solidFill>
                  <a:srgbClr val="FF0000"/>
                </a:solidFill>
              </a:rPr>
              <a:t>13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14</a:t>
            </a:r>
          </a:p>
          <a:p>
            <a:pPr algn="r"/>
            <a:r>
              <a:rPr lang="en-US" altLang="ko-KR" sz="1200" i="1" dirty="0">
                <a:solidFill>
                  <a:schemeClr val="accent4">
                    <a:lumMod val="75000"/>
                  </a:schemeClr>
                </a:solidFill>
              </a:rPr>
              <a:t>15</a:t>
            </a:r>
            <a:endParaRPr lang="ko-KR" altLang="en-US" sz="12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0318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예외 처리</a:t>
            </a:r>
            <a:r>
              <a:rPr lang="en-US" altLang="ko-KR" dirty="0" smtClean="0"/>
              <a:t>, try-catch-finally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발생한 예외에 대해 개발자가 작성한 프로그램 코드에서 대응하는 것</a:t>
            </a:r>
            <a:endParaRPr lang="en-US" altLang="ko-KR" dirty="0"/>
          </a:p>
          <a:p>
            <a:pPr lvl="1"/>
            <a:r>
              <a:rPr lang="en-US" altLang="ko-KR" dirty="0" smtClean="0"/>
              <a:t>try-catch-finally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99</a:t>
            </a:fld>
            <a:endParaRPr lang="ko-KR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36912"/>
            <a:ext cx="6646096" cy="278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2473</TotalTime>
  <Words>16880</Words>
  <Application>Microsoft Office PowerPoint</Application>
  <PresentationFormat>화면 슬라이드 쇼(4:3)</PresentationFormat>
  <Paragraphs>6204</Paragraphs>
  <Slides>370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370</vt:i4>
      </vt:variant>
    </vt:vector>
  </HeadingPairs>
  <TitlesOfParts>
    <vt:vector size="371" baseType="lpstr">
      <vt:lpstr>가을</vt:lpstr>
      <vt:lpstr>PowerPoint 프레젠테이션</vt:lpstr>
      <vt:lpstr>PowerPoint 프레젠테이션</vt:lpstr>
      <vt:lpstr>프로그래밍 언어의 진화</vt:lpstr>
      <vt:lpstr>자바 프로그램 개발 : (1) 자바 소스 편집</vt:lpstr>
      <vt:lpstr>자바 프로그램 개발 : (2) 컴파일 및 실행</vt:lpstr>
      <vt:lpstr>자바 통합 개발 환경–이클립스(Eclipse)</vt:lpstr>
      <vt:lpstr>이클립스 실행</vt:lpstr>
      <vt:lpstr>이클립스의 사용자 인터페이스</vt:lpstr>
      <vt:lpstr>프로젝트 생성 메뉴</vt:lpstr>
      <vt:lpstr>프로젝트 생성</vt:lpstr>
      <vt:lpstr>클래스 생성</vt:lpstr>
      <vt:lpstr>생성된 자바 소스</vt:lpstr>
      <vt:lpstr>소스 편집과 컴파일 및 실행</vt:lpstr>
      <vt:lpstr>자바의 특성(1)</vt:lpstr>
      <vt:lpstr>소스 파일과 클래스, 클래스 파일의 관계</vt:lpstr>
      <vt:lpstr>자바의 특징(2)</vt:lpstr>
      <vt:lpstr>자바의 특징(3)</vt:lpstr>
      <vt:lpstr>예제 2-1 : Hello, 자바 프로그램의 기본 구조</vt:lpstr>
      <vt:lpstr>예제 2-1 설명</vt:lpstr>
      <vt:lpstr>예제 2-1 설명 (계속)</vt:lpstr>
      <vt:lpstr>식별자 (identifier)</vt:lpstr>
      <vt:lpstr>식별자 이름 사례</vt:lpstr>
      <vt:lpstr>자바의 데이터 타입</vt:lpstr>
      <vt:lpstr>자바의 기본 타입</vt:lpstr>
      <vt:lpstr>문자열</vt:lpstr>
      <vt:lpstr>변수와 선언</vt:lpstr>
      <vt:lpstr>리터럴과 정수 리터럴</vt:lpstr>
      <vt:lpstr>실수 리터럴</vt:lpstr>
      <vt:lpstr>문자 리터럴</vt:lpstr>
      <vt:lpstr>논리 타입 리터럴</vt:lpstr>
      <vt:lpstr>Tip: 기본 타입 이외 리터럴</vt:lpstr>
      <vt:lpstr>상수</vt:lpstr>
      <vt:lpstr>예제 2-3 : 변수, 리터럴, 상수 사용하기</vt:lpstr>
      <vt:lpstr>타입 변환</vt:lpstr>
      <vt:lpstr>강제 타입 변환</vt:lpstr>
      <vt:lpstr>예제 2-4 : 타입 변환</vt:lpstr>
      <vt:lpstr>자바의 키 입력과 System.in</vt:lpstr>
      <vt:lpstr>Scanner</vt:lpstr>
      <vt:lpstr>Scanner를 이용한 키 입력</vt:lpstr>
      <vt:lpstr>Scanner 주요 메소드</vt:lpstr>
      <vt:lpstr>예제 2-5 : Scanner를 이용한 키 입력 연습</vt:lpstr>
      <vt:lpstr>식과 연산자</vt:lpstr>
      <vt:lpstr>산술 연산자</vt:lpstr>
      <vt:lpstr>예제 2-6 : /와 % 산술 연산자 응용</vt:lpstr>
      <vt:lpstr>증감 연산</vt:lpstr>
      <vt:lpstr>대입 연산</vt:lpstr>
      <vt:lpstr>예제 2-7 : 대입 연산자와 증감 연산자 사용하기</vt:lpstr>
      <vt:lpstr>비교 연산, 논리 연산</vt:lpstr>
      <vt:lpstr>예제 2-8 : 비교 연산자와 논리 연산자 사용하기</vt:lpstr>
      <vt:lpstr>조건 연산</vt:lpstr>
      <vt:lpstr>예제 2-9 : 조건 연산자 사용하기</vt:lpstr>
      <vt:lpstr>비트 연산</vt:lpstr>
      <vt:lpstr>비트 논리 연산</vt:lpstr>
      <vt:lpstr>비트 논리 연산 응용(옵션)</vt:lpstr>
      <vt:lpstr>시프트 연산</vt:lpstr>
      <vt:lpstr>예제 2-10 : 비트연산자와 시프트연산자 사용하기</vt:lpstr>
      <vt:lpstr>조건문 – 단순 if 문, if-else 문</vt:lpstr>
      <vt:lpstr>예제 2-11 : if-else 사용하기 </vt:lpstr>
      <vt:lpstr>다중 if-else 문</vt:lpstr>
      <vt:lpstr>예제 2-12 : 다중 if-else를 이용하여 학점 매기기</vt:lpstr>
      <vt:lpstr>중첩 if-else문, 예제 : 2-13 중첩 if-else문 사례</vt:lpstr>
      <vt:lpstr>switch문</vt:lpstr>
      <vt:lpstr>switch문에서 break문의 역할</vt:lpstr>
      <vt:lpstr>case 문의 값</vt:lpstr>
      <vt:lpstr>예제 2-14 : switch 문 사용하기</vt:lpstr>
      <vt:lpstr>반복문</vt:lpstr>
      <vt:lpstr>예제 3-1 : for 문을 이용하여 1부터 10까지 합 출력하기</vt:lpstr>
      <vt:lpstr>while 문</vt:lpstr>
      <vt:lpstr>예제 3-2 : while 문을 이용하여 입력된 정수의 평균 구하기</vt:lpstr>
      <vt:lpstr>do-while 문</vt:lpstr>
      <vt:lpstr>예제 3-3 : do-while 문을 이용하여 ‘a’에서 ‘z’까지 출력하기</vt:lpstr>
      <vt:lpstr>중첩 반복</vt:lpstr>
      <vt:lpstr>예제 3-4 : 2중 중첩을 이용한 구구단 출력하기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자바 배열</vt:lpstr>
      <vt:lpstr>자바 배열의 필요성과 모양</vt:lpstr>
      <vt:lpstr>배열 선언과 생성</vt:lpstr>
      <vt:lpstr>배열 선언 및 생성 디테일</vt:lpstr>
      <vt:lpstr>배열을 초기화하면서 생성한 결과</vt:lpstr>
      <vt:lpstr>배열 인덱스와 배열 원소 접근</vt:lpstr>
      <vt:lpstr>레퍼런스 치환과 배열 공유</vt:lpstr>
      <vt:lpstr>예제 3-7 : 배열 선언 및 생성</vt:lpstr>
      <vt:lpstr>배열의 크기, length 필드</vt:lpstr>
      <vt:lpstr>함수 호출 시 배열 전달 비교 : C/C++ vs. 자바</vt:lpstr>
      <vt:lpstr>예제 3-8 : 배열의 length 필드 활용</vt:lpstr>
      <vt:lpstr>배열과 for-each 문</vt:lpstr>
      <vt:lpstr>예제 3-9 for-each 문 활용</vt:lpstr>
      <vt:lpstr>2차원 배열</vt:lpstr>
      <vt:lpstr>2차원 배열의 초기화</vt:lpstr>
      <vt:lpstr>예제 3-10 : 2차원 배열 생성 및 활용하기</vt:lpstr>
      <vt:lpstr>메소드의 배열 리턴</vt:lpstr>
      <vt:lpstr>배열을 리턴 받아 사용하는 과정</vt:lpstr>
      <vt:lpstr>예제 3-11 : 배열 리턴</vt:lpstr>
      <vt:lpstr>자바의 예외 처리</vt:lpstr>
      <vt:lpstr>예제 3-12 : 0으로 나누기 시 예외 발생으로 응용프로그램이 강제 종료되는 경우</vt:lpstr>
      <vt:lpstr>자바의 예외 처리, try-catch-finally문</vt:lpstr>
      <vt:lpstr>예외가 발생/발생하지 않은 경우 제어의 흐름</vt:lpstr>
      <vt:lpstr>자바의 예외 클래스</vt:lpstr>
      <vt:lpstr>예외 클래스 사례</vt:lpstr>
      <vt:lpstr>예제 3-13 : 0으로 나누는 예외에 대처하는 try-catch 블록 만들기</vt:lpstr>
      <vt:lpstr>예제 3-14 : 입력오류시발생하는 예외(InputMismatchException)</vt:lpstr>
      <vt:lpstr>PowerPoint 프레젠테이션</vt:lpstr>
      <vt:lpstr>세상 모든 것이 객체다</vt:lpstr>
      <vt:lpstr>자바의 객체 지향 특성 : 캡슐화</vt:lpstr>
      <vt:lpstr>자바의 객체 지향 특성 : 상속</vt:lpstr>
      <vt:lpstr>자바 상속</vt:lpstr>
      <vt:lpstr>자바의 객체 지향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자바 클래스 구성</vt:lpstr>
      <vt:lpstr>예제 4-1 : Circle 클래스의 객체 생성 및 활용</vt:lpstr>
      <vt:lpstr>PowerPoint 프레젠테이션</vt:lpstr>
      <vt:lpstr>예제 4-2 : Rectangle 클래스 만들기 연습</vt:lpstr>
      <vt:lpstr>생성자 개념과 목적</vt:lpstr>
      <vt:lpstr>예제 4-3 : 두 개의 생성자를 가진 Circle 클래스</vt:lpstr>
      <vt:lpstr>생성자의 특징</vt:lpstr>
      <vt:lpstr>예제 4-4 : 생성자 선언 및 호출 연습</vt:lpstr>
      <vt:lpstr>기본 생성자</vt:lpstr>
      <vt:lpstr>기본 생성자가 자동 생성되는 경우</vt:lpstr>
      <vt:lpstr>기본 생성자가 자동 생성되지 않는 경우</vt:lpstr>
      <vt:lpstr>this 레퍼런스</vt:lpstr>
      <vt:lpstr>객체 속에서의 this</vt:lpstr>
      <vt:lpstr>this 요약</vt:lpstr>
      <vt:lpstr>this()로 다른 생성자 호출</vt:lpstr>
      <vt:lpstr>예제 4-5 this()로 다른 생성자 호출</vt:lpstr>
      <vt:lpstr>객체 배열</vt:lpstr>
      <vt:lpstr>객체 배열 선언과 생성 과정</vt:lpstr>
      <vt:lpstr>예제 4-6 : Circle 배열 만들기</vt:lpstr>
      <vt:lpstr>예제 4-7 : 객체 배열 만들기 연습</vt:lpstr>
      <vt:lpstr>메소드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성공한 오버로딩과 메소드 호출</vt:lpstr>
      <vt:lpstr>오버로딩 실패 사례</vt:lpstr>
      <vt:lpstr>객체 치환 시 주의할 점</vt:lpstr>
      <vt:lpstr>객체 소멸</vt:lpstr>
      <vt:lpstr>가비지</vt:lpstr>
      <vt:lpstr>예제 4-9 : 가비지의 발생</vt:lpstr>
      <vt:lpstr>가비지 컬렉션</vt:lpstr>
      <vt:lpstr>자바의 패키지 개념</vt:lpstr>
      <vt:lpstr>접근 지정자</vt:lpstr>
      <vt:lpstr>클래스 접근 지정</vt:lpstr>
      <vt:lpstr>멤버 접근 지정</vt:lpstr>
      <vt:lpstr>멤버 접근 지정 사례</vt:lpstr>
      <vt:lpstr>PowerPoint 프레젠테이션</vt:lpstr>
      <vt:lpstr>예제 4-10 : 멤버의 접근 지정자</vt:lpstr>
      <vt:lpstr>static 멤버</vt:lpstr>
      <vt:lpstr>static 멤버의 생성</vt:lpstr>
      <vt:lpstr>static 멤버와 non-static 멤버 특성 정리</vt:lpstr>
      <vt:lpstr>static 멤버 사용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final 클래스와 메소드</vt:lpstr>
      <vt:lpstr>final 필드</vt:lpstr>
      <vt:lpstr>상속 (inheritance)</vt:lpstr>
      <vt:lpstr>상속의 필요성</vt:lpstr>
      <vt:lpstr>클래스 상속과 객체</vt:lpstr>
      <vt:lpstr>예제 5-1 : 클래스 상속</vt:lpstr>
      <vt:lpstr>서브 클래스 객체의 모양</vt:lpstr>
      <vt:lpstr>서브 클래스에서 슈퍼 클래스 멤버 접근</vt:lpstr>
      <vt:lpstr>자바 상속의 특징</vt:lpstr>
      <vt:lpstr>슈퍼 클래스의 멤버에 대한 서브 클래스의 접근</vt:lpstr>
      <vt:lpstr>슈퍼 클래스 멤버의 접근 지정자</vt:lpstr>
      <vt:lpstr>protected 멤버</vt:lpstr>
      <vt:lpstr>서브 클래스/슈퍼 클래스의 생성자 호출과 실행 </vt:lpstr>
      <vt:lpstr>슈퍼 클래스와 서브 클래스의 생성자 호출 및 실행 관계</vt:lpstr>
      <vt:lpstr>서브 클래스와 슈퍼 클래스의 생성자 선택</vt:lpstr>
      <vt:lpstr>PowerPoint 프레젠테이션</vt:lpstr>
      <vt:lpstr>슈퍼 클래스에 기본 생성자가 없어 오류 난 경우</vt:lpstr>
      <vt:lpstr>PowerPoint 프레젠테이션</vt:lpstr>
      <vt:lpstr>super()로 슈퍼 클래스의 생성자 명시적 선택</vt:lpstr>
      <vt:lpstr>super()로 슈퍼 클래스의 생성자를 명시적으로 선택한 사례</vt:lpstr>
      <vt:lpstr>예제 5-2 : super()를 활용한 ColorPoint 작성</vt:lpstr>
      <vt:lpstr>업캐스팅 개념</vt:lpstr>
      <vt:lpstr>업캐스팅</vt:lpstr>
      <vt:lpstr>업캐스팅 사례</vt:lpstr>
      <vt:lpstr>다운캐스팅</vt:lpstr>
      <vt:lpstr>다운캐스팅 사례</vt:lpstr>
      <vt:lpstr>업캐스팅 레퍼런스로 객체 구별?</vt:lpstr>
      <vt:lpstr>instanceof 연산자 사용</vt:lpstr>
      <vt:lpstr>예제 5-3 : instanceof 연산자 활용</vt:lpstr>
      <vt:lpstr>메소드 오버라이딩의 개념</vt:lpstr>
      <vt:lpstr>서브 클래스 객체와 오버라이딩된 메소드 호출  - 오버라이딩한 메소드가 실행됨을 보장</vt:lpstr>
      <vt:lpstr>오버라이딩의 목적, 다형성 실현</vt:lpstr>
      <vt:lpstr>예제 5-4 : 메소드 오버라이딩으로 다형성 실현</vt:lpstr>
      <vt:lpstr>예제 5-4 실행 과정</vt:lpstr>
      <vt:lpstr>동적 바인딩 – 오버라이딩된 메소드 호출</vt:lpstr>
      <vt:lpstr>super 키워드로 슈퍼 클래스의 멤버 접근</vt:lpstr>
      <vt:lpstr>오버로딩과 오버라이딩</vt:lpstr>
      <vt:lpstr>추상 클래스</vt:lpstr>
      <vt:lpstr>추상 클래스의 인스턴스 생성 불가</vt:lpstr>
      <vt:lpstr>추상 클래스의 상속과 구현</vt:lpstr>
      <vt:lpstr>추상 클래스의 목적</vt:lpstr>
      <vt:lpstr>예제 5-5 : 추상 클래스의 구현</vt:lpstr>
      <vt:lpstr>예제 5-5 정답</vt:lpstr>
      <vt:lpstr>인터페이스의 필요성</vt:lpstr>
      <vt:lpstr>자바의 인터페이스</vt:lpstr>
      <vt:lpstr>자바 인터페이스 사례</vt:lpstr>
      <vt:lpstr>인터페이스의 구성 요소들의 특징</vt:lpstr>
      <vt:lpstr>자바 인터페이스 특징</vt:lpstr>
      <vt:lpstr>인터페이스 상속</vt:lpstr>
      <vt:lpstr>인터페이스 구현</vt:lpstr>
      <vt:lpstr>예제 5-6 인터페이스 구현</vt:lpstr>
      <vt:lpstr>예제 5-7 : 인터페이스 구현과 동시에 슈퍼 클래스 상속</vt:lpstr>
      <vt:lpstr>PowerPoint 프레젠테이션</vt:lpstr>
      <vt:lpstr>패키지 개념과 필요성</vt:lpstr>
      <vt:lpstr>개발자가 서로 다른 디렉터리로 코드 관리</vt:lpstr>
      <vt:lpstr>자바의 패키지와 모듈이란?</vt:lpstr>
      <vt:lpstr>자바의 모듈화의 목적</vt:lpstr>
      <vt:lpstr>자바 API의 모듈 파일들</vt:lpstr>
      <vt:lpstr>java.base.jmod 파일을 풀어 놓은 사례</vt:lpstr>
      <vt:lpstr>패키지 사용하기, import문</vt:lpstr>
      <vt:lpstr>패키지 만들기</vt:lpstr>
      <vt:lpstr>디폴트 패키지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lib 패키지에 클래스 Calculator 만들기</vt:lpstr>
      <vt:lpstr>Calculator 소스 작성 후 수정</vt:lpstr>
      <vt:lpstr>app 패키지에 GoodCalc.java 작성 후 수정</vt:lpstr>
      <vt:lpstr>실행을 위한 Run Configurations 작성</vt:lpstr>
      <vt:lpstr>프로젝트 PackageEx 실행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JDK의 주요 패키지</vt:lpstr>
      <vt:lpstr>Object 클래스</vt:lpstr>
      <vt:lpstr>객체 속성</vt:lpstr>
      <vt:lpstr>예제 6-1 : Object 클래스로 객체 속성 알아내기</vt:lpstr>
      <vt:lpstr>toString() 메소드, 객체를 문자열로 변환</vt:lpstr>
      <vt:lpstr>예제 6-2 : Point 클래스에 toString() 작성</vt:lpstr>
      <vt:lpstr>객체 비교(==)와 equals() 메소드</vt:lpstr>
      <vt:lpstr>예제 6-3 : Point 클래스의 equals() 작성</vt:lpstr>
      <vt:lpstr>예제 6-4 : Rect 클래스와 equals() 메소드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String의 생성과 특징</vt:lpstr>
      <vt:lpstr>스트링 리터럴과 new String()</vt:lpstr>
      <vt:lpstr>스트링 객체의 주요 특징</vt:lpstr>
      <vt:lpstr>주요 메소드</vt:lpstr>
      <vt:lpstr>String 활용</vt:lpstr>
      <vt:lpstr>String 활용</vt:lpstr>
      <vt:lpstr>예제 6-6 : String을 활용하여 문자열 다루기</vt:lpstr>
      <vt:lpstr>StringBuffer 클래스</vt:lpstr>
      <vt:lpstr>StringTokenizer 클래스</vt:lpstr>
      <vt:lpstr>StringTokenizer로 문자열 분리 사례</vt:lpstr>
      <vt:lpstr>예제 6-7 : StringTokenizer를 이용한 문자열분리</vt:lpstr>
      <vt:lpstr>Math 클래스</vt:lpstr>
      <vt:lpstr>예제 6-8 : Math 클래스 활용</vt:lpstr>
      <vt:lpstr>컬렉션(collection)의 개념</vt:lpstr>
      <vt:lpstr>컬렉션 자바 인터페이스와 클래스</vt:lpstr>
      <vt:lpstr>컬렉션의 특징</vt:lpstr>
      <vt:lpstr>제네릭은 형판과 같은 개념</vt:lpstr>
      <vt:lpstr>제네릭의 기본 개념</vt:lpstr>
      <vt:lpstr>제네릭 Stack&lt;E&gt; 클래스</vt:lpstr>
      <vt:lpstr>Vector&lt;E&gt;</vt:lpstr>
      <vt:lpstr>Vector&lt;Integer&gt; 벡터 컬렉션 내부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컬렉션 생성문의 진화 : Java 7, Java 10</vt:lpstr>
      <vt:lpstr>예제 7-1 : 정수만 다루는 Vector&lt;Integer&gt; 컬렉션 활용</vt:lpstr>
      <vt:lpstr>예제 7-2 : Point 클래스의 객체들만 저장하는 벡터 만들기</vt:lpstr>
      <vt:lpstr>ArrayList&lt;E&gt;</vt:lpstr>
      <vt:lpstr>ArrayList&lt;E&gt; 클래스의 주요 메소드</vt:lpstr>
      <vt:lpstr>PowerPoint 프레젠테이션</vt:lpstr>
      <vt:lpstr>PowerPoint 프레젠테이션</vt:lpstr>
      <vt:lpstr>예제 7-3 : 문자열만 다루는 ArrayList&lt;String&gt; 활용</vt:lpstr>
      <vt:lpstr>컬렉션의 순차 검색을 위한 Iterator</vt:lpstr>
      <vt:lpstr>예제 7-4 : Iterator&lt;Integer&gt;를 이용하여 정수 벡터 검색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HashMap&lt;String, String&gt;로 (영어, 한글) 단어 쌍을 저장하고 검색하기</vt:lpstr>
      <vt:lpstr>제네릭 만들기</vt:lpstr>
      <vt:lpstr>예제 7-6 : 제네릭 스택 만들기</vt:lpstr>
      <vt:lpstr>PowerPoint 프레젠테이션</vt:lpstr>
      <vt:lpstr>멀티태스킹(multi-tasking) 개념</vt:lpstr>
      <vt:lpstr>멀티태스킹 프로그램 사례</vt:lpstr>
      <vt:lpstr>스레드와 운영체제</vt:lpstr>
      <vt:lpstr>멀티태스킹과 멀티스레딩</vt:lpstr>
      <vt:lpstr>웹 서버의 멀티스레딩 사례</vt:lpstr>
      <vt:lpstr>자바 스레드(Thread)와 JVM</vt:lpstr>
      <vt:lpstr>자바 스레드 만들기</vt:lpstr>
      <vt:lpstr>Thread 클래스를 상속받아 스레드 만들기(1)</vt:lpstr>
      <vt:lpstr>Thread 클래스를 상속받아 스레드 만들기(2)</vt:lpstr>
      <vt:lpstr>Thread를 상속받아 1초 단위로 초 시간을 출력하는 TimerThread 스레드 작성 사례</vt:lpstr>
      <vt:lpstr>Runnable 인터페이스로 스레드 만들기</vt:lpstr>
      <vt:lpstr>main 스레드</vt:lpstr>
      <vt:lpstr>예제 12-3 : main 스레드 확인과 스레드 정보를 알아내는 코드</vt:lpstr>
      <vt:lpstr>스레드 종료와 타 스레드 강제 종료</vt:lpstr>
      <vt:lpstr>스레드 동기화(Thread Synchronization)</vt:lpstr>
      <vt:lpstr>동기화의 필요성 - 두 스레드가 프린터에 동시 쓰기로 충돌하는 경우 </vt:lpstr>
      <vt:lpstr>synchronized 블록 지정</vt:lpstr>
      <vt:lpstr>예제 12-5 : 두 스레드가 공유 프린터 객체를 통해 동시에 출력하는 경우 동기화 - synchronized 블록 지정</vt:lpstr>
      <vt:lpstr>예제 12-5 실행 결과</vt:lpstr>
      <vt:lpstr>wait()-notify()를 이용한 스레드 동기화</vt:lpstr>
      <vt:lpstr>PowerPoint 프레젠테이션</vt:lpstr>
      <vt:lpstr>자바의 입출력 스트림</vt:lpstr>
      <vt:lpstr>자바의 입출력 스트림 종류</vt:lpstr>
      <vt:lpstr>문자 스트림과 바이트 스트림의 흐름 비교</vt:lpstr>
      <vt:lpstr>JDK의 바이트 스트림 클래스 계층 구조</vt:lpstr>
      <vt:lpstr>JDK의 문자 스트림 클래스 계층 구조</vt:lpstr>
      <vt:lpstr>스트림 연결</vt:lpstr>
      <vt:lpstr>문자 스트림으로 텍스트 파일 읽기</vt:lpstr>
      <vt:lpstr>파일 입출력과 예외 처리</vt:lpstr>
      <vt:lpstr>FileReader의 생성자와 주요 메소드</vt:lpstr>
      <vt:lpstr>예제 13-1 : FileReader로 텍스트 파일 읽기</vt:lpstr>
      <vt:lpstr>문자 스트림으로 텍스트 파일 쓰기</vt:lpstr>
      <vt:lpstr>FileWriter의 생성자와 주요 메소드</vt:lpstr>
      <vt:lpstr>예제 13-2 : FileWriter를 이용하여 텍스트 파일 쓰기 </vt:lpstr>
      <vt:lpstr>바이트 스트림으로 바이너리 파일 쓰기</vt:lpstr>
      <vt:lpstr>FileOutputStream의 생성자와 주요 메소드</vt:lpstr>
      <vt:lpstr>예제 13-3 : FileOutputStream으로 바이너리 파일 쓰기</vt:lpstr>
      <vt:lpstr>바이트 스트림으로 바이너리 파일 읽기</vt:lpstr>
      <vt:lpstr>FileInputStream의 생성자와 주요 메소드</vt:lpstr>
      <vt:lpstr>예제 13-4 : FileInputStream으로 바이너리 파일 읽기</vt:lpstr>
      <vt:lpstr>File 클래스</vt:lpstr>
      <vt:lpstr>File 클래스 생성자와 주요 메소드</vt:lpstr>
      <vt:lpstr>File 클래스 활용</vt:lpstr>
      <vt:lpstr>예제 13-5 : File 클래스를 활용한 파일 관리</vt:lpstr>
      <vt:lpstr>예제 13-6 : 텍스트 파일 복사</vt:lpstr>
      <vt:lpstr>예제 13-7 : 바이너리 파일 복사</vt:lpstr>
      <vt:lpstr>예제 13-8 : 고속 복사를 위한 블록 단위 바이너리 파일 복사 </vt:lpstr>
      <vt:lpstr>TCP/IP 소개</vt:lpstr>
      <vt:lpstr>IP 주소</vt:lpstr>
      <vt:lpstr>내 컴퓨터의 IP 주소 확인하기</vt:lpstr>
      <vt:lpstr>포트</vt:lpstr>
      <vt:lpstr>포트를 이용한 통신</vt:lpstr>
      <vt:lpstr>소켓 프로그래밍</vt:lpstr>
      <vt:lpstr>소켓을 이용한 웹 서버와 클라이언트 사이의 통신 사례</vt:lpstr>
      <vt:lpstr>소켓을 이용한 서버 클라이언트 통신 프로그램의 전형적인 구조</vt:lpstr>
      <vt:lpstr>Socket 클래스, 클라이언트 소켓</vt:lpstr>
      <vt:lpstr>Socket 클래스의 메소드</vt:lpstr>
      <vt:lpstr>클라이언트에서 소켓으로 서버에 접속하는 코드</vt:lpstr>
      <vt:lpstr>ServerSocket 클래스, 서버 소켓</vt:lpstr>
      <vt:lpstr>서버에 클라이언트가 연결되는 과정</vt:lpstr>
      <vt:lpstr>서버가 클라이언트와 통신하는 과정</vt:lpstr>
      <vt:lpstr>서버-클라이언트 채팅 프로그램 만들기</vt:lpstr>
      <vt:lpstr>서버 프로그램 ServerEx.java</vt:lpstr>
      <vt:lpstr>PowerPoint 프레젠테이션</vt:lpstr>
      <vt:lpstr>PowerPoint 프레젠테이션</vt:lpstr>
      <vt:lpstr>수식 계산 서버-클라이언트 만들기 실습</vt:lpstr>
      <vt:lpstr>실행 예시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138</cp:revision>
  <dcterms:created xsi:type="dcterms:W3CDTF">2011-08-27T14:53:28Z</dcterms:created>
  <dcterms:modified xsi:type="dcterms:W3CDTF">2019-06-17T08:56:43Z</dcterms:modified>
</cp:coreProperties>
</file>